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commentAuthors.xml" ContentType="application/vnd.openxmlformats-officedocument.presentationml.commentAuthors+xml"/>
  <Override PartName="/ppt/charts/style1.xml" ContentType="application/vnd.ms-office.chartstyle+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charts/chart1.xml" ContentType="application/vnd.openxmlformats-officedocument.drawingml.chart+xml"/>
  <Override PartName="/ppt/charts/colors1.xml" ContentType="application/vnd.ms-office.chartcolorstyl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60" r:id="rId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xanne Hughes" initials="RH" lastIdx="2" clrIdx="0">
    <p:extLst>
      <p:ext uri="{19B8F6BF-5375-455C-9EA6-DF929625EA0E}">
        <p15:presenceInfo xmlns:p15="http://schemas.microsoft.com/office/powerpoint/2012/main" userId="S::rmh05e@fsu.edu::36b1cd20-6a7e-48e1-a500-75170da109e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333399"/>
    <a:srgbClr val="008080"/>
    <a:srgbClr val="006600"/>
    <a:srgbClr val="000066"/>
    <a:srgbClr val="FFFF00"/>
    <a:srgbClr val="0066F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12" autoAdjust="0"/>
    <p:restoredTop sz="94620" autoAdjust="0"/>
  </p:normalViewPr>
  <p:slideViewPr>
    <p:cSldViewPr snapToGrid="0">
      <p:cViewPr varScale="1">
        <p:scale>
          <a:sx n="106" d="100"/>
          <a:sy n="106" d="100"/>
        </p:scale>
        <p:origin x="12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73" d="100"/>
          <a:sy n="73" d="100"/>
        </p:scale>
        <p:origin x="-198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commentAuthors" Target="commentAuthors.xml"/><Relationship Id="rId10" Type="http://schemas.openxmlformats.org/officeDocument/2006/relationships/customXml" Target="../customXml/item1.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sz="1100" dirty="0">
                <a:solidFill>
                  <a:schemeClr val="tx1"/>
                </a:solidFill>
              </a:rPr>
              <a:t>Pineview Elementary Student Demographics</a:t>
            </a:r>
          </a:p>
        </c:rich>
      </c:tx>
      <c:layout>
        <c:manualLayout>
          <c:xMode val="edge"/>
          <c:yMode val="edge"/>
          <c:x val="0.11394559714275242"/>
          <c:y val="1.8518518518518517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6">
                  <a:tint val="58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0DA7-4550-A04B-50E51FC1004D}"/>
              </c:ext>
            </c:extLst>
          </c:dPt>
          <c:dPt>
            <c:idx val="1"/>
            <c:bubble3D val="0"/>
            <c:spPr>
              <a:solidFill>
                <a:schemeClr val="accent6">
                  <a:tint val="86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0DA7-4550-A04B-50E51FC1004D}"/>
              </c:ext>
            </c:extLst>
          </c:dPt>
          <c:dPt>
            <c:idx val="2"/>
            <c:bubble3D val="0"/>
            <c:spPr>
              <a:solidFill>
                <a:schemeClr val="accent6">
                  <a:shade val="86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0DA7-4550-A04B-50E51FC1004D}"/>
              </c:ext>
            </c:extLst>
          </c:dPt>
          <c:dPt>
            <c:idx val="3"/>
            <c:bubble3D val="0"/>
            <c:spPr>
              <a:solidFill>
                <a:schemeClr val="accent6">
                  <a:shade val="58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0DA7-4550-A04B-50E51FC1004D}"/>
              </c:ext>
            </c:extLst>
          </c:dPt>
          <c:dLbls>
            <c:dLbl>
              <c:idx val="0"/>
              <c:layout>
                <c:manualLayout>
                  <c:x val="0.31644454237316055"/>
                  <c:y val="0.1869030942705372"/>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r>
                      <a:rPr lang="en-US" dirty="0">
                        <a:solidFill>
                          <a:schemeClr val="tx1"/>
                        </a:solidFill>
                      </a:rPr>
                      <a:t>African-American,</a:t>
                    </a:r>
                    <a:r>
                      <a:rPr lang="en-US" baseline="0" dirty="0">
                        <a:solidFill>
                          <a:schemeClr val="tx1"/>
                        </a:solidFill>
                      </a:rPr>
                      <a:t> non-Latino/a</a:t>
                    </a:r>
                    <a:endParaRPr lang="en-US" dirty="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39992323123994322"/>
                      <c:h val="0.17361111111111113"/>
                    </c:manualLayout>
                  </c15:layout>
                </c:ext>
                <c:ext xmlns:c16="http://schemas.microsoft.com/office/drawing/2014/chart" uri="{C3380CC4-5D6E-409C-BE32-E72D297353CC}">
                  <c16:uniqueId val="{00000001-0DA7-4550-A04B-50E51FC1004D}"/>
                </c:ext>
              </c:extLst>
            </c:dLbl>
            <c:dLbl>
              <c:idx val="1"/>
              <c:layout>
                <c:manualLayout>
                  <c:x val="-3.1805096228692885E-3"/>
                  <c:y val="-6.3807194074978077E-2"/>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fld id="{75349E54-C562-413A-9187-02E9C788C80E}" type="CATEGORYNAME">
                      <a:rPr lang="en-US">
                        <a:solidFill>
                          <a:schemeClr val="tx1"/>
                        </a:solidFill>
                      </a:rPr>
                      <a:pPr>
                        <a:defRPr>
                          <a:solidFill>
                            <a:schemeClr val="accent6"/>
                          </a:solidFill>
                        </a:defRPr>
                      </a:pPr>
                      <a:t>[CATEGORY NAME]</a:t>
                    </a:fld>
                    <a:endParaRPr lang="en-US"/>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27198545676794461"/>
                      <c:h val="0.12037023176374398"/>
                    </c:manualLayout>
                  </c15:layout>
                  <c15:dlblFieldTable/>
                  <c15:showDataLabelsRange val="0"/>
                </c:ext>
                <c:ext xmlns:c16="http://schemas.microsoft.com/office/drawing/2014/chart" uri="{C3380CC4-5D6E-409C-BE32-E72D297353CC}">
                  <c16:uniqueId val="{00000003-0DA7-4550-A04B-50E51FC1004D}"/>
                </c:ext>
              </c:extLst>
            </c:dLbl>
            <c:dLbl>
              <c:idx val="2"/>
              <c:layout>
                <c:manualLayout>
                  <c:x val="-8.228140045385841E-3"/>
                  <c:y val="-1.4969279205558869E-2"/>
                </c:manualLayout>
              </c:layout>
              <c:tx>
                <c:rich>
                  <a:bodyPr rot="0" spcFirstLastPara="1" vertOverflow="ellipsis" vert="horz" wrap="square" lIns="38100" tIns="19050" rIns="38100" bIns="19050" anchor="ctr" anchorCtr="1">
                    <a:noAutofit/>
                  </a:bodyPr>
                  <a:lstStyle/>
                  <a:p>
                    <a:pPr>
                      <a:defRPr sz="1000" b="1" i="0" u="none" strike="noStrike" kern="1200" spc="0" baseline="0">
                        <a:solidFill>
                          <a:schemeClr val="accent6"/>
                        </a:solidFill>
                        <a:latin typeface="+mn-lt"/>
                        <a:ea typeface="+mn-ea"/>
                        <a:cs typeface="+mn-cs"/>
                      </a:defRPr>
                    </a:pPr>
                    <a:r>
                      <a:rPr lang="en-US" dirty="0" smtClean="0">
                        <a:solidFill>
                          <a:schemeClr val="tx1"/>
                        </a:solidFill>
                      </a:rPr>
                      <a:t>White,</a:t>
                    </a:r>
                  </a:p>
                  <a:p>
                    <a:pPr>
                      <a:defRPr>
                        <a:solidFill>
                          <a:schemeClr val="accent6"/>
                        </a:solidFill>
                      </a:defRPr>
                    </a:pPr>
                    <a:r>
                      <a:rPr lang="en-US" dirty="0" smtClean="0">
                        <a:solidFill>
                          <a:schemeClr val="tx1"/>
                        </a:solidFill>
                      </a:rPr>
                      <a:t>non-Latino/a</a:t>
                    </a:r>
                    <a:endParaRPr lang="en-US"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35847427855281006"/>
                      <c:h val="0.12900514737488158"/>
                    </c:manualLayout>
                  </c15:layout>
                </c:ext>
                <c:ext xmlns:c16="http://schemas.microsoft.com/office/drawing/2014/chart" uri="{C3380CC4-5D6E-409C-BE32-E72D297353CC}">
                  <c16:uniqueId val="{00000005-0DA7-4550-A04B-50E51FC1004D}"/>
                </c:ext>
              </c:extLst>
            </c:dLbl>
            <c:dLbl>
              <c:idx val="3"/>
              <c:layout>
                <c:manualLayout>
                  <c:x val="-0.42628528007841621"/>
                  <c:y val="-1.1009035935701296E-2"/>
                </c:manualLayout>
              </c:layout>
              <c:tx>
                <c:rich>
                  <a:bodyPr rot="0" spcFirstLastPara="1" vertOverflow="ellipsis" vert="horz" wrap="square" lIns="38100" tIns="19050" rIns="38100" bIns="19050" anchor="ctr" anchorCtr="1">
                    <a:noAutofit/>
                  </a:bodyPr>
                  <a:lstStyle/>
                  <a:p>
                    <a:pPr>
                      <a:defRPr sz="1000" b="1" i="0" u="none" strike="noStrike" kern="1200" spc="0" baseline="0">
                        <a:solidFill>
                          <a:schemeClr val="accent6"/>
                        </a:solidFill>
                        <a:latin typeface="+mn-lt"/>
                        <a:ea typeface="+mn-ea"/>
                        <a:cs typeface="+mn-cs"/>
                      </a:defRPr>
                    </a:pPr>
                    <a:fld id="{B1EFEA4C-F379-42AE-8A80-55D681A38386}" type="CATEGORYNAME">
                      <a:rPr lang="en-US">
                        <a:solidFill>
                          <a:schemeClr val="tx1"/>
                        </a:solidFill>
                      </a:rPr>
                      <a:pPr>
                        <a:defRPr>
                          <a:solidFill>
                            <a:schemeClr val="accent6"/>
                          </a:solidFill>
                        </a:defRPr>
                      </a:pPr>
                      <a:t>[CATEGORY NAME]</a:t>
                    </a:fld>
                    <a:endParaRPr lang="en-US"/>
                  </a:p>
                </c:rich>
              </c:tx>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54637716375557532"/>
                      <c:h val="0.11170961567800725"/>
                    </c:manualLayout>
                  </c15:layout>
                  <c15:dlblFieldTable/>
                  <c15:showDataLabelsRange val="0"/>
                </c:ext>
                <c:ext xmlns:c16="http://schemas.microsoft.com/office/drawing/2014/chart" uri="{C3380CC4-5D6E-409C-BE32-E72D297353CC}">
                  <c16:uniqueId val="{00000007-0DA7-4550-A04B-50E51FC1004D}"/>
                </c:ext>
              </c:extLst>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Black, non-Latin</c:v>
                </c:pt>
                <c:pt idx="1">
                  <c:v>Latino/a</c:v>
                </c:pt>
                <c:pt idx="2">
                  <c:v>White, non-Latin</c:v>
                </c:pt>
                <c:pt idx="3">
                  <c:v>Two or More Races</c:v>
                </c:pt>
              </c:strCache>
            </c:strRef>
          </c:cat>
          <c:val>
            <c:numRef>
              <c:f>Sheet1!$B$2:$B$5</c:f>
              <c:numCache>
                <c:formatCode>General</c:formatCode>
                <c:ptCount val="4"/>
                <c:pt idx="0">
                  <c:v>286</c:v>
                </c:pt>
                <c:pt idx="1">
                  <c:v>25</c:v>
                </c:pt>
                <c:pt idx="2">
                  <c:v>10</c:v>
                </c:pt>
                <c:pt idx="3">
                  <c:v>9</c:v>
                </c:pt>
              </c:numCache>
            </c:numRef>
          </c:val>
          <c:extLst>
            <c:ext xmlns:c16="http://schemas.microsoft.com/office/drawing/2014/chart" uri="{C3380CC4-5D6E-409C-BE32-E72D297353CC}">
              <c16:uniqueId val="{00000008-0DA7-4550-A04B-50E51FC1004D}"/>
            </c:ext>
          </c:extLst>
        </c:ser>
        <c:dLbls>
          <c:dLblPos val="outEnd"/>
          <c:showLegendKey val="0"/>
          <c:showVal val="0"/>
          <c:showCatName val="1"/>
          <c:showSerName val="0"/>
          <c:showPercent val="0"/>
          <c:showBubbleSize val="0"/>
          <c:showLeaderLines val="1"/>
        </c:dLbls>
        <c:firstSliceAng val="165"/>
      </c:pieChart>
      <c:spPr>
        <a:noFill/>
        <a:ln>
          <a:noFill/>
        </a:ln>
        <a:effectLst/>
      </c:spPr>
    </c:plotArea>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8100">
      <a:solidFill>
        <a:srgbClr val="0033CC"/>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6">
  <a:schemeClr val="accent6"/>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1741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722FB8F7-A4EF-491B-8766-3F9B2991C918}" type="slidenum">
              <a:rPr lang="en-US"/>
              <a:pPr>
                <a:defRPr/>
              </a:pPr>
              <a:t>‹#›</a:t>
            </a:fld>
            <a:endParaRPr lang="en-US"/>
          </a:p>
        </p:txBody>
      </p:sp>
    </p:spTree>
    <p:extLst>
      <p:ext uri="{BB962C8B-B14F-4D97-AF65-F5344CB8AC3E}">
        <p14:creationId xmlns:p14="http://schemas.microsoft.com/office/powerpoint/2010/main" val="1201631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1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2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5B9D219D-06B3-467B-AA93-169E2354984A}" type="slidenum">
              <a:rPr lang="en-US"/>
              <a:pPr>
                <a:defRPr/>
              </a:pPr>
              <a:t>‹#›</a:t>
            </a:fld>
            <a:endParaRPr lang="en-US"/>
          </a:p>
        </p:txBody>
      </p:sp>
    </p:spTree>
    <p:extLst>
      <p:ext uri="{BB962C8B-B14F-4D97-AF65-F5344CB8AC3E}">
        <p14:creationId xmlns:p14="http://schemas.microsoft.com/office/powerpoint/2010/main" val="37186680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1</a:t>
            </a:fld>
            <a:endParaRPr 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3AA275-2248-4703-A6BD-2B2C7E46629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DCB457-3824-4C81-AF28-F5618F2A63D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992C00-8830-40B8-83C7-509852F4927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F46750-D5FA-4671-B5BA-E95E7F67745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2780E7-AE4B-4A74-913C-69559A8F9A5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E93F4C-B641-44D5-88A7-D685C8539F6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7937C37-A518-4341-96B5-795628DF95D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634430-B1CB-4CC6-9592-621DF5AC23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9ADFAB3-0539-4C14-B23B-7AC1C4980DD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0B7CBC-4F8F-4D89-AE90-5DB130C8D89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1E606A-5DAB-4153-87A7-04FF9161543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7728583B-E7C8-46C8-B594-1E9554A88C2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jpeg"/><Relationship Id="rId7"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NSF logo.jpg"/>
          <p:cNvPicPr>
            <a:picLocks noChangeAspect="1"/>
          </p:cNvPicPr>
          <p:nvPr/>
        </p:nvPicPr>
        <p:blipFill>
          <a:blip r:embed="rId3" cstate="print"/>
          <a:stretch>
            <a:fillRect/>
          </a:stretch>
        </p:blipFill>
        <p:spPr>
          <a:xfrm>
            <a:off x="8050612" y="46964"/>
            <a:ext cx="1017188" cy="1023315"/>
          </a:xfrm>
          <a:prstGeom prst="rect">
            <a:avLst/>
          </a:prstGeom>
        </p:spPr>
      </p:pic>
      <p:sp>
        <p:nvSpPr>
          <p:cNvPr id="1027" name="Rectangle 5"/>
          <p:cNvSpPr>
            <a:spLocks noChangeArrowheads="1"/>
          </p:cNvSpPr>
          <p:nvPr/>
        </p:nvSpPr>
        <p:spPr bwMode="auto">
          <a:xfrm>
            <a:off x="784225" y="6281738"/>
            <a:ext cx="184150" cy="274637"/>
          </a:xfrm>
          <a:prstGeom prst="rect">
            <a:avLst/>
          </a:prstGeom>
          <a:noFill/>
          <a:ln w="9525">
            <a:noFill/>
            <a:miter lim="800000"/>
            <a:headEnd/>
            <a:tailEnd/>
          </a:ln>
        </p:spPr>
        <p:txBody>
          <a:bodyPr wrap="none">
            <a:spAutoFit/>
          </a:bodyPr>
          <a:lstStyle/>
          <a:p>
            <a:endParaRPr lang="en-US" sz="1200"/>
          </a:p>
        </p:txBody>
      </p:sp>
      <p:sp>
        <p:nvSpPr>
          <p:cNvPr id="1028" name="Text Box 28"/>
          <p:cNvSpPr txBox="1">
            <a:spLocks noChangeArrowheads="1"/>
          </p:cNvSpPr>
          <p:nvPr/>
        </p:nvSpPr>
        <p:spPr bwMode="auto">
          <a:xfrm>
            <a:off x="38100" y="1215129"/>
            <a:ext cx="4325035" cy="5590185"/>
          </a:xfrm>
          <a:prstGeom prst="rect">
            <a:avLst/>
          </a:prstGeom>
          <a:noFill/>
          <a:ln w="9525">
            <a:noFill/>
            <a:miter lim="800000"/>
            <a:headEnd/>
            <a:tailEnd/>
          </a:ln>
        </p:spPr>
        <p:txBody>
          <a:bodyPr wrap="square">
            <a:spAutoFit/>
          </a:bodyPr>
          <a:lstStyle/>
          <a:p>
            <a:pPr algn="just">
              <a:lnSpc>
                <a:spcPct val="105000"/>
              </a:lnSpc>
              <a:spcBef>
                <a:spcPts val="400"/>
              </a:spcBef>
              <a:spcAft>
                <a:spcPts val="400"/>
              </a:spcAft>
            </a:pPr>
            <a:r>
              <a:rPr lang="en-US" sz="1150" b="1" dirty="0">
                <a:solidFill>
                  <a:srgbClr val="000000"/>
                </a:solidFill>
              </a:rPr>
              <a:t>What is the event? </a:t>
            </a:r>
            <a:r>
              <a:rPr lang="en-US" sz="1150" dirty="0">
                <a:latin typeface="Arial" charset="0"/>
              </a:rPr>
              <a:t>Since 2018, the National MagLab through the Center for Integrating Research and Learning (CIRL) has assisted with the planning and organization of the STEM Day for Pineview Elementary, a Title I school in Tallahassee. In 2020, this event was changed to a virtual event due to COVID 19 with the MagLab’s help. The MagLab partnered with </a:t>
            </a:r>
            <a:r>
              <a:rPr lang="en-US" sz="1150" b="1" dirty="0">
                <a:latin typeface="Arial" charset="0"/>
              </a:rPr>
              <a:t>S.T.E.M.ING While Black </a:t>
            </a:r>
            <a:r>
              <a:rPr lang="en-US" sz="1150" dirty="0">
                <a:latin typeface="Arial" charset="0"/>
              </a:rPr>
              <a:t>to find role models </a:t>
            </a:r>
            <a:r>
              <a:rPr lang="en-US" sz="1150" dirty="0" smtClean="0">
                <a:latin typeface="Arial" charset="0"/>
              </a:rPr>
              <a:t>who are representative </a:t>
            </a:r>
            <a:r>
              <a:rPr lang="en-US" sz="1150" dirty="0">
                <a:latin typeface="Arial" charset="0"/>
              </a:rPr>
              <a:t>of the school population.</a:t>
            </a:r>
          </a:p>
          <a:p>
            <a:pPr algn="just">
              <a:lnSpc>
                <a:spcPct val="105000"/>
              </a:lnSpc>
              <a:spcBef>
                <a:spcPts val="400"/>
              </a:spcBef>
              <a:spcAft>
                <a:spcPts val="400"/>
              </a:spcAft>
            </a:pPr>
            <a:r>
              <a:rPr lang="en-US" sz="1150" b="1" dirty="0"/>
              <a:t>Why is this important? </a:t>
            </a:r>
            <a:r>
              <a:rPr lang="en-US" sz="1150" dirty="0"/>
              <a:t>African American/Black, </a:t>
            </a:r>
            <a:r>
              <a:rPr lang="en-US" sz="1150" dirty="0" smtClean="0"/>
              <a:t>Latino/a </a:t>
            </a:r>
            <a:r>
              <a:rPr lang="en-US" sz="1150" dirty="0"/>
              <a:t>and Indigenous </a:t>
            </a:r>
            <a:r>
              <a:rPr lang="en-US" sz="1150" dirty="0" smtClean="0"/>
              <a:t>Peoples </a:t>
            </a:r>
            <a:r>
              <a:rPr lang="en-US" sz="1150" dirty="0"/>
              <a:t>are u</a:t>
            </a:r>
            <a:r>
              <a:rPr lang="en-US" sz="1150" dirty="0">
                <a:latin typeface="Arial" charset="0"/>
              </a:rPr>
              <a:t>nderrepresented in STEM fields compared to their overall representation in the </a:t>
            </a:r>
            <a:r>
              <a:rPr lang="en-US" sz="1150" dirty="0" smtClean="0">
                <a:latin typeface="Arial" charset="0"/>
              </a:rPr>
              <a:t>United States. </a:t>
            </a:r>
            <a:r>
              <a:rPr lang="en-US" sz="1150" i="1" u="sng" dirty="0">
                <a:latin typeface="Arial" charset="0"/>
              </a:rPr>
              <a:t>Improving representation is important to improving the STEM enterprise and must begin as early as elementary school where youth begin to lose interest in STEM because of a lack of relevance and sense of belonging</a:t>
            </a:r>
            <a:r>
              <a:rPr lang="en-US" sz="1150" dirty="0">
                <a:latin typeface="Arial" charset="0"/>
              </a:rPr>
              <a:t>. </a:t>
            </a:r>
            <a:endParaRPr lang="en-US" sz="1150" dirty="0" smtClean="0">
              <a:latin typeface="Arial" charset="0"/>
            </a:endParaRPr>
          </a:p>
          <a:p>
            <a:pPr algn="just">
              <a:lnSpc>
                <a:spcPct val="105000"/>
              </a:lnSpc>
              <a:spcBef>
                <a:spcPts val="400"/>
              </a:spcBef>
              <a:spcAft>
                <a:spcPts val="400"/>
              </a:spcAft>
            </a:pPr>
            <a:r>
              <a:rPr lang="en-US" sz="1150" dirty="0" smtClean="0">
                <a:latin typeface="Arial" charset="0"/>
              </a:rPr>
              <a:t>The </a:t>
            </a:r>
            <a:r>
              <a:rPr lang="en-US" sz="1150" dirty="0">
                <a:latin typeface="Arial" charset="0"/>
              </a:rPr>
              <a:t>Pineview </a:t>
            </a:r>
            <a:r>
              <a:rPr lang="en-US" sz="1150" dirty="0" smtClean="0">
                <a:latin typeface="Arial" charset="0"/>
              </a:rPr>
              <a:t>STEM Day is </a:t>
            </a:r>
            <a:r>
              <a:rPr lang="en-US" sz="1150" dirty="0">
                <a:latin typeface="Arial" charset="0"/>
              </a:rPr>
              <a:t>just one example of the work that MagLab scientists and CIRL do to connect local students with potential careers in STEM. Being able to see role models who are of their same race and ethnicity allows them to see themselves in those STEM careers. By partnering with </a:t>
            </a:r>
            <a:r>
              <a:rPr lang="en-US" sz="1150" b="1" dirty="0">
                <a:latin typeface="Arial" charset="0"/>
              </a:rPr>
              <a:t>S.T.E.M.ING While Black </a:t>
            </a:r>
            <a:r>
              <a:rPr lang="en-US" sz="1150" dirty="0" smtClean="0">
                <a:latin typeface="Arial" charset="0"/>
              </a:rPr>
              <a:t>the MagLab was able </a:t>
            </a:r>
            <a:r>
              <a:rPr lang="en-US" sz="1150" dirty="0">
                <a:latin typeface="Arial" charset="0"/>
              </a:rPr>
              <a:t>to find excellent role models for </a:t>
            </a:r>
            <a:r>
              <a:rPr lang="en-US" sz="1150" dirty="0" smtClean="0">
                <a:latin typeface="Arial" charset="0"/>
              </a:rPr>
              <a:t>students </a:t>
            </a:r>
            <a:r>
              <a:rPr lang="en-US" sz="1150" dirty="0">
                <a:latin typeface="Arial" charset="0"/>
              </a:rPr>
              <a:t>in each grade at Pineview Elementary, </a:t>
            </a:r>
            <a:r>
              <a:rPr lang="en-US" sz="1150" dirty="0" smtClean="0">
                <a:latin typeface="Arial" charset="0"/>
              </a:rPr>
              <a:t>a predominantly </a:t>
            </a:r>
            <a:r>
              <a:rPr lang="en-US" sz="1150" dirty="0">
                <a:latin typeface="Arial" charset="0"/>
              </a:rPr>
              <a:t>African </a:t>
            </a:r>
            <a:r>
              <a:rPr lang="en-US" sz="1150" dirty="0" smtClean="0">
                <a:latin typeface="Arial" charset="0"/>
              </a:rPr>
              <a:t>American school. </a:t>
            </a:r>
            <a:endParaRPr lang="en-US" sz="1150" dirty="0">
              <a:latin typeface="Arial" charset="0"/>
            </a:endParaRPr>
          </a:p>
          <a:p>
            <a:pPr algn="just">
              <a:lnSpc>
                <a:spcPct val="105000"/>
              </a:lnSpc>
              <a:spcBef>
                <a:spcPts val="400"/>
              </a:spcBef>
              <a:spcAft>
                <a:spcPts val="400"/>
              </a:spcAft>
            </a:pPr>
            <a:r>
              <a:rPr lang="en-US" sz="1150" b="1" dirty="0"/>
              <a:t>Why did this program need the MagLab?</a:t>
            </a:r>
            <a:r>
              <a:rPr lang="en-US" sz="1150" dirty="0">
                <a:latin typeface="Arial" charset="0"/>
              </a:rPr>
              <a:t> CIRL was able to connect teachers and students with diverse scientists both at the MagLab and from across the nation due to our </a:t>
            </a:r>
            <a:r>
              <a:rPr lang="en-US" sz="1150" dirty="0" smtClean="0">
                <a:latin typeface="Arial" charset="0"/>
              </a:rPr>
              <a:t>extensive </a:t>
            </a:r>
            <a:r>
              <a:rPr lang="en-US" sz="1150" dirty="0">
                <a:latin typeface="Arial" charset="0"/>
              </a:rPr>
              <a:t>networks. This </a:t>
            </a:r>
            <a:r>
              <a:rPr lang="en-US" sz="1150" dirty="0" smtClean="0">
                <a:latin typeface="Arial" charset="0"/>
              </a:rPr>
              <a:t>event contributes to fulfilling our </a:t>
            </a:r>
            <a:r>
              <a:rPr lang="en-US" sz="1150" dirty="0">
                <a:latin typeface="Arial" charset="0"/>
              </a:rPr>
              <a:t>mission of building a </a:t>
            </a:r>
            <a:r>
              <a:rPr lang="en-US" sz="1150" dirty="0" smtClean="0">
                <a:latin typeface="Arial" charset="0"/>
              </a:rPr>
              <a:t>diverse </a:t>
            </a:r>
            <a:r>
              <a:rPr lang="en-US" sz="1150" dirty="0">
                <a:latin typeface="Arial" charset="0"/>
              </a:rPr>
              <a:t>STEM workforce.</a:t>
            </a:r>
          </a:p>
        </p:txBody>
      </p:sp>
      <p:sp>
        <p:nvSpPr>
          <p:cNvPr id="1029" name="Line 42"/>
          <p:cNvSpPr>
            <a:spLocks noChangeShapeType="1"/>
          </p:cNvSpPr>
          <p:nvPr/>
        </p:nvSpPr>
        <p:spPr bwMode="auto">
          <a:xfrm>
            <a:off x="38100" y="1110857"/>
            <a:ext cx="9029700" cy="0"/>
          </a:xfrm>
          <a:prstGeom prst="line">
            <a:avLst/>
          </a:prstGeom>
          <a:noFill/>
          <a:ln w="82550" cmpd="thickThin">
            <a:solidFill>
              <a:schemeClr val="tx1"/>
            </a:solidFill>
            <a:round/>
            <a:headEnd/>
            <a:tailEnd/>
          </a:ln>
        </p:spPr>
        <p:txBody>
          <a:bodyPr/>
          <a:lstStyle/>
          <a:p>
            <a:endParaRPr lang="en-US"/>
          </a:p>
        </p:txBody>
      </p:sp>
      <p:pic>
        <p:nvPicPr>
          <p:cNvPr id="14" name="Picture 13" descr="JustM_purple.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802" y="42335"/>
            <a:ext cx="792698" cy="944759"/>
          </a:xfrm>
          <a:prstGeom prst="rect">
            <a:avLst/>
          </a:prstGeom>
        </p:spPr>
      </p:pic>
      <p:sp>
        <p:nvSpPr>
          <p:cNvPr id="13" name="Text Box 62"/>
          <p:cNvSpPr txBox="1">
            <a:spLocks noChangeArrowheads="1"/>
          </p:cNvSpPr>
          <p:nvPr/>
        </p:nvSpPr>
        <p:spPr bwMode="auto">
          <a:xfrm>
            <a:off x="968375" y="21701"/>
            <a:ext cx="7005678" cy="984885"/>
          </a:xfrm>
          <a:prstGeom prst="rect">
            <a:avLst/>
          </a:prstGeom>
          <a:noFill/>
          <a:ln w="9525">
            <a:noFill/>
            <a:miter lim="800000"/>
            <a:headEnd/>
            <a:tailEnd/>
          </a:ln>
        </p:spPr>
        <p:txBody>
          <a:bodyPr wrap="square">
            <a:spAutoFit/>
          </a:bodyPr>
          <a:lstStyle/>
          <a:p>
            <a:pPr lvl="0" algn="ctr">
              <a:spcBef>
                <a:spcPts val="0"/>
              </a:spcBef>
            </a:pPr>
            <a:r>
              <a:rPr lang="en-US" sz="1600" b="1" dirty="0">
                <a:solidFill>
                  <a:srgbClr val="000000"/>
                </a:solidFill>
              </a:rPr>
              <a:t>MagLab K-12 Education: Pineview Science Day</a:t>
            </a:r>
            <a:endParaRPr lang="en-US" sz="600" dirty="0">
              <a:solidFill>
                <a:srgbClr val="000000"/>
              </a:solidFill>
            </a:endParaRPr>
          </a:p>
          <a:p>
            <a:pPr lvl="0" algn="ctr">
              <a:spcBef>
                <a:spcPts val="0"/>
              </a:spcBef>
            </a:pPr>
            <a:r>
              <a:rPr lang="en-US" sz="1100" dirty="0">
                <a:solidFill>
                  <a:srgbClr val="000000"/>
                </a:solidFill>
              </a:rPr>
              <a:t>C.R. Villa</a:t>
            </a:r>
            <a:r>
              <a:rPr lang="en-US" sz="1100" baseline="30000" dirty="0">
                <a:solidFill>
                  <a:srgbClr val="000000"/>
                </a:solidFill>
              </a:rPr>
              <a:t>1</a:t>
            </a:r>
            <a:r>
              <a:rPr lang="en-US" sz="1100" dirty="0">
                <a:solidFill>
                  <a:srgbClr val="000000"/>
                </a:solidFill>
              </a:rPr>
              <a:t>, C. Conner</a:t>
            </a:r>
            <a:r>
              <a:rPr lang="en-US" sz="1100" baseline="30000" dirty="0">
                <a:solidFill>
                  <a:srgbClr val="000000"/>
                </a:solidFill>
              </a:rPr>
              <a:t>2</a:t>
            </a:r>
            <a:r>
              <a:rPr lang="en-US" sz="1100" dirty="0">
                <a:solidFill>
                  <a:srgbClr val="000000"/>
                </a:solidFill>
              </a:rPr>
              <a:t>,</a:t>
            </a:r>
            <a:r>
              <a:rPr lang="en-US" sz="1100" baseline="30000" dirty="0">
                <a:solidFill>
                  <a:srgbClr val="000000"/>
                </a:solidFill>
              </a:rPr>
              <a:t> </a:t>
            </a:r>
            <a:r>
              <a:rPr lang="en-US" sz="1100" dirty="0">
                <a:solidFill>
                  <a:srgbClr val="000000"/>
                </a:solidFill>
              </a:rPr>
              <a:t>L.C. Jones</a:t>
            </a:r>
            <a:r>
              <a:rPr lang="en-US" sz="1100" baseline="30000" dirty="0">
                <a:solidFill>
                  <a:srgbClr val="000000"/>
                </a:solidFill>
              </a:rPr>
              <a:t>3</a:t>
            </a:r>
            <a:r>
              <a:rPr lang="en-US" sz="1100" dirty="0">
                <a:solidFill>
                  <a:srgbClr val="000000"/>
                </a:solidFill>
              </a:rPr>
              <a:t>, R.M. Hughes</a:t>
            </a:r>
            <a:r>
              <a:rPr lang="en-US" sz="1100" baseline="30000" dirty="0">
                <a:solidFill>
                  <a:srgbClr val="000000"/>
                </a:solidFill>
              </a:rPr>
              <a:t>1</a:t>
            </a:r>
            <a:r>
              <a:rPr lang="en-US" sz="1100" dirty="0">
                <a:solidFill>
                  <a:srgbClr val="000000"/>
                </a:solidFill>
              </a:rPr>
              <a:t> </a:t>
            </a:r>
          </a:p>
          <a:p>
            <a:pPr lvl="0" algn="ctr">
              <a:spcBef>
                <a:spcPts val="0"/>
              </a:spcBef>
            </a:pPr>
            <a:r>
              <a:rPr lang="en-US" sz="1050" b="1" dirty="0">
                <a:solidFill>
                  <a:srgbClr val="0033CC"/>
                </a:solidFill>
              </a:rPr>
              <a:t>1-Center for Integrating Research and Learning at the National High Magnetic Field Laboratory, </a:t>
            </a:r>
          </a:p>
          <a:p>
            <a:pPr lvl="0" algn="ctr">
              <a:spcBef>
                <a:spcPts val="0"/>
              </a:spcBef>
            </a:pPr>
            <a:r>
              <a:rPr lang="en-US" sz="1050" b="1" dirty="0">
                <a:solidFill>
                  <a:srgbClr val="0033CC"/>
                </a:solidFill>
              </a:rPr>
              <a:t>2- Pineview Elementary School 3- S.T.E.M.ING While Black</a:t>
            </a:r>
          </a:p>
          <a:p>
            <a:pPr lvl="0" algn="ctr">
              <a:spcBef>
                <a:spcPts val="0"/>
              </a:spcBef>
            </a:pPr>
            <a:r>
              <a:rPr lang="en-US" sz="1050" b="1" dirty="0">
                <a:solidFill>
                  <a:srgbClr val="000000"/>
                </a:solidFill>
              </a:rPr>
              <a:t>Funding Grants:</a:t>
            </a:r>
            <a:r>
              <a:rPr lang="en-US" sz="1050" dirty="0">
                <a:solidFill>
                  <a:srgbClr val="000000"/>
                </a:solidFill>
              </a:rPr>
              <a:t>  G.S. Boebinger (NSF DMR-1157490, NSF DMR-1644779)</a:t>
            </a:r>
            <a:endParaRPr lang="en-US" sz="1050" b="1" dirty="0">
              <a:solidFill>
                <a:srgbClr val="0033CC"/>
              </a:solidFill>
            </a:endParaRPr>
          </a:p>
        </p:txBody>
      </p:sp>
      <p:pic>
        <p:nvPicPr>
          <p:cNvPr id="2" name="Picture 1"/>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r="29020"/>
          <a:stretch/>
        </p:blipFill>
        <p:spPr>
          <a:xfrm rot="5400000">
            <a:off x="4137826" y="1508302"/>
            <a:ext cx="2918674" cy="2313855"/>
          </a:xfrm>
          <a:prstGeom prst="rect">
            <a:avLst/>
          </a:prstGeom>
          <a:ln w="38100">
            <a:solidFill>
              <a:srgbClr val="0033CC"/>
            </a:solidFill>
          </a:ln>
        </p:spPr>
      </p:pic>
      <p:graphicFrame>
        <p:nvGraphicFramePr>
          <p:cNvPr id="18" name="Chart 17"/>
          <p:cNvGraphicFramePr>
            <a:graphicFrameLocks/>
          </p:cNvGraphicFramePr>
          <p:nvPr>
            <p:extLst>
              <p:ext uri="{D42A27DB-BD31-4B8C-83A1-F6EECF244321}">
                <p14:modId xmlns:p14="http://schemas.microsoft.com/office/powerpoint/2010/main" val="3258123029"/>
              </p:ext>
            </p:extLst>
          </p:nvPr>
        </p:nvGraphicFramePr>
        <p:xfrm>
          <a:off x="6662141" y="1133971"/>
          <a:ext cx="2428070" cy="2939266"/>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p:cNvSpPr/>
          <p:nvPr/>
        </p:nvSpPr>
        <p:spPr>
          <a:xfrm>
            <a:off x="3437368" y="6577274"/>
            <a:ext cx="5706632" cy="261610"/>
          </a:xfrm>
          <a:prstGeom prst="rect">
            <a:avLst/>
          </a:prstGeom>
        </p:spPr>
        <p:txBody>
          <a:bodyPr wrap="square">
            <a:spAutoFit/>
          </a:bodyPr>
          <a:lstStyle/>
          <a:p>
            <a:pPr lvl="0" algn="ctr"/>
            <a:r>
              <a:rPr lang="en-US" sz="1100" b="1" dirty="0">
                <a:solidFill>
                  <a:srgbClr val="333399"/>
                </a:solidFill>
              </a:rPr>
              <a:t>Facilities:</a:t>
            </a:r>
            <a:r>
              <a:rPr lang="en-US" sz="1100" dirty="0">
                <a:solidFill>
                  <a:srgbClr val="333399"/>
                </a:solidFill>
              </a:rPr>
              <a:t>  Center for Integrating Research and </a:t>
            </a:r>
            <a:r>
              <a:rPr lang="en-US" sz="1100" dirty="0" smtClean="0">
                <a:solidFill>
                  <a:srgbClr val="333399"/>
                </a:solidFill>
              </a:rPr>
              <a:t>Learning, </a:t>
            </a:r>
            <a:r>
              <a:rPr lang="en-US" sz="1100" dirty="0" err="1" smtClean="0">
                <a:solidFill>
                  <a:srgbClr val="333399"/>
                </a:solidFill>
              </a:rPr>
              <a:t>Pineview</a:t>
            </a:r>
            <a:r>
              <a:rPr lang="en-US" sz="1100" dirty="0" smtClean="0">
                <a:solidFill>
                  <a:srgbClr val="333399"/>
                </a:solidFill>
              </a:rPr>
              <a:t> </a:t>
            </a:r>
            <a:r>
              <a:rPr lang="en-US" sz="1100" dirty="0">
                <a:solidFill>
                  <a:srgbClr val="333399"/>
                </a:solidFill>
              </a:rPr>
              <a:t>Elementary School</a:t>
            </a:r>
          </a:p>
        </p:txBody>
      </p:sp>
      <p:pic>
        <p:nvPicPr>
          <p:cNvPr id="4" name="Picture 3"/>
          <p:cNvPicPr>
            <a:picLocks noChangeAspect="1"/>
          </p:cNvPicPr>
          <p:nvPr/>
        </p:nvPicPr>
        <p:blipFill rotWithShape="1">
          <a:blip r:embed="rId8" cstate="print">
            <a:extLst>
              <a:ext uri="{28A0092B-C50C-407E-A947-70E740481C1C}">
                <a14:useLocalDpi xmlns:a14="http://schemas.microsoft.com/office/drawing/2010/main" val="0"/>
              </a:ext>
            </a:extLst>
          </a:blip>
          <a:srcRect t="32022"/>
          <a:stretch/>
        </p:blipFill>
        <p:spPr>
          <a:xfrm>
            <a:off x="4439269" y="4073236"/>
            <a:ext cx="4650942" cy="2376771"/>
          </a:xfrm>
          <a:prstGeom prst="rect">
            <a:avLst/>
          </a:prstGeom>
          <a:ln w="38100">
            <a:solidFill>
              <a:srgbClr val="0033CC"/>
            </a:solidFill>
          </a:ln>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E76CB6D853C64B89835FD2B25191F7" ma:contentTypeVersion="1" ma:contentTypeDescription="Create a new document." ma:contentTypeScope="" ma:versionID="c65b3aeb76beb82d9b928cfbb17b6307">
  <xsd:schema xmlns:xsd="http://www.w3.org/2001/XMLSchema" xmlns:xs="http://www.w3.org/2001/XMLSchema" xmlns:p="http://schemas.microsoft.com/office/2006/metadata/properties" xmlns:ns2="2ba5d019-e4dc-4c77-b441-444c3562fe17" targetNamespace="http://schemas.microsoft.com/office/2006/metadata/properties" ma:root="true" ma:fieldsID="400a779ef7cc78711cad3a81b79875b7" ns2:_="">
    <xsd:import namespace="2ba5d019-e4dc-4c77-b441-444c3562fe17"/>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a5d019-e4dc-4c77-b441-444c3562fe1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E84348E-EC93-4DC5-92DF-94015F2D50FD}"/>
</file>

<file path=customXml/itemProps2.xml><?xml version="1.0" encoding="utf-8"?>
<ds:datastoreItem xmlns:ds="http://schemas.openxmlformats.org/officeDocument/2006/customXml" ds:itemID="{12312B69-59E2-4E32-B3DD-5DAAD8DFCAB0}"/>
</file>

<file path=customXml/itemProps3.xml><?xml version="1.0" encoding="utf-8"?>
<ds:datastoreItem xmlns:ds="http://schemas.openxmlformats.org/officeDocument/2006/customXml" ds:itemID="{45820014-9D70-4A11-A039-0D58C2A4042C}"/>
</file>

<file path=docProps/app.xml><?xml version="1.0" encoding="utf-8"?>
<Properties xmlns="http://schemas.openxmlformats.org/officeDocument/2006/extended-properties" xmlns:vt="http://schemas.openxmlformats.org/officeDocument/2006/docPropsVTypes">
  <TotalTime>24121</TotalTime>
  <Words>357</Words>
  <Application>Microsoft Office PowerPoint</Application>
  <PresentationFormat>On-screen Show (4:3)</PresentationFormat>
  <Paragraphs>17</Paragraphs>
  <Slides>1</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vt:i4>
      </vt:variant>
    </vt:vector>
  </HeadingPairs>
  <TitlesOfParts>
    <vt:vector size="3" baseType="lpstr">
      <vt:lpstr>Arial</vt: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Li</dc:creator>
  <cp:lastModifiedBy>Gregory Boebinger</cp:lastModifiedBy>
  <cp:revision>188</cp:revision>
  <cp:lastPrinted>2019-07-16T13:07:28Z</cp:lastPrinted>
  <dcterms:created xsi:type="dcterms:W3CDTF">2004-08-07T03:10:56Z</dcterms:created>
  <dcterms:modified xsi:type="dcterms:W3CDTF">2021-04-15T21:40:35Z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0x0101006EE76CB6D853C64B89835FD2B25191F7</vt:lpwstr>
  </property>
</Properties>
</file>