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66FF"/>
    <a:srgbClr val="0033CC"/>
    <a:srgbClr val="008080"/>
    <a:srgbClr val="006600"/>
    <a:srgbClr val="000066"/>
    <a:srgbClr val="FFFF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19" autoAdjust="0"/>
    <p:restoredTop sz="95510" autoAdjust="0"/>
  </p:normalViewPr>
  <p:slideViewPr>
    <p:cSldViewPr snapToGrid="0">
      <p:cViewPr varScale="1">
        <p:scale>
          <a:sx n="107" d="100"/>
          <a:sy n="107" d="100"/>
        </p:scale>
        <p:origin x="3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3594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08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1/acscatal.0c0376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doi.org/10.1021/acscatal.0c03762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76200" y="1331915"/>
            <a:ext cx="430741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Boron-based </a:t>
            </a:r>
            <a:r>
              <a:rPr lang="en-US" sz="1200" dirty="0"/>
              <a:t>o</a:t>
            </a:r>
            <a:r>
              <a:rPr lang="en-US" sz="1200" dirty="0" smtClean="0"/>
              <a:t>xidative </a:t>
            </a:r>
            <a:r>
              <a:rPr lang="en-US" sz="1200" dirty="0"/>
              <a:t>d</a:t>
            </a:r>
            <a:r>
              <a:rPr lang="en-US" sz="1200" dirty="0" smtClean="0"/>
              <a:t>ehydrogenation </a:t>
            </a:r>
            <a:r>
              <a:rPr lang="en-US" sz="1200" dirty="0" smtClean="0"/>
              <a:t>c</a:t>
            </a:r>
            <a:r>
              <a:rPr lang="en-US" sz="1200" dirty="0" smtClean="0"/>
              <a:t>atalysts, </a:t>
            </a:r>
            <a:r>
              <a:rPr lang="en-US" sz="1200" dirty="0"/>
              <a:t>such as hexagonal boron nitride </a:t>
            </a:r>
            <a:r>
              <a:rPr lang="en-US" sz="1200" i="1" dirty="0"/>
              <a:t>(h</a:t>
            </a:r>
            <a:r>
              <a:rPr lang="en-US" sz="1200" dirty="0"/>
              <a:t>-BN) and silica-supported boron oxides, are highly selective catalysts for the oxidative dehydrogenation (ODH) of light alkanes to </a:t>
            </a:r>
            <a:r>
              <a:rPr lang="en-US" sz="1200" dirty="0" smtClean="0"/>
              <a:t>olefins. Light </a:t>
            </a:r>
            <a:r>
              <a:rPr lang="en-US" sz="1200" dirty="0"/>
              <a:t>olefins, such as propylene, are critical chemical feedstocks</a:t>
            </a:r>
            <a:r>
              <a:rPr lang="en-US" sz="1200" i="1" dirty="0"/>
              <a:t>.</a:t>
            </a:r>
            <a:r>
              <a:rPr lang="en-US" sz="1200" dirty="0"/>
              <a:t> </a:t>
            </a:r>
            <a:r>
              <a:rPr lang="en-US" sz="1200" i="1" u="sng" dirty="0" smtClean="0"/>
              <a:t>The </a:t>
            </a:r>
            <a:r>
              <a:rPr lang="en-US" sz="1200" i="1" u="sng" dirty="0"/>
              <a:t>identification of molecular structure of the active </a:t>
            </a:r>
            <a:r>
              <a:rPr lang="en-US" sz="1200" i="1" u="sng" dirty="0" smtClean="0"/>
              <a:t>sites in catalysts is </a:t>
            </a:r>
            <a:r>
              <a:rPr lang="en-US" sz="1200" i="1" u="sng" dirty="0"/>
              <a:t>crucial for the rational design and development of improved ODH catalysts</a:t>
            </a:r>
            <a:r>
              <a:rPr lang="en-US" sz="1200" dirty="0"/>
              <a:t>.</a:t>
            </a:r>
            <a:endParaRPr lang="en-US" sz="1200" i="1" dirty="0"/>
          </a:p>
          <a:p>
            <a:pPr algn="just"/>
            <a:endParaRPr lang="en-US" sz="1200" dirty="0"/>
          </a:p>
          <a:p>
            <a:pPr algn="just"/>
            <a:r>
              <a:rPr lang="en-US" sz="1200" dirty="0" smtClean="0"/>
              <a:t>MagLab users from </a:t>
            </a:r>
            <a:r>
              <a:rPr lang="en-US" sz="1200" dirty="0" smtClean="0"/>
              <a:t>Iowa </a:t>
            </a:r>
            <a:r>
              <a:rPr lang="en-US" sz="1200" dirty="0"/>
              <a:t>State University and </a:t>
            </a:r>
            <a:r>
              <a:rPr lang="en-US" sz="1200" dirty="0" smtClean="0"/>
              <a:t>the U.S. DOE </a:t>
            </a:r>
            <a:r>
              <a:rPr lang="en-US" sz="1200" dirty="0"/>
              <a:t>Ames </a:t>
            </a:r>
            <a:r>
              <a:rPr lang="en-US" sz="1200" dirty="0" smtClean="0"/>
              <a:t>Laboratory use </a:t>
            </a:r>
            <a:r>
              <a:rPr lang="en-US" sz="1200" dirty="0"/>
              <a:t>high-field solid-state nuclear magnetic resonance (NMR) of boron to characterize boron-based catalysts. Boron-11 (</a:t>
            </a:r>
            <a:r>
              <a:rPr lang="en-US" sz="1200" baseline="30000" dirty="0"/>
              <a:t>11</a:t>
            </a:r>
            <a:r>
              <a:rPr lang="en-US" sz="1200" dirty="0"/>
              <a:t>B) NMR </a:t>
            </a:r>
            <a:r>
              <a:rPr lang="en-US" sz="1200" dirty="0" smtClean="0"/>
              <a:t>is </a:t>
            </a:r>
            <a:r>
              <a:rPr lang="en-US" sz="1200" dirty="0"/>
              <a:t>potentially </a:t>
            </a:r>
            <a:r>
              <a:rPr lang="en-US" sz="1200" dirty="0" smtClean="0"/>
              <a:t>an ideal </a:t>
            </a:r>
            <a:r>
              <a:rPr lang="en-US" sz="1200" dirty="0"/>
              <a:t>technique to determine structure within boron-based materials because it is sensitive to the local chemical environment and </a:t>
            </a:r>
            <a:r>
              <a:rPr lang="en-US" sz="1200" dirty="0" smtClean="0"/>
              <a:t>the symmetry </a:t>
            </a:r>
            <a:r>
              <a:rPr lang="en-US" sz="1200" dirty="0"/>
              <a:t>surrounding the </a:t>
            </a:r>
            <a:r>
              <a:rPr lang="en-US" sz="1200" dirty="0" smtClean="0"/>
              <a:t>nucleus. </a:t>
            </a:r>
            <a:r>
              <a:rPr lang="en-US" sz="1200" dirty="0"/>
              <a:t>H</a:t>
            </a:r>
            <a:r>
              <a:rPr lang="en-US" sz="1200" dirty="0" smtClean="0"/>
              <a:t>owever</a:t>
            </a:r>
            <a:r>
              <a:rPr lang="en-US" sz="1200" dirty="0"/>
              <a:t>, it can be challenging to identify all of the </a:t>
            </a:r>
            <a:r>
              <a:rPr lang="en-US" sz="1200" baseline="30000" dirty="0"/>
              <a:t>11</a:t>
            </a:r>
            <a:r>
              <a:rPr lang="en-US" sz="1200" dirty="0"/>
              <a:t>B NMR </a:t>
            </a:r>
            <a:r>
              <a:rPr lang="en-US" sz="1200" dirty="0"/>
              <a:t>signals, because they often overlap due to quadrupolar broadening. </a:t>
            </a:r>
            <a:r>
              <a:rPr lang="en-US" sz="1200" i="1" u="sng" dirty="0">
                <a:latin typeface="Arial" charset="0"/>
              </a:rPr>
              <a:t>The </a:t>
            </a:r>
            <a:r>
              <a:rPr lang="en-US" sz="1200" i="1" u="sng" dirty="0" err="1" smtClean="0">
                <a:latin typeface="Arial" charset="0"/>
              </a:rPr>
              <a:t>MagLab’s</a:t>
            </a:r>
            <a:r>
              <a:rPr lang="en-US" sz="1200" i="1" u="sng" dirty="0" smtClean="0">
                <a:latin typeface="Arial" charset="0"/>
              </a:rPr>
              <a:t> 35.2T Series-Connected </a:t>
            </a:r>
            <a:r>
              <a:rPr lang="en-US" sz="1200" i="1" u="sng" dirty="0">
                <a:latin typeface="Arial" charset="0"/>
              </a:rPr>
              <a:t>H</a:t>
            </a:r>
            <a:r>
              <a:rPr lang="en-US" sz="1200" i="1" u="sng" dirty="0" smtClean="0">
                <a:latin typeface="Arial" charset="0"/>
              </a:rPr>
              <a:t>ybrid resolves the </a:t>
            </a:r>
            <a:r>
              <a:rPr lang="en-US" sz="1200" i="1" u="sng" baseline="30000" dirty="0" smtClean="0"/>
              <a:t>11</a:t>
            </a:r>
            <a:r>
              <a:rPr lang="en-US" sz="1200" i="1" u="sng" dirty="0" smtClean="0"/>
              <a:t>B </a:t>
            </a:r>
            <a:r>
              <a:rPr lang="en-US" sz="1200" i="1" u="sng" dirty="0"/>
              <a:t>NMR </a:t>
            </a:r>
            <a:r>
              <a:rPr lang="en-US" sz="1200" i="1" u="sng" dirty="0" smtClean="0"/>
              <a:t>lines, enabling the </a:t>
            </a:r>
            <a:r>
              <a:rPr lang="en-US" sz="1200" i="1" u="sng" dirty="0"/>
              <a:t>identification of structure within h-BN and silica-supported boron oxide ODH catalysts </a:t>
            </a:r>
            <a:r>
              <a:rPr lang="en-US" sz="1200" i="1" u="sng" dirty="0" smtClean="0"/>
              <a:t>(featuring only 1wt</a:t>
            </a:r>
            <a:r>
              <a:rPr lang="en-US" sz="1200" i="1" u="sng" dirty="0"/>
              <a:t>.</a:t>
            </a:r>
            <a:r>
              <a:rPr lang="en-US" sz="1200" i="1" u="sng" dirty="0" smtClean="0"/>
              <a:t>% </a:t>
            </a:r>
            <a:r>
              <a:rPr lang="en-US" sz="1200" i="1" u="sng" dirty="0" smtClean="0"/>
              <a:t>boron</a:t>
            </a:r>
            <a:r>
              <a:rPr lang="en-US" sz="1200" i="1" u="sng" dirty="0" smtClean="0"/>
              <a:t>) </a:t>
            </a:r>
            <a:r>
              <a:rPr lang="en-US" sz="1200" i="1" u="sng" dirty="0"/>
              <a:t>by recording </a:t>
            </a:r>
            <a:r>
              <a:rPr lang="en-US" sz="1200" i="1" u="sng" dirty="0" smtClean="0"/>
              <a:t>two-dimensional </a:t>
            </a:r>
            <a:r>
              <a:rPr lang="en-US" sz="1200" i="1" u="sng" baseline="30000" dirty="0"/>
              <a:t>11</a:t>
            </a:r>
            <a:r>
              <a:rPr lang="en-US" sz="1200" i="1" u="sng" dirty="0"/>
              <a:t>B homonuclear correlation </a:t>
            </a:r>
            <a:r>
              <a:rPr lang="en-US" sz="1200" i="1" u="sng" dirty="0" smtClean="0"/>
              <a:t>spectra to determine structure in the catalyst</a:t>
            </a:r>
            <a:r>
              <a:rPr lang="en-US" sz="1200" dirty="0" smtClean="0"/>
              <a:t>. These studies are  </a:t>
            </a:r>
            <a:r>
              <a:rPr lang="en-US" sz="1200" dirty="0"/>
              <a:t>infeasible </a:t>
            </a:r>
            <a:r>
              <a:rPr lang="en-US" sz="1200" dirty="0" smtClean="0"/>
              <a:t>in lower-field, </a:t>
            </a:r>
            <a:r>
              <a:rPr lang="en-US" sz="1200" dirty="0"/>
              <a:t>conventional </a:t>
            </a:r>
            <a:r>
              <a:rPr lang="en-US" sz="1200" dirty="0" smtClean="0"/>
              <a:t>NMR magnets.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30156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72189" y="6098581"/>
            <a:ext cx="907181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solidFill>
                  <a:srgbClr val="333399"/>
                </a:solidFill>
                <a:latin typeface="+mn-lt"/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  <a:latin typeface="+mn-lt"/>
              </a:rPr>
              <a:t>  </a:t>
            </a:r>
            <a:r>
              <a:rPr lang="en-US" sz="1100" dirty="0" smtClean="0">
                <a:solidFill>
                  <a:srgbClr val="333399"/>
                </a:solidFill>
                <a:latin typeface="+mn-lt"/>
              </a:rPr>
              <a:t>NMR/MRI, 36T SCH.</a:t>
            </a:r>
            <a:endParaRPr lang="en-US" sz="1100" dirty="0">
              <a:solidFill>
                <a:srgbClr val="333399"/>
              </a:solidFill>
              <a:latin typeface="+mn-lt"/>
            </a:endParaRPr>
          </a:p>
          <a:p>
            <a:pPr algn="just"/>
            <a:r>
              <a:rPr lang="en-US" sz="1100" b="1" dirty="0">
                <a:solidFill>
                  <a:srgbClr val="333399"/>
                </a:solidFill>
                <a:latin typeface="+mn-lt"/>
              </a:rPr>
              <a:t>Citation: </a:t>
            </a:r>
            <a:r>
              <a:rPr lang="en-US" sz="1100" dirty="0"/>
              <a:t> </a:t>
            </a:r>
            <a:r>
              <a:rPr lang="en-US" sz="1100" dirty="0">
                <a:solidFill>
                  <a:srgbClr val="333399"/>
                </a:solidFill>
              </a:rPr>
              <a:t>Dorn, R.W.; </a:t>
            </a:r>
            <a:r>
              <a:rPr lang="en-US" sz="1100" dirty="0" err="1">
                <a:solidFill>
                  <a:srgbClr val="333399"/>
                </a:solidFill>
              </a:rPr>
              <a:t>Cendejas</a:t>
            </a:r>
            <a:r>
              <a:rPr lang="en-US" sz="1100" dirty="0">
                <a:solidFill>
                  <a:srgbClr val="333399"/>
                </a:solidFill>
              </a:rPr>
              <a:t>, M.C.; Chen, K.; Hung, I.; </a:t>
            </a:r>
            <a:r>
              <a:rPr lang="en-US" sz="1100" dirty="0" err="1">
                <a:solidFill>
                  <a:srgbClr val="333399"/>
                </a:solidFill>
              </a:rPr>
              <a:t>Altvater</a:t>
            </a:r>
            <a:r>
              <a:rPr lang="en-US" sz="1100" dirty="0">
                <a:solidFill>
                  <a:srgbClr val="333399"/>
                </a:solidFill>
              </a:rPr>
              <a:t>, N.R.; McDermott, W.P.; Gan, Z.; </a:t>
            </a:r>
            <a:r>
              <a:rPr lang="en-US" sz="1100" dirty="0" err="1">
                <a:solidFill>
                  <a:srgbClr val="333399"/>
                </a:solidFill>
              </a:rPr>
              <a:t>Hermans</a:t>
            </a:r>
            <a:r>
              <a:rPr lang="en-US" sz="1100" dirty="0">
                <a:solidFill>
                  <a:srgbClr val="333399"/>
                </a:solidFill>
              </a:rPr>
              <a:t>, I.; Rossini, A.J</a:t>
            </a:r>
            <a:r>
              <a:rPr lang="en-US" sz="1100" dirty="0" smtClean="0">
                <a:solidFill>
                  <a:srgbClr val="333399"/>
                </a:solidFill>
              </a:rPr>
              <a:t>.,</a:t>
            </a:r>
            <a:endParaRPr lang="en-US" sz="1100" dirty="0">
              <a:solidFill>
                <a:srgbClr val="333399"/>
              </a:solidFill>
            </a:endParaRPr>
          </a:p>
          <a:p>
            <a:pPr algn="just"/>
            <a:r>
              <a:rPr lang="en-US" sz="1100" i="1" dirty="0" smtClean="0">
                <a:solidFill>
                  <a:srgbClr val="333399"/>
                </a:solidFill>
              </a:rPr>
              <a:t>Structure </a:t>
            </a:r>
            <a:r>
              <a:rPr lang="en-US" sz="1100" i="1" dirty="0">
                <a:solidFill>
                  <a:srgbClr val="333399"/>
                </a:solidFill>
              </a:rPr>
              <a:t>Determination of Boron-Based Oxidative Dehydrogenation Heterogeneous Catalysts With Ultrahigh Field </a:t>
            </a:r>
            <a:r>
              <a:rPr lang="en-US" sz="1100" i="1" dirty="0" smtClean="0">
                <a:solidFill>
                  <a:srgbClr val="333399"/>
                </a:solidFill>
              </a:rPr>
              <a:t>35.2T</a:t>
            </a:r>
            <a:r>
              <a:rPr lang="en-US" sz="1100" i="1" dirty="0">
                <a:solidFill>
                  <a:srgbClr val="333399"/>
                </a:solidFill>
              </a:rPr>
              <a:t> </a:t>
            </a:r>
            <a:r>
              <a:rPr lang="en-US" sz="1100" i="1" baseline="30000" dirty="0">
                <a:solidFill>
                  <a:srgbClr val="333399"/>
                </a:solidFill>
              </a:rPr>
              <a:t>11</a:t>
            </a:r>
            <a:r>
              <a:rPr lang="en-US" sz="1100" i="1" dirty="0">
                <a:solidFill>
                  <a:srgbClr val="333399"/>
                </a:solidFill>
              </a:rPr>
              <a:t>B Solid-State NMR Spectroscopy,</a:t>
            </a:r>
            <a:r>
              <a:rPr lang="en-US" sz="1100" dirty="0">
                <a:solidFill>
                  <a:srgbClr val="333399"/>
                </a:solidFill>
              </a:rPr>
              <a:t> 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  <a:r>
              <a:rPr lang="en-US" sz="1100" b="1" dirty="0" smtClean="0">
                <a:solidFill>
                  <a:srgbClr val="333399"/>
                </a:solidFill>
              </a:rPr>
              <a:t>American </a:t>
            </a:r>
            <a:r>
              <a:rPr lang="en-US" sz="1100" b="1" dirty="0">
                <a:solidFill>
                  <a:srgbClr val="333399"/>
                </a:solidFill>
              </a:rPr>
              <a:t>Chemical Society Catalysis, 10</a:t>
            </a:r>
            <a:r>
              <a:rPr lang="en-US" sz="1100" dirty="0">
                <a:solidFill>
                  <a:srgbClr val="333399"/>
                </a:solidFill>
              </a:rPr>
              <a:t>, 13852-13866 (2020</a:t>
            </a:r>
            <a:r>
              <a:rPr lang="en-US" sz="1100" dirty="0" smtClean="0">
                <a:solidFill>
                  <a:srgbClr val="333399"/>
                </a:solidFill>
              </a:rPr>
              <a:t>)   </a:t>
            </a:r>
            <a:r>
              <a:rPr lang="en-US" sz="1100" dirty="0">
                <a:solidFill>
                  <a:srgbClr val="333399"/>
                </a:solidFill>
              </a:rPr>
              <a:t> </a:t>
            </a:r>
            <a:r>
              <a:rPr lang="en-US" sz="1100" b="1" dirty="0">
                <a:solidFill>
                  <a:srgbClr val="333399"/>
                </a:solidFill>
                <a:hlinkClick r:id="rId3"/>
              </a:rPr>
              <a:t>doi.org/10.1021/acscatal.0c03762</a:t>
            </a:r>
            <a:endParaRPr lang="en-US" sz="1100" dirty="0">
              <a:solidFill>
                <a:srgbClr val="333399"/>
              </a:solidFill>
              <a:latin typeface="+mn-lt"/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74053" y="45116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968375" y="14461"/>
            <a:ext cx="7005678" cy="123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Structure of Boron-Based Catalysts from </a:t>
            </a:r>
            <a:r>
              <a:rPr lang="en-US" sz="1600" b="1" baseline="30000" dirty="0"/>
              <a:t>11</a:t>
            </a:r>
            <a:r>
              <a:rPr lang="en-US" sz="1600" b="1" dirty="0"/>
              <a:t>B Solid-State NMR at </a:t>
            </a:r>
            <a:r>
              <a:rPr lang="en-US" sz="1600" b="1" dirty="0" smtClean="0"/>
              <a:t>35.2T </a:t>
            </a:r>
            <a:endParaRPr lang="en-US" sz="1600" b="1" dirty="0"/>
          </a:p>
          <a:p>
            <a:pPr algn="ctr">
              <a:spcBef>
                <a:spcPts val="300"/>
              </a:spcBef>
            </a:pPr>
            <a:r>
              <a:rPr lang="en-US" sz="1100" dirty="0"/>
              <a:t>R.W. Dorn,</a:t>
            </a:r>
            <a:r>
              <a:rPr lang="en-US" sz="1100" baseline="30000" dirty="0"/>
              <a:t>1,2</a:t>
            </a:r>
            <a:r>
              <a:rPr lang="en-US" sz="1100" dirty="0"/>
              <a:t> M.C. Cendejas,</a:t>
            </a:r>
            <a:r>
              <a:rPr lang="en-US" sz="1100" baseline="30000" dirty="0"/>
              <a:t>3</a:t>
            </a:r>
            <a:r>
              <a:rPr lang="en-US" sz="1100" dirty="0"/>
              <a:t> K. Chen,</a:t>
            </a:r>
            <a:r>
              <a:rPr lang="en-US" sz="1100" baseline="30000" dirty="0"/>
              <a:t>4 </a:t>
            </a:r>
            <a:r>
              <a:rPr lang="en-US" sz="1100" dirty="0"/>
              <a:t>I. Hung,</a:t>
            </a:r>
            <a:r>
              <a:rPr lang="en-US" sz="1100" baseline="30000" dirty="0"/>
              <a:t>4</a:t>
            </a:r>
            <a:r>
              <a:rPr lang="en-US" sz="1100" dirty="0"/>
              <a:t> N.R. Altvater,</a:t>
            </a:r>
            <a:r>
              <a:rPr lang="en-US" sz="1100" baseline="30000" dirty="0"/>
              <a:t>3 </a:t>
            </a:r>
            <a:r>
              <a:rPr lang="en-US" sz="1100" dirty="0"/>
              <a:t>W.P. McDermott,</a:t>
            </a:r>
            <a:r>
              <a:rPr lang="en-US" sz="1100" baseline="30000" dirty="0"/>
              <a:t>3 </a:t>
            </a:r>
            <a:br>
              <a:rPr lang="en-US" sz="1100" baseline="30000" dirty="0"/>
            </a:br>
            <a:r>
              <a:rPr lang="en-US" sz="1100" dirty="0"/>
              <a:t>Z. Gan,</a:t>
            </a:r>
            <a:r>
              <a:rPr lang="en-US" sz="1100" baseline="30000" dirty="0"/>
              <a:t>4</a:t>
            </a:r>
            <a:r>
              <a:rPr lang="en-US" sz="1100" dirty="0"/>
              <a:t> I. Hermans,</a:t>
            </a:r>
            <a:r>
              <a:rPr lang="en-US" sz="1100" baseline="30000" dirty="0"/>
              <a:t>3</a:t>
            </a:r>
            <a:r>
              <a:rPr lang="en-US" sz="1100" dirty="0"/>
              <a:t>* A.J. Rossini</a:t>
            </a:r>
            <a:r>
              <a:rPr lang="en-US" sz="1100" baseline="30000" dirty="0"/>
              <a:t>1,2</a:t>
            </a:r>
            <a:r>
              <a:rPr lang="en-US" sz="1100" dirty="0"/>
              <a:t>*</a:t>
            </a:r>
          </a:p>
          <a:p>
            <a:pPr algn="ctr">
              <a:spcBef>
                <a:spcPts val="0"/>
              </a:spcBef>
            </a:pPr>
            <a:r>
              <a:rPr lang="en-US" sz="1050" b="1" dirty="0">
                <a:solidFill>
                  <a:srgbClr val="0033CC"/>
                </a:solidFill>
              </a:rPr>
              <a:t>1. US DOE, Ames Laboratory, Ames IA</a:t>
            </a:r>
            <a:r>
              <a:rPr lang="en-US" sz="1050" b="1" kern="1200" dirty="0">
                <a:solidFill>
                  <a:srgbClr val="0033CC"/>
                </a:solidFill>
              </a:rPr>
              <a:t>; 2. Iowa State University, Ames IA</a:t>
            </a:r>
            <a:r>
              <a:rPr lang="en-US" sz="1050" b="1" dirty="0">
                <a:solidFill>
                  <a:srgbClr val="0033CC"/>
                </a:solidFill>
              </a:rPr>
              <a:t>; 3. University of Wisconsin-Madison, Madison WI; </a:t>
            </a:r>
            <a:r>
              <a:rPr lang="en-US" sz="1050" b="1" kern="1200" dirty="0">
                <a:solidFill>
                  <a:srgbClr val="0033CC"/>
                </a:solidFill>
              </a:rPr>
              <a:t>4</a:t>
            </a:r>
            <a:r>
              <a:rPr lang="en-US" sz="1050" b="1" dirty="0">
                <a:solidFill>
                  <a:srgbClr val="0033CC"/>
                </a:solidFill>
              </a:rPr>
              <a:t>. NHMFL, Tallahassee FL;</a:t>
            </a:r>
          </a:p>
          <a:p>
            <a:pPr algn="ctr">
              <a:spcBef>
                <a:spcPts val="300"/>
              </a:spcBef>
            </a:pPr>
            <a:r>
              <a:rPr lang="en-US" sz="1050" b="1" kern="1200" dirty="0"/>
              <a:t>Funding Grants: </a:t>
            </a:r>
            <a:r>
              <a:rPr lang="en-US" sz="1050" kern="1200" dirty="0"/>
              <a:t>I. </a:t>
            </a:r>
            <a:r>
              <a:rPr lang="en-US" sz="1050" kern="1200" dirty="0" err="1"/>
              <a:t>Hermans</a:t>
            </a:r>
            <a:r>
              <a:rPr lang="en-US" sz="1050" kern="1200" dirty="0"/>
              <a:t> &amp; A.J. Rossini (NSF 1916809</a:t>
            </a:r>
            <a:r>
              <a:rPr lang="en-US" sz="1050" dirty="0"/>
              <a:t>); G.S. Boebinger (NSF </a:t>
            </a:r>
            <a:r>
              <a:rPr lang="en-US" sz="1050" dirty="0" smtClean="0"/>
              <a:t>DMR-1644779)</a:t>
            </a:r>
            <a:endParaRPr lang="en-US" sz="1050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3" name="Rectangle 49"/>
          <p:cNvSpPr>
            <a:spLocks noChangeArrowheads="1"/>
          </p:cNvSpPr>
          <p:nvPr/>
        </p:nvSpPr>
        <p:spPr bwMode="auto">
          <a:xfrm>
            <a:off x="4383614" y="1410439"/>
            <a:ext cx="4669180" cy="463045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24D9E315-090D-4CA1-B4F9-078F1BCE183C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744" y="1640778"/>
            <a:ext cx="4411497" cy="2530073"/>
          </a:xfrm>
          <a:prstGeom prst="rect">
            <a:avLst/>
          </a:prstGeom>
        </p:spPr>
      </p:pic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4419601" y="4321043"/>
            <a:ext cx="464819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latin typeface="Arial" charset="0"/>
              </a:rPr>
              <a:t>(Left) </a:t>
            </a:r>
            <a:r>
              <a:rPr lang="en-US" sz="1200" i="1" u="sng" dirty="0" smtClean="0">
                <a:latin typeface="Arial" charset="0"/>
              </a:rPr>
              <a:t>The </a:t>
            </a:r>
            <a:r>
              <a:rPr lang="en-US" sz="1200" i="1" u="sng" dirty="0" err="1" smtClean="0">
                <a:latin typeface="Arial" charset="0"/>
              </a:rPr>
              <a:t>MagLab’s</a:t>
            </a:r>
            <a:r>
              <a:rPr lang="en-US" sz="1200" i="1" u="sng" dirty="0" smtClean="0">
                <a:latin typeface="Arial" charset="0"/>
              </a:rPr>
              <a:t> 35.2T Series-Connected </a:t>
            </a:r>
            <a:r>
              <a:rPr lang="en-US" sz="1200" i="1" u="sng" dirty="0">
                <a:latin typeface="Arial" charset="0"/>
              </a:rPr>
              <a:t>H</a:t>
            </a:r>
            <a:r>
              <a:rPr lang="en-US" sz="1200" i="1" u="sng" dirty="0" smtClean="0">
                <a:latin typeface="Arial" charset="0"/>
              </a:rPr>
              <a:t>ybrid </a:t>
            </a:r>
            <a:r>
              <a:rPr lang="en-US" sz="1200" i="1" u="sng" dirty="0">
                <a:latin typeface="Arial" charset="0"/>
              </a:rPr>
              <a:t>M</a:t>
            </a:r>
            <a:r>
              <a:rPr lang="en-US" sz="1200" i="1" u="sng" dirty="0" smtClean="0">
                <a:latin typeface="Arial" charset="0"/>
              </a:rPr>
              <a:t>agnet dramatically </a:t>
            </a:r>
            <a:r>
              <a:rPr lang="en-US" sz="1200" i="1" u="sng" dirty="0">
                <a:latin typeface="Arial" charset="0"/>
              </a:rPr>
              <a:t>enhances </a:t>
            </a:r>
            <a:r>
              <a:rPr lang="en-US" sz="1200" i="1" u="sng" baseline="30000" dirty="0"/>
              <a:t>11</a:t>
            </a:r>
            <a:r>
              <a:rPr lang="en-US" sz="1200" i="1" u="sng" dirty="0"/>
              <a:t>B NMR spectral resolution </a:t>
            </a:r>
            <a:r>
              <a:rPr lang="en-US" sz="1200" i="1" u="sng" dirty="0" smtClean="0"/>
              <a:t>beyond that of </a:t>
            </a:r>
            <a:r>
              <a:rPr lang="en-US" sz="1200" i="1" u="sng" dirty="0"/>
              <a:t>any other spectrometer in the world</a:t>
            </a:r>
            <a:r>
              <a:rPr lang="en-US" sz="1200" dirty="0"/>
              <a:t>. </a:t>
            </a:r>
            <a:endParaRPr lang="en-US" sz="1200" dirty="0" smtClean="0"/>
          </a:p>
          <a:p>
            <a:pPr algn="just"/>
            <a:endParaRPr lang="en-US" sz="1200" dirty="0" smtClean="0"/>
          </a:p>
          <a:p>
            <a:pPr algn="just"/>
            <a:r>
              <a:rPr lang="en-US" sz="1200" dirty="0" smtClean="0"/>
              <a:t>(</a:t>
            </a:r>
            <a:r>
              <a:rPr lang="en-US" sz="1200" dirty="0" smtClean="0"/>
              <a:t>Right Top) </a:t>
            </a:r>
            <a:r>
              <a:rPr lang="en-US" sz="1200" dirty="0" smtClean="0"/>
              <a:t>The Series-Connected </a:t>
            </a:r>
            <a:r>
              <a:rPr lang="en-US" sz="1200" dirty="0"/>
              <a:t>H</a:t>
            </a:r>
            <a:r>
              <a:rPr lang="en-US" sz="1200" dirty="0" smtClean="0"/>
              <a:t>ybrid enables high resolution </a:t>
            </a:r>
            <a:r>
              <a:rPr lang="en-US" sz="1200" dirty="0" smtClean="0"/>
              <a:t>two-dimensional </a:t>
            </a:r>
            <a:r>
              <a:rPr lang="en-US" sz="1200" baseline="30000" dirty="0"/>
              <a:t>11</a:t>
            </a:r>
            <a:r>
              <a:rPr lang="en-US" sz="1200" dirty="0"/>
              <a:t>B </a:t>
            </a:r>
            <a:r>
              <a:rPr lang="en-US" sz="1200" dirty="0" err="1"/>
              <a:t>homonuclear</a:t>
            </a:r>
            <a:r>
              <a:rPr lang="en-US" sz="1200" dirty="0"/>
              <a:t> correlation </a:t>
            </a:r>
            <a:r>
              <a:rPr lang="en-US" sz="1200" dirty="0" smtClean="0"/>
              <a:t>spectra, from which (Right Bottom) the </a:t>
            </a:r>
            <a:r>
              <a:rPr lang="en-US" sz="1200" dirty="0"/>
              <a:t>identification of structure within </a:t>
            </a:r>
            <a:r>
              <a:rPr lang="en-US" sz="1200" i="1" dirty="0"/>
              <a:t>h</a:t>
            </a:r>
            <a:r>
              <a:rPr lang="en-US" sz="1200" dirty="0"/>
              <a:t>-BN and silica-supported boron oxide ODH catalysts </a:t>
            </a:r>
            <a:r>
              <a:rPr lang="en-US" sz="1200" dirty="0" smtClean="0"/>
              <a:t>can be determined.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30724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20880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62F64FF3-51D5-9B4E-B446-59AE673FF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13" y="1405581"/>
            <a:ext cx="429577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>
                <a:latin typeface="Arial" charset="0"/>
              </a:rPr>
              <a:t>By using </a:t>
            </a:r>
            <a:r>
              <a:rPr lang="en-US" sz="1200" i="1" u="sng" dirty="0">
                <a:latin typeface="Arial" charset="0"/>
              </a:rPr>
              <a:t>the highest-field nuclear magnetic resonance (NMR) spectrometer in the world</a:t>
            </a:r>
            <a:r>
              <a:rPr lang="en-US" sz="1200" dirty="0">
                <a:latin typeface="Arial" charset="0"/>
              </a:rPr>
              <a:t>, </a:t>
            </a:r>
            <a:r>
              <a:rPr lang="en-US" sz="1200" baseline="30000" dirty="0">
                <a:latin typeface="Arial" charset="0"/>
              </a:rPr>
              <a:t>11</a:t>
            </a:r>
            <a:r>
              <a:rPr lang="en-US" sz="1200" dirty="0">
                <a:latin typeface="Arial" charset="0"/>
              </a:rPr>
              <a:t>B NMR signal resolution can be increased enough to observe the molecular structures </a:t>
            </a:r>
            <a:r>
              <a:rPr lang="en-US" sz="1200" dirty="0" smtClean="0">
                <a:latin typeface="Arial" charset="0"/>
              </a:rPr>
              <a:t>of important catalysts like hexagonal boron nitride and silica-supported </a:t>
            </a:r>
            <a:r>
              <a:rPr lang="en-US" sz="1200" dirty="0">
                <a:latin typeface="Arial" charset="0"/>
              </a:rPr>
              <a:t>boron </a:t>
            </a:r>
            <a:r>
              <a:rPr lang="en-US" sz="1200" dirty="0" smtClean="0">
                <a:latin typeface="Arial" charset="0"/>
              </a:rPr>
              <a:t>oxide.</a:t>
            </a:r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i="1" u="sng" dirty="0"/>
              <a:t>Boron-based </a:t>
            </a:r>
            <a:r>
              <a:rPr lang="en-US" sz="1200" i="1" u="sng" dirty="0" smtClean="0"/>
              <a:t>catalysts are </a:t>
            </a:r>
            <a:r>
              <a:rPr lang="en-US" sz="1200" i="1" u="sng" dirty="0"/>
              <a:t>highly selective catalysts for the oxidative dehydrogenation </a:t>
            </a:r>
            <a:r>
              <a:rPr lang="en-US" sz="1200" i="1" u="sng" dirty="0" smtClean="0"/>
              <a:t>of </a:t>
            </a:r>
            <a:r>
              <a:rPr lang="en-US" sz="1200" i="1" u="sng" dirty="0"/>
              <a:t>light alkanes to olefins. Light olefins, such as propylene, are critical chemical </a:t>
            </a:r>
            <a:r>
              <a:rPr lang="en-US" sz="1200" i="1" u="sng" dirty="0" err="1" smtClean="0"/>
              <a:t>feedstocks</a:t>
            </a:r>
            <a:r>
              <a:rPr lang="en-US" sz="1200" i="1" u="sng" dirty="0" smtClean="0"/>
              <a:t> in the manufacture of plastics and other products</a:t>
            </a:r>
            <a:r>
              <a:rPr lang="en-US" sz="1200" i="1" dirty="0" smtClean="0"/>
              <a:t>.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This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ultra-high field NMR study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enabled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an accurate determination of structure within these important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catalysts. This sheds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new light on the active sites for catalysis within boron-based materials,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which in turn will facilitate 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the rational design and development of next-generation </a:t>
            </a: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catalysts</a:t>
            </a:r>
            <a:r>
              <a:rPr lang="en-US" sz="12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/>
              <a:t>Why did this research need 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The NMR spectrometer magnet used for this work, the 35.2 Tesla Series-Connected Hybrid (SCH) magnet, is the </a:t>
            </a:r>
            <a:r>
              <a:rPr lang="en-US" sz="1200" dirty="0" smtClean="0">
                <a:latin typeface="Arial" charset="0"/>
              </a:rPr>
              <a:t>only magnet capable </a:t>
            </a:r>
            <a:r>
              <a:rPr lang="en-US" sz="1200" dirty="0">
                <a:latin typeface="Arial" charset="0"/>
              </a:rPr>
              <a:t>of providing </a:t>
            </a:r>
            <a:r>
              <a:rPr lang="en-US" sz="1200" dirty="0" smtClean="0">
                <a:latin typeface="Arial" charset="0"/>
              </a:rPr>
              <a:t>sufficient resolution </a:t>
            </a:r>
            <a:r>
              <a:rPr lang="en-US" sz="1200" dirty="0">
                <a:latin typeface="Arial" charset="0"/>
              </a:rPr>
              <a:t>and sensitivity to unambiguously identify the structural connectivity of all boron species </a:t>
            </a:r>
            <a:r>
              <a:rPr lang="en-US" sz="1200" dirty="0" smtClean="0">
                <a:latin typeface="Arial" charset="0"/>
              </a:rPr>
              <a:t>in these catalysts. The </a:t>
            </a:r>
            <a:r>
              <a:rPr lang="en-US" sz="1200" dirty="0">
                <a:latin typeface="Arial" charset="0"/>
              </a:rPr>
              <a:t>SCH will permit many future studies of boron-based heterogenous catalysts.</a:t>
            </a:r>
          </a:p>
        </p:txBody>
      </p:sp>
      <p:pic>
        <p:nvPicPr>
          <p:cNvPr id="33" name="Picture 32" descr="NSF logo.jpg">
            <a:extLst>
              <a:ext uri="{FF2B5EF4-FFF2-40B4-BE49-F238E27FC236}">
                <a16:creationId xmlns:a16="http://schemas.microsoft.com/office/drawing/2014/main" id="{1C32FB27-62AC-3C44-A705-42DEC9466E2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74053" y="45116"/>
            <a:ext cx="1017188" cy="1023315"/>
          </a:xfrm>
          <a:prstGeom prst="rect">
            <a:avLst/>
          </a:prstGeom>
        </p:spPr>
      </p:pic>
      <p:pic>
        <p:nvPicPr>
          <p:cNvPr id="36" name="Picture 35" descr="JustM_purple.jpg">
            <a:extLst>
              <a:ext uri="{FF2B5EF4-FFF2-40B4-BE49-F238E27FC236}">
                <a16:creationId xmlns:a16="http://schemas.microsoft.com/office/drawing/2014/main" id="{5D67C82F-E033-3D4F-AE57-AF05CA2623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8" name="Text Box 28">
            <a:extLst>
              <a:ext uri="{FF2B5EF4-FFF2-40B4-BE49-F238E27FC236}">
                <a16:creationId xmlns:a16="http://schemas.microsoft.com/office/drawing/2014/main" id="{FAE5DB11-6E76-4B2A-AA0F-CF316E7E7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97" y="6033101"/>
            <a:ext cx="909150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>
                <a:solidFill>
                  <a:srgbClr val="333399"/>
                </a:solidFill>
              </a:rPr>
              <a:t>  </a:t>
            </a:r>
            <a:r>
              <a:rPr lang="en-US" sz="1100" dirty="0" smtClean="0">
                <a:solidFill>
                  <a:srgbClr val="333399"/>
                </a:solidFill>
              </a:rPr>
              <a:t>NMR/MRI. 36T SCH.</a:t>
            </a:r>
            <a:endParaRPr lang="en-US" sz="1100" dirty="0">
              <a:solidFill>
                <a:srgbClr val="333399"/>
              </a:solidFill>
            </a:endParaRPr>
          </a:p>
          <a:p>
            <a:pPr algn="just"/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Dorn, R.W.; </a:t>
            </a:r>
            <a:r>
              <a:rPr lang="en-US" sz="1100" dirty="0" err="1">
                <a:solidFill>
                  <a:srgbClr val="333399"/>
                </a:solidFill>
              </a:rPr>
              <a:t>Cendejas</a:t>
            </a:r>
            <a:r>
              <a:rPr lang="en-US" sz="1100" dirty="0">
                <a:solidFill>
                  <a:srgbClr val="333399"/>
                </a:solidFill>
              </a:rPr>
              <a:t>, M.C.; Chen, K.; Hung, I.; </a:t>
            </a:r>
            <a:r>
              <a:rPr lang="en-US" sz="1100" dirty="0" err="1">
                <a:solidFill>
                  <a:srgbClr val="333399"/>
                </a:solidFill>
              </a:rPr>
              <a:t>Altvater</a:t>
            </a:r>
            <a:r>
              <a:rPr lang="en-US" sz="1100" dirty="0">
                <a:solidFill>
                  <a:srgbClr val="333399"/>
                </a:solidFill>
              </a:rPr>
              <a:t>, N.R.; McDermott, W.P.; </a:t>
            </a:r>
            <a:r>
              <a:rPr lang="en-US" sz="1100" dirty="0" err="1">
                <a:solidFill>
                  <a:srgbClr val="333399"/>
                </a:solidFill>
              </a:rPr>
              <a:t>Gan</a:t>
            </a:r>
            <a:r>
              <a:rPr lang="en-US" sz="1100" dirty="0">
                <a:solidFill>
                  <a:srgbClr val="333399"/>
                </a:solidFill>
              </a:rPr>
              <a:t>, Z.; </a:t>
            </a:r>
            <a:r>
              <a:rPr lang="en-US" sz="1100" dirty="0" err="1">
                <a:solidFill>
                  <a:srgbClr val="333399"/>
                </a:solidFill>
              </a:rPr>
              <a:t>Hermans</a:t>
            </a:r>
            <a:r>
              <a:rPr lang="en-US" sz="1100" dirty="0">
                <a:solidFill>
                  <a:srgbClr val="333399"/>
                </a:solidFill>
              </a:rPr>
              <a:t>, I.; Rossini, A.J., </a:t>
            </a:r>
            <a:r>
              <a:rPr lang="en-US" sz="1100" i="1" dirty="0">
                <a:solidFill>
                  <a:srgbClr val="333399"/>
                </a:solidFill>
              </a:rPr>
              <a:t>Structure Determination of Boron-Based Oxidative Dehydrogenation Heterogeneous Catalysts With Ultrahigh Field 35.2T </a:t>
            </a:r>
            <a:r>
              <a:rPr lang="en-US" sz="1100" i="1" baseline="30000" dirty="0">
                <a:solidFill>
                  <a:srgbClr val="333399"/>
                </a:solidFill>
              </a:rPr>
              <a:t>11</a:t>
            </a:r>
            <a:r>
              <a:rPr lang="en-US" sz="1100" i="1" dirty="0">
                <a:solidFill>
                  <a:srgbClr val="333399"/>
                </a:solidFill>
              </a:rPr>
              <a:t>B Solid-State NMR Spectroscopy,</a:t>
            </a:r>
            <a:r>
              <a:rPr lang="en-US" sz="1100" dirty="0">
                <a:solidFill>
                  <a:srgbClr val="333399"/>
                </a:solidFill>
              </a:rPr>
              <a:t> American Chemical Society Catalysis, </a:t>
            </a:r>
            <a:r>
              <a:rPr lang="en-US" sz="1100" b="1" dirty="0">
                <a:solidFill>
                  <a:srgbClr val="333399"/>
                </a:solidFill>
              </a:rPr>
              <a:t>10</a:t>
            </a:r>
            <a:r>
              <a:rPr lang="en-US" sz="1100" dirty="0">
                <a:solidFill>
                  <a:srgbClr val="333399"/>
                </a:solidFill>
              </a:rPr>
              <a:t>, 13852-13866 (2020) </a:t>
            </a:r>
            <a:r>
              <a:rPr lang="en-US" sz="1100" b="1" dirty="0">
                <a:solidFill>
                  <a:srgbClr val="333399"/>
                </a:solidFill>
                <a:hlinkClick r:id="rId5"/>
              </a:rPr>
              <a:t>doi.org/10.1021/acscatal.0c03762</a:t>
            </a:r>
            <a:endParaRPr lang="en-US" sz="1100" dirty="0">
              <a:solidFill>
                <a:srgbClr val="333399"/>
              </a:solidFill>
            </a:endParaRPr>
          </a:p>
        </p:txBody>
      </p:sp>
      <p:sp>
        <p:nvSpPr>
          <p:cNvPr id="32" name="Text Box 62">
            <a:extLst>
              <a:ext uri="{FF2B5EF4-FFF2-40B4-BE49-F238E27FC236}">
                <a16:creationId xmlns:a16="http://schemas.microsoft.com/office/drawing/2014/main" id="{9555E9F4-C606-4DC8-99AF-009099E10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375" y="14461"/>
            <a:ext cx="7005678" cy="116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Structure of Boron-Based Catalysts from </a:t>
            </a:r>
            <a:r>
              <a:rPr lang="en-US" sz="1600" b="1" baseline="30000" dirty="0"/>
              <a:t>11</a:t>
            </a:r>
            <a:r>
              <a:rPr lang="en-US" sz="1600" b="1" dirty="0"/>
              <a:t>B Solid-State NMR at </a:t>
            </a:r>
            <a:r>
              <a:rPr lang="en-US" sz="1600" b="1" dirty="0" smtClean="0"/>
              <a:t>35.2T </a:t>
            </a:r>
            <a:endParaRPr lang="en-US" sz="1600" b="1" dirty="0"/>
          </a:p>
          <a:p>
            <a:pPr algn="ctr">
              <a:spcBef>
                <a:spcPts val="0"/>
              </a:spcBef>
            </a:pPr>
            <a:r>
              <a:rPr lang="en-US" sz="1100" dirty="0"/>
              <a:t>R.W. Dorn,</a:t>
            </a:r>
            <a:r>
              <a:rPr lang="en-US" sz="1100" baseline="30000" dirty="0"/>
              <a:t>1,2</a:t>
            </a:r>
            <a:r>
              <a:rPr lang="en-US" sz="1100" dirty="0"/>
              <a:t> M.C. Cendejas,</a:t>
            </a:r>
            <a:r>
              <a:rPr lang="en-US" sz="1100" baseline="30000" dirty="0"/>
              <a:t>3</a:t>
            </a:r>
            <a:r>
              <a:rPr lang="en-US" sz="1100" dirty="0"/>
              <a:t> K. Chen,</a:t>
            </a:r>
            <a:r>
              <a:rPr lang="en-US" sz="1100" baseline="30000" dirty="0"/>
              <a:t>4 </a:t>
            </a:r>
            <a:r>
              <a:rPr lang="en-US" sz="1100" dirty="0"/>
              <a:t>I. Hung,</a:t>
            </a:r>
            <a:r>
              <a:rPr lang="en-US" sz="1100" baseline="30000" dirty="0"/>
              <a:t>4</a:t>
            </a:r>
            <a:r>
              <a:rPr lang="en-US" sz="1100" dirty="0"/>
              <a:t> N.R. Altvater,</a:t>
            </a:r>
            <a:r>
              <a:rPr lang="en-US" sz="1100" baseline="30000" dirty="0"/>
              <a:t>3 </a:t>
            </a:r>
            <a:r>
              <a:rPr lang="en-US" sz="1100" dirty="0"/>
              <a:t>W.P. McDermott,</a:t>
            </a:r>
            <a:r>
              <a:rPr lang="en-US" sz="1100" baseline="30000" dirty="0"/>
              <a:t>3 </a:t>
            </a:r>
            <a:r>
              <a:rPr lang="en-US" sz="1100" dirty="0"/>
              <a:t>Z. Gan,</a:t>
            </a:r>
            <a:r>
              <a:rPr lang="en-US" sz="1100" baseline="30000" dirty="0"/>
              <a:t>4</a:t>
            </a:r>
            <a:r>
              <a:rPr lang="en-US" sz="1100" dirty="0"/>
              <a:t> I. Hermans,</a:t>
            </a:r>
            <a:r>
              <a:rPr lang="en-US" sz="1100" baseline="30000" dirty="0"/>
              <a:t>3</a:t>
            </a:r>
            <a:r>
              <a:rPr lang="en-US" sz="1100" dirty="0"/>
              <a:t>* A.J. Rossini</a:t>
            </a:r>
            <a:r>
              <a:rPr lang="en-US" sz="1100" baseline="30000" dirty="0"/>
              <a:t>1,2</a:t>
            </a:r>
            <a:r>
              <a:rPr lang="en-US" sz="1100" dirty="0"/>
              <a:t>*</a:t>
            </a:r>
          </a:p>
          <a:p>
            <a:pPr algn="ctr">
              <a:spcBef>
                <a:spcPts val="0"/>
              </a:spcBef>
            </a:pPr>
            <a:r>
              <a:rPr lang="en-US" sz="1050" b="1" dirty="0">
                <a:solidFill>
                  <a:srgbClr val="0033CC"/>
                </a:solidFill>
              </a:rPr>
              <a:t>1. US DOE, Ames Laboratory, Ames IA</a:t>
            </a:r>
            <a:r>
              <a:rPr lang="en-US" sz="1050" b="1" kern="1200" dirty="0">
                <a:solidFill>
                  <a:srgbClr val="0033CC"/>
                </a:solidFill>
              </a:rPr>
              <a:t>; 2. Iowa State University, Ames IA</a:t>
            </a:r>
            <a:r>
              <a:rPr lang="en-US" sz="1050" b="1" dirty="0">
                <a:solidFill>
                  <a:srgbClr val="0033CC"/>
                </a:solidFill>
              </a:rPr>
              <a:t>; 3. University of Wisconsin-Madison, Madison WI; </a:t>
            </a:r>
            <a:r>
              <a:rPr lang="en-US" sz="1050" b="1" kern="1200" dirty="0">
                <a:solidFill>
                  <a:srgbClr val="0033CC"/>
                </a:solidFill>
              </a:rPr>
              <a:t>4</a:t>
            </a:r>
            <a:r>
              <a:rPr lang="en-US" sz="1050" b="1" dirty="0">
                <a:solidFill>
                  <a:srgbClr val="0033CC"/>
                </a:solidFill>
              </a:rPr>
              <a:t>. NHMFL, Tallahassee FL;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 </a:t>
            </a:r>
            <a:r>
              <a:rPr lang="en-US" sz="1050" kern="1200" dirty="0"/>
              <a:t>I. </a:t>
            </a:r>
            <a:r>
              <a:rPr lang="en-US" sz="1050" kern="1200" dirty="0" err="1"/>
              <a:t>Hermans</a:t>
            </a:r>
            <a:r>
              <a:rPr lang="en-US" sz="1050" kern="1200" dirty="0"/>
              <a:t> &amp; A.J. Rossini (NSF 1916809</a:t>
            </a:r>
            <a:r>
              <a:rPr lang="en-US" sz="1050" dirty="0"/>
              <a:t>); G.S. Boebinger (NSF </a:t>
            </a:r>
            <a:r>
              <a:rPr lang="en-US" sz="1050" dirty="0" smtClean="0"/>
              <a:t>DMR-1644779)</a:t>
            </a:r>
            <a:endParaRPr lang="en-US" sz="1050" kern="1200" dirty="0">
              <a:solidFill>
                <a:srgbClr val="0033CC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CC81FF-56E3-0248-9AED-D91FE4185456}"/>
              </a:ext>
            </a:extLst>
          </p:cNvPr>
          <p:cNvSpPr/>
          <p:nvPr/>
        </p:nvSpPr>
        <p:spPr>
          <a:xfrm>
            <a:off x="4457352" y="1316543"/>
            <a:ext cx="45870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1" dirty="0"/>
              <a:t>Boron Oxidative Dehydrogenation Catalysts</a:t>
            </a:r>
          </a:p>
        </p:txBody>
      </p:sp>
      <p:sp>
        <p:nvSpPr>
          <p:cNvPr id="19" name="Rectangle 49">
            <a:extLst>
              <a:ext uri="{FF2B5EF4-FFF2-40B4-BE49-F238E27FC236}">
                <a16:creationId xmlns:a16="http://schemas.microsoft.com/office/drawing/2014/main" id="{92DCA4B8-06C5-4C39-9307-12601F75C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0794" y="1308847"/>
            <a:ext cx="4572000" cy="4852980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0" name="Picture 29" descr="A picture containing honeycomb, light, window&#10;&#10;Description automatically generated">
            <a:extLst>
              <a:ext uri="{FF2B5EF4-FFF2-40B4-BE49-F238E27FC236}">
                <a16:creationId xmlns:a16="http://schemas.microsoft.com/office/drawing/2014/main" id="{B1B508B5-B3AA-4AF2-B673-BAAD892D649E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19" t="2146" r="1681" b="15472"/>
          <a:stretch/>
        </p:blipFill>
        <p:spPr bwMode="auto">
          <a:xfrm>
            <a:off x="5611612" y="3677970"/>
            <a:ext cx="2354926" cy="20902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79384C9-9D61-4AF4-839B-947482CA92B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90" t="360" r="449" b="50222"/>
          <a:stretch/>
        </p:blipFill>
        <p:spPr>
          <a:xfrm>
            <a:off x="4500599" y="1795767"/>
            <a:ext cx="2243447" cy="169039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F210B5F-6223-4D61-AED2-37BB9CDCAC42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12" t="50016" r="841"/>
          <a:stretch/>
        </p:blipFill>
        <p:spPr>
          <a:xfrm>
            <a:off x="6779669" y="1816128"/>
            <a:ext cx="2211572" cy="1709752"/>
          </a:xfrm>
          <a:prstGeom prst="rect">
            <a:avLst/>
          </a:prstGeom>
        </p:spPr>
      </p:pic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4490158-2675-40D7-B0E5-4C9EACBC7A79}"/>
              </a:ext>
            </a:extLst>
          </p:cNvPr>
          <p:cNvCxnSpPr>
            <a:cxnSpLocks/>
          </p:cNvCxnSpPr>
          <p:nvPr/>
        </p:nvCxnSpPr>
        <p:spPr>
          <a:xfrm flipH="1">
            <a:off x="7966538" y="3217041"/>
            <a:ext cx="437925" cy="53917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01165DD-F2B4-4888-836B-197FBBB05D2A}"/>
              </a:ext>
            </a:extLst>
          </p:cNvPr>
          <p:cNvSpPr txBox="1"/>
          <p:nvPr/>
        </p:nvSpPr>
        <p:spPr>
          <a:xfrm>
            <a:off x="4457352" y="1546772"/>
            <a:ext cx="2184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Before Catalysis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952986D-E130-4FF1-883F-8539E6D96275}"/>
              </a:ext>
            </a:extLst>
          </p:cNvPr>
          <p:cNvSpPr txBox="1"/>
          <p:nvPr/>
        </p:nvSpPr>
        <p:spPr>
          <a:xfrm>
            <a:off x="7615544" y="1546772"/>
            <a:ext cx="1489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After Catalysis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2D27949-1636-4F02-9E5B-61ADB7686CFF}"/>
              </a:ext>
            </a:extLst>
          </p:cNvPr>
          <p:cNvSpPr txBox="1"/>
          <p:nvPr/>
        </p:nvSpPr>
        <p:spPr>
          <a:xfrm>
            <a:off x="6716967" y="5715520"/>
            <a:ext cx="1102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Amorphous</a:t>
            </a:r>
          </a:p>
          <a:p>
            <a:pPr algn="ctr"/>
            <a:r>
              <a:rPr lang="en-US" sz="1200" b="1" i="1" dirty="0" smtClean="0"/>
              <a:t>Boron </a:t>
            </a:r>
            <a:r>
              <a:rPr lang="en-US" sz="1200" b="1" i="1" dirty="0"/>
              <a:t>Oxide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2D27949-1636-4F02-9E5B-61ADB7686CFF}"/>
              </a:ext>
            </a:extLst>
          </p:cNvPr>
          <p:cNvSpPr txBox="1"/>
          <p:nvPr/>
        </p:nvSpPr>
        <p:spPr>
          <a:xfrm>
            <a:off x="5527108" y="5714796"/>
            <a:ext cx="1180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Hexagonal</a:t>
            </a:r>
          </a:p>
          <a:p>
            <a:pPr algn="ctr"/>
            <a:r>
              <a:rPr lang="en-US" sz="1200" b="1" i="1" dirty="0" smtClean="0"/>
              <a:t>Boron Nitride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3962447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6EA3E0-D40C-468D-BC7C-B0EBA5E0048C}"/>
</file>

<file path=customXml/itemProps2.xml><?xml version="1.0" encoding="utf-8"?>
<ds:datastoreItem xmlns:ds="http://schemas.openxmlformats.org/officeDocument/2006/customXml" ds:itemID="{3CF1A995-0239-49B7-905B-450BB09EFA1F}"/>
</file>

<file path=customXml/itemProps3.xml><?xml version="1.0" encoding="utf-8"?>
<ds:datastoreItem xmlns:ds="http://schemas.openxmlformats.org/officeDocument/2006/customXml" ds:itemID="{917D8AF1-6037-4DD7-B562-D94FCA96C8BA}"/>
</file>

<file path=docProps/app.xml><?xml version="1.0" encoding="utf-8"?>
<Properties xmlns="http://schemas.openxmlformats.org/officeDocument/2006/extended-properties" xmlns:vt="http://schemas.openxmlformats.org/officeDocument/2006/docPropsVTypes">
  <TotalTime>7120</TotalTime>
  <Words>844</Words>
  <Application>Microsoft Office PowerPoint</Application>
  <PresentationFormat>On-screen Show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209</cp:revision>
  <cp:lastPrinted>2019-07-16T13:07:28Z</cp:lastPrinted>
  <dcterms:created xsi:type="dcterms:W3CDTF">2004-08-07T03:10:56Z</dcterms:created>
  <dcterms:modified xsi:type="dcterms:W3CDTF">2021-04-15T21:27:40Z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