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handoutMasters/handoutMaster1.xml" ContentType="application/vnd.openxmlformats-officedocument.presentationml.handout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2" r:id="rId2"/>
    <p:sldId id="263" r:id="rId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12" autoAdjust="0"/>
    <p:restoredTop sz="89387" autoAdjust="0"/>
  </p:normalViewPr>
  <p:slideViewPr>
    <p:cSldViewPr snapToGrid="0">
      <p:cViewPr varScale="1">
        <p:scale>
          <a:sx n="100" d="100"/>
          <a:sy n="100" d="100"/>
        </p:scale>
        <p:origin x="27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3486392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29245627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microsoft.com/office/2007/relationships/hdphoto" Target="../media/hdphoto1.wdp"/><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7" Type="http://schemas.microsoft.com/office/2007/relationships/hdphoto" Target="../media/hdphoto1.wdp"/><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5.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 name="Text Box 28"/>
          <p:cNvSpPr txBox="1">
            <a:spLocks noChangeArrowheads="1"/>
          </p:cNvSpPr>
          <p:nvPr/>
        </p:nvSpPr>
        <p:spPr bwMode="auto">
          <a:xfrm>
            <a:off x="50802" y="5225264"/>
            <a:ext cx="5368923" cy="1615827"/>
          </a:xfrm>
          <a:prstGeom prst="rect">
            <a:avLst/>
          </a:prstGeom>
          <a:noFill/>
          <a:ln w="9525">
            <a:noFill/>
            <a:miter lim="800000"/>
            <a:headEnd/>
            <a:tailEnd/>
          </a:ln>
        </p:spPr>
        <p:txBody>
          <a:bodyPr wrap="square">
            <a:spAutoFit/>
          </a:bodyPr>
          <a:lstStyle/>
          <a:p>
            <a:r>
              <a:rPr lang="en-US" sz="1100" b="1" dirty="0" smtClean="0">
                <a:solidFill>
                  <a:srgbClr val="333399"/>
                </a:solidFill>
              </a:rPr>
              <a:t>Facilities and instrumentation used:</a:t>
            </a:r>
            <a:r>
              <a:rPr lang="en-US" sz="1100" dirty="0" smtClean="0">
                <a:solidFill>
                  <a:srgbClr val="333399"/>
                </a:solidFill>
              </a:rPr>
              <a:t> Pulsed Field Facility </a:t>
            </a:r>
            <a:r>
              <a:rPr lang="en-US" sz="1100" dirty="0">
                <a:solidFill>
                  <a:srgbClr val="333399"/>
                </a:solidFill>
              </a:rPr>
              <a:t>– </a:t>
            </a:r>
            <a:r>
              <a:rPr lang="en-US" sz="1100" dirty="0" smtClean="0">
                <a:solidFill>
                  <a:srgbClr val="333399"/>
                </a:solidFill>
              </a:rPr>
              <a:t>MagLab/LANL, </a:t>
            </a:r>
            <a:r>
              <a:rPr lang="en-US" sz="1100" dirty="0">
                <a:solidFill>
                  <a:srgbClr val="333399"/>
                </a:solidFill>
              </a:rPr>
              <a:t>with support from  </a:t>
            </a:r>
            <a:r>
              <a:rPr lang="en-US" sz="1100" dirty="0" smtClean="0">
                <a:solidFill>
                  <a:srgbClr val="333399"/>
                </a:solidFill>
              </a:rPr>
              <a:t>the </a:t>
            </a:r>
            <a:r>
              <a:rPr lang="en-US" sz="1100" dirty="0" err="1" smtClean="0">
                <a:solidFill>
                  <a:srgbClr val="333399"/>
                </a:solidFill>
              </a:rPr>
              <a:t>MagLab’s</a:t>
            </a:r>
            <a:r>
              <a:rPr lang="en-US" sz="1100" dirty="0" smtClean="0">
                <a:solidFill>
                  <a:srgbClr val="333399"/>
                </a:solidFill>
              </a:rPr>
              <a:t> Magnet Science and Technology Division</a:t>
            </a:r>
          </a:p>
          <a:p>
            <a:r>
              <a:rPr lang="en-US" sz="1100" b="1" dirty="0" smtClean="0">
                <a:solidFill>
                  <a:srgbClr val="333399"/>
                </a:solidFill>
              </a:rPr>
              <a:t>Citation: [1]  </a:t>
            </a:r>
            <a:r>
              <a:rPr lang="en-US" sz="1100" dirty="0" err="1" smtClean="0">
                <a:solidFill>
                  <a:srgbClr val="333399"/>
                </a:solidFill>
              </a:rPr>
              <a:t>J.Michel</a:t>
            </a:r>
            <a:r>
              <a:rPr lang="en-US" sz="1100" dirty="0" smtClean="0">
                <a:solidFill>
                  <a:srgbClr val="333399"/>
                </a:solidFill>
              </a:rPr>
              <a:t>,  </a:t>
            </a:r>
            <a:r>
              <a:rPr lang="en-US" sz="1100" dirty="0" err="1" smtClean="0">
                <a:solidFill>
                  <a:srgbClr val="333399"/>
                </a:solidFill>
              </a:rPr>
              <a:t>D.N.Nguyen</a:t>
            </a:r>
            <a:r>
              <a:rPr lang="en-US" sz="1100" dirty="0">
                <a:solidFill>
                  <a:srgbClr val="333399"/>
                </a:solidFill>
              </a:rPr>
              <a:t>, </a:t>
            </a:r>
            <a:r>
              <a:rPr lang="en-US" sz="1100" dirty="0" smtClean="0">
                <a:solidFill>
                  <a:srgbClr val="333399"/>
                </a:solidFill>
              </a:rPr>
              <a:t> </a:t>
            </a:r>
            <a:r>
              <a:rPr lang="en-US" sz="1100" dirty="0" err="1" smtClean="0">
                <a:solidFill>
                  <a:srgbClr val="333399"/>
                </a:solidFill>
              </a:rPr>
              <a:t>J.D.Lucero</a:t>
            </a:r>
            <a:r>
              <a:rPr lang="en-US" sz="1100" dirty="0" smtClean="0">
                <a:solidFill>
                  <a:srgbClr val="333399"/>
                </a:solidFill>
              </a:rPr>
              <a:t>,  </a:t>
            </a:r>
            <a:r>
              <a:rPr lang="en-US" sz="1100" i="1" dirty="0" smtClean="0">
                <a:solidFill>
                  <a:srgbClr val="333399"/>
                </a:solidFill>
              </a:rPr>
              <a:t>Design</a:t>
            </a:r>
            <a:r>
              <a:rPr lang="en-US" sz="1100" i="1" dirty="0">
                <a:solidFill>
                  <a:srgbClr val="333399"/>
                </a:solidFill>
              </a:rPr>
              <a:t>, Construction, and Operation of New Duplex Magnet at Pulsed Field Facility-NHMFL,</a:t>
            </a:r>
            <a:r>
              <a:rPr lang="en-US" sz="1100" dirty="0">
                <a:solidFill>
                  <a:srgbClr val="333399"/>
                </a:solidFill>
              </a:rPr>
              <a:t> </a:t>
            </a:r>
            <a:r>
              <a:rPr lang="en-US" sz="1100" dirty="0" smtClean="0">
                <a:solidFill>
                  <a:srgbClr val="333399"/>
                </a:solidFill>
              </a:rPr>
              <a:t>                      </a:t>
            </a:r>
            <a:r>
              <a:rPr lang="en-US" sz="1100" b="1" dirty="0" smtClean="0">
                <a:solidFill>
                  <a:srgbClr val="333399"/>
                </a:solidFill>
              </a:rPr>
              <a:t>IEEE </a:t>
            </a:r>
            <a:r>
              <a:rPr lang="en-US" sz="1100" b="1" dirty="0">
                <a:solidFill>
                  <a:srgbClr val="333399"/>
                </a:solidFill>
              </a:rPr>
              <a:t>Transactions on Applied Superconductivity</a:t>
            </a:r>
            <a:r>
              <a:rPr lang="en-US" sz="1100" dirty="0">
                <a:solidFill>
                  <a:srgbClr val="333399"/>
                </a:solidFill>
              </a:rPr>
              <a:t>, 30 (4), 0500105 (2020</a:t>
            </a:r>
            <a:r>
              <a:rPr lang="en-US" sz="1100" dirty="0" smtClean="0">
                <a:solidFill>
                  <a:srgbClr val="333399"/>
                </a:solidFill>
              </a:rPr>
              <a:t>)</a:t>
            </a:r>
          </a:p>
          <a:p>
            <a:pPr algn="just"/>
            <a:r>
              <a:rPr lang="en-US" sz="1100" dirty="0" smtClean="0">
                <a:solidFill>
                  <a:srgbClr val="333399"/>
                </a:solidFill>
              </a:rPr>
              <a:t>doi.org/10.1109/TASC.2020.2970670 </a:t>
            </a:r>
            <a:endParaRPr lang="en-US" sz="1100" dirty="0">
              <a:solidFill>
                <a:srgbClr val="333399"/>
              </a:solidFill>
            </a:endParaRPr>
          </a:p>
          <a:p>
            <a:pPr algn="just"/>
            <a:r>
              <a:rPr lang="en-US" sz="1100" b="1" dirty="0" smtClean="0">
                <a:solidFill>
                  <a:srgbClr val="333399"/>
                </a:solidFill>
              </a:rPr>
              <a:t>[2] </a:t>
            </a:r>
            <a:r>
              <a:rPr lang="en-US" sz="1100" dirty="0" err="1" smtClean="0">
                <a:solidFill>
                  <a:srgbClr val="333399"/>
                </a:solidFill>
              </a:rPr>
              <a:t>Z.Xiang</a:t>
            </a:r>
            <a:r>
              <a:rPr lang="en-US" sz="1100" dirty="0" smtClean="0">
                <a:solidFill>
                  <a:srgbClr val="333399"/>
                </a:solidFill>
              </a:rPr>
              <a:t>, </a:t>
            </a:r>
            <a:r>
              <a:rPr lang="en-US" sz="1100" dirty="0" err="1" smtClean="0">
                <a:solidFill>
                  <a:srgbClr val="333399"/>
                </a:solidFill>
              </a:rPr>
              <a:t>L.Chen</a:t>
            </a:r>
            <a:r>
              <a:rPr lang="en-US" sz="1100" dirty="0" smtClean="0">
                <a:solidFill>
                  <a:srgbClr val="333399"/>
                </a:solidFill>
              </a:rPr>
              <a:t>, K-</a:t>
            </a:r>
            <a:r>
              <a:rPr lang="en-US" sz="1100" dirty="0" err="1" smtClean="0">
                <a:solidFill>
                  <a:srgbClr val="333399"/>
                </a:solidFill>
              </a:rPr>
              <a:t>W.Chen</a:t>
            </a:r>
            <a:r>
              <a:rPr lang="en-US" sz="1100" dirty="0" smtClean="0">
                <a:solidFill>
                  <a:srgbClr val="333399"/>
                </a:solidFill>
              </a:rPr>
              <a:t>, </a:t>
            </a:r>
            <a:r>
              <a:rPr lang="en-US" sz="1100" dirty="0" err="1" smtClean="0">
                <a:solidFill>
                  <a:srgbClr val="333399"/>
                </a:solidFill>
              </a:rPr>
              <a:t>C.Tinsman</a:t>
            </a:r>
            <a:r>
              <a:rPr lang="en-US" sz="1100" dirty="0" smtClean="0">
                <a:solidFill>
                  <a:srgbClr val="333399"/>
                </a:solidFill>
              </a:rPr>
              <a:t>, </a:t>
            </a:r>
            <a:r>
              <a:rPr lang="en-US" sz="1100" dirty="0" err="1" smtClean="0">
                <a:solidFill>
                  <a:srgbClr val="333399"/>
                </a:solidFill>
              </a:rPr>
              <a:t>Y.Sato</a:t>
            </a:r>
            <a:r>
              <a:rPr lang="en-US" sz="1100" dirty="0" smtClean="0">
                <a:solidFill>
                  <a:srgbClr val="333399"/>
                </a:solidFill>
              </a:rPr>
              <a:t>, </a:t>
            </a:r>
            <a:r>
              <a:rPr lang="en-US" sz="1100" dirty="0" err="1" smtClean="0">
                <a:solidFill>
                  <a:srgbClr val="333399"/>
                </a:solidFill>
              </a:rPr>
              <a:t>T.Asaba</a:t>
            </a:r>
            <a:r>
              <a:rPr lang="en-US" sz="1100" dirty="0" smtClean="0">
                <a:solidFill>
                  <a:srgbClr val="333399"/>
                </a:solidFill>
              </a:rPr>
              <a:t>, </a:t>
            </a:r>
            <a:r>
              <a:rPr lang="en-US" sz="1100" dirty="0" err="1" smtClean="0">
                <a:solidFill>
                  <a:srgbClr val="333399"/>
                </a:solidFill>
              </a:rPr>
              <a:t>H.Lu</a:t>
            </a:r>
            <a:r>
              <a:rPr lang="en-US" sz="1100" dirty="0" smtClean="0">
                <a:solidFill>
                  <a:srgbClr val="333399"/>
                </a:solidFill>
              </a:rPr>
              <a:t>, </a:t>
            </a:r>
            <a:r>
              <a:rPr lang="en-US" sz="1100" dirty="0" err="1" smtClean="0">
                <a:solidFill>
                  <a:srgbClr val="333399"/>
                </a:solidFill>
              </a:rPr>
              <a:t>Y.Kasahara</a:t>
            </a:r>
            <a:r>
              <a:rPr lang="en-US" sz="1100" dirty="0" smtClean="0">
                <a:solidFill>
                  <a:srgbClr val="333399"/>
                </a:solidFill>
              </a:rPr>
              <a:t>, </a:t>
            </a:r>
            <a:r>
              <a:rPr lang="en-US" sz="1100" dirty="0" err="1" smtClean="0">
                <a:solidFill>
                  <a:srgbClr val="333399"/>
                </a:solidFill>
              </a:rPr>
              <a:t>M.Jaime</a:t>
            </a:r>
            <a:r>
              <a:rPr lang="en-US" sz="1100" dirty="0" smtClean="0">
                <a:solidFill>
                  <a:srgbClr val="333399"/>
                </a:solidFill>
              </a:rPr>
              <a:t>, </a:t>
            </a:r>
            <a:r>
              <a:rPr lang="en-US" sz="1100" dirty="0" err="1" smtClean="0">
                <a:solidFill>
                  <a:srgbClr val="333399"/>
                </a:solidFill>
              </a:rPr>
              <a:t>F.Balakirev</a:t>
            </a:r>
            <a:r>
              <a:rPr lang="en-US" sz="1100" dirty="0" smtClean="0">
                <a:solidFill>
                  <a:srgbClr val="333399"/>
                </a:solidFill>
              </a:rPr>
              <a:t>, </a:t>
            </a:r>
            <a:r>
              <a:rPr lang="en-US" sz="1100" dirty="0" err="1" smtClean="0">
                <a:solidFill>
                  <a:srgbClr val="333399"/>
                </a:solidFill>
              </a:rPr>
              <a:t>F.Iga</a:t>
            </a:r>
            <a:r>
              <a:rPr lang="en-US" sz="1100" dirty="0" smtClean="0">
                <a:solidFill>
                  <a:srgbClr val="333399"/>
                </a:solidFill>
              </a:rPr>
              <a:t>, </a:t>
            </a:r>
            <a:r>
              <a:rPr lang="en-US" sz="1100" dirty="0" err="1" smtClean="0">
                <a:solidFill>
                  <a:srgbClr val="333399"/>
                </a:solidFill>
              </a:rPr>
              <a:t>Y.Matsuda</a:t>
            </a:r>
            <a:r>
              <a:rPr lang="en-US" sz="1100" dirty="0" smtClean="0">
                <a:solidFill>
                  <a:srgbClr val="333399"/>
                </a:solidFill>
              </a:rPr>
              <a:t>, </a:t>
            </a:r>
            <a:r>
              <a:rPr lang="en-US" sz="1100" dirty="0" err="1" smtClean="0">
                <a:solidFill>
                  <a:srgbClr val="333399"/>
                </a:solidFill>
              </a:rPr>
              <a:t>J.Singleton</a:t>
            </a:r>
            <a:r>
              <a:rPr lang="en-US" sz="1100" dirty="0" smtClean="0">
                <a:solidFill>
                  <a:srgbClr val="333399"/>
                </a:solidFill>
              </a:rPr>
              <a:t>, </a:t>
            </a:r>
            <a:r>
              <a:rPr lang="en-US" sz="1100" dirty="0" err="1" smtClean="0">
                <a:solidFill>
                  <a:srgbClr val="333399"/>
                </a:solidFill>
              </a:rPr>
              <a:t>L.Li</a:t>
            </a:r>
            <a:r>
              <a:rPr lang="en-US" sz="1100" dirty="0" smtClean="0">
                <a:solidFill>
                  <a:srgbClr val="333399"/>
                </a:solidFill>
              </a:rPr>
              <a:t>, </a:t>
            </a:r>
            <a:r>
              <a:rPr lang="en-US" sz="1100" i="1" dirty="0" smtClean="0">
                <a:solidFill>
                  <a:srgbClr val="333399"/>
                </a:solidFill>
              </a:rPr>
              <a:t>Unusual high-field metal in a Kondo Insulator</a:t>
            </a:r>
            <a:r>
              <a:rPr lang="en-US" sz="1100" b="1" i="1" dirty="0" smtClean="0">
                <a:solidFill>
                  <a:srgbClr val="333399"/>
                </a:solidFill>
              </a:rPr>
              <a:t>, </a:t>
            </a:r>
            <a:r>
              <a:rPr lang="en-US" sz="1100" b="1" dirty="0" smtClean="0">
                <a:solidFill>
                  <a:srgbClr val="333399"/>
                </a:solidFill>
              </a:rPr>
              <a:t>Nature Physics, </a:t>
            </a:r>
            <a:r>
              <a:rPr lang="en-US" sz="1100" dirty="0" smtClean="0">
                <a:solidFill>
                  <a:srgbClr val="333399"/>
                </a:solidFill>
              </a:rPr>
              <a:t>(2021) doi.org/10.1038/s41567-021-01216-0</a:t>
            </a:r>
            <a:endParaRPr lang="en-US" sz="1100" dirty="0">
              <a:solidFill>
                <a:srgbClr val="333399"/>
              </a:solidFill>
            </a:endParaRPr>
          </a:p>
        </p:txBody>
      </p:sp>
      <p:pic>
        <p:nvPicPr>
          <p:cNvPr id="12" name="Picture 11" descr="NSF logo.jpg"/>
          <p:cNvPicPr>
            <a:picLocks noChangeAspect="1"/>
          </p:cNvPicPr>
          <p:nvPr/>
        </p:nvPicPr>
        <p:blipFill>
          <a:blip r:embed="rId3" cstate="print"/>
          <a:stretch>
            <a:fillRect/>
          </a:stretch>
        </p:blipFill>
        <p:spPr>
          <a:xfrm>
            <a:off x="7974053" y="45116"/>
            <a:ext cx="1017188" cy="1023315"/>
          </a:xfrm>
          <a:prstGeom prst="rect">
            <a:avLst/>
          </a:prstGeom>
        </p:spPr>
      </p:pic>
      <p:sp>
        <p:nvSpPr>
          <p:cNvPr id="13" name="Text Box 62"/>
          <p:cNvSpPr txBox="1">
            <a:spLocks noChangeArrowheads="1"/>
          </p:cNvSpPr>
          <p:nvPr/>
        </p:nvSpPr>
        <p:spPr bwMode="auto">
          <a:xfrm>
            <a:off x="1053136" y="42420"/>
            <a:ext cx="7007277" cy="1046440"/>
          </a:xfrm>
          <a:prstGeom prst="rect">
            <a:avLst/>
          </a:prstGeom>
          <a:noFill/>
          <a:ln w="9525">
            <a:noFill/>
            <a:miter lim="800000"/>
            <a:headEnd/>
            <a:tailEnd/>
          </a:ln>
        </p:spPr>
        <p:txBody>
          <a:bodyPr wrap="square">
            <a:spAutoFit/>
          </a:bodyPr>
          <a:lstStyle/>
          <a:p>
            <a:pPr algn="ctr"/>
            <a:r>
              <a:rPr lang="en-US" sz="1600" b="1" dirty="0" smtClean="0"/>
              <a:t>First Science from the 75T Duplex Magnet</a:t>
            </a:r>
          </a:p>
          <a:p>
            <a:pPr algn="ctr">
              <a:spcBef>
                <a:spcPts val="0"/>
              </a:spcBef>
            </a:pPr>
            <a:r>
              <a:rPr lang="en-US" sz="300" b="1" dirty="0" smtClean="0"/>
              <a:t> </a:t>
            </a:r>
          </a:p>
          <a:p>
            <a:pPr algn="ctr">
              <a:spcBef>
                <a:spcPts val="0"/>
              </a:spcBef>
            </a:pPr>
            <a:r>
              <a:rPr lang="en-US" sz="1000" b="1" dirty="0" smtClean="0"/>
              <a:t>Magnet: </a:t>
            </a:r>
            <a:r>
              <a:rPr lang="en-US" sz="1000" dirty="0" smtClean="0"/>
              <a:t>Doan N. Nguyen</a:t>
            </a:r>
            <a:r>
              <a:rPr lang="en-US" sz="1000" kern="1200" dirty="0" smtClean="0"/>
              <a:t>, </a:t>
            </a:r>
            <a:r>
              <a:rPr lang="en-US" sz="1000" dirty="0" smtClean="0"/>
              <a:t>James R Michel</a:t>
            </a:r>
            <a:r>
              <a:rPr lang="en-US" sz="1000" kern="1200" dirty="0" smtClean="0"/>
              <a:t>, </a:t>
            </a:r>
            <a:r>
              <a:rPr lang="en-US" sz="1000" dirty="0" smtClean="0"/>
              <a:t>Jason D. Lucero</a:t>
            </a:r>
            <a:r>
              <a:rPr lang="en-US" sz="1000" kern="1200" dirty="0" smtClean="0"/>
              <a:t>,</a:t>
            </a:r>
            <a:r>
              <a:rPr lang="en-US" sz="1000" dirty="0"/>
              <a:t> </a:t>
            </a:r>
            <a:r>
              <a:rPr lang="en-US" sz="1000" b="1" dirty="0" smtClean="0"/>
              <a:t>Pulsed Field Facility at MagLab/LANL</a:t>
            </a:r>
          </a:p>
          <a:p>
            <a:pPr algn="ctr">
              <a:spcBef>
                <a:spcPts val="0"/>
              </a:spcBef>
            </a:pPr>
            <a:r>
              <a:rPr lang="en-US" sz="1000" b="1" kern="1200" dirty="0" smtClean="0"/>
              <a:t>Science: </a:t>
            </a:r>
            <a:r>
              <a:rPr lang="en-US" sz="1000" dirty="0" err="1"/>
              <a:t>Z.Xiang</a:t>
            </a:r>
            <a:r>
              <a:rPr lang="en-US" sz="1000" dirty="0"/>
              <a:t>, </a:t>
            </a:r>
            <a:r>
              <a:rPr lang="en-US" sz="1000" dirty="0" err="1"/>
              <a:t>L.Chen</a:t>
            </a:r>
            <a:r>
              <a:rPr lang="en-US" sz="1000" dirty="0"/>
              <a:t>, K-</a:t>
            </a:r>
            <a:r>
              <a:rPr lang="en-US" sz="1000" dirty="0" err="1"/>
              <a:t>W.Chen</a:t>
            </a:r>
            <a:r>
              <a:rPr lang="en-US" sz="1000" dirty="0"/>
              <a:t>, </a:t>
            </a:r>
            <a:r>
              <a:rPr lang="en-US" sz="1000" dirty="0" err="1"/>
              <a:t>C.Tinsman</a:t>
            </a:r>
            <a:r>
              <a:rPr lang="en-US" sz="1000" dirty="0"/>
              <a:t>, </a:t>
            </a:r>
            <a:r>
              <a:rPr lang="en-US" sz="1000" dirty="0" err="1" smtClean="0"/>
              <a:t>Tomoya</a:t>
            </a:r>
            <a:r>
              <a:rPr lang="en-US" sz="1000" dirty="0" smtClean="0"/>
              <a:t> </a:t>
            </a:r>
            <a:r>
              <a:rPr lang="en-US" sz="1000" dirty="0" err="1" smtClean="0"/>
              <a:t>Asaba</a:t>
            </a:r>
            <a:r>
              <a:rPr lang="en-US" sz="1000" dirty="0" smtClean="0"/>
              <a:t>, Lu Li, </a:t>
            </a:r>
            <a:r>
              <a:rPr lang="en-US" sz="1000" b="1" dirty="0" smtClean="0"/>
              <a:t>Univ. of Michigan; </a:t>
            </a:r>
            <a:r>
              <a:rPr lang="en-US" sz="1000" dirty="0" err="1" smtClean="0"/>
              <a:t>Y.Sato</a:t>
            </a:r>
            <a:r>
              <a:rPr lang="en-US" sz="1000" dirty="0"/>
              <a:t>, </a:t>
            </a:r>
            <a:r>
              <a:rPr lang="en-US" sz="1000" dirty="0" smtClean="0"/>
              <a:t>Y. </a:t>
            </a:r>
            <a:r>
              <a:rPr lang="en-US" sz="1000" dirty="0" err="1" smtClean="0"/>
              <a:t>Kasahara</a:t>
            </a:r>
            <a:r>
              <a:rPr lang="en-US" sz="1000" dirty="0" smtClean="0"/>
              <a:t>, </a:t>
            </a:r>
            <a:r>
              <a:rPr lang="en-US" sz="1000" dirty="0" err="1" smtClean="0"/>
              <a:t>Y.Matsuda</a:t>
            </a:r>
            <a:r>
              <a:rPr lang="en-US" sz="1000" dirty="0" smtClean="0"/>
              <a:t>, </a:t>
            </a:r>
            <a:r>
              <a:rPr lang="en-US" sz="1000" b="1" dirty="0" smtClean="0"/>
              <a:t>Kyoto University; </a:t>
            </a:r>
            <a:r>
              <a:rPr lang="en-US" sz="1000" dirty="0" err="1" smtClean="0"/>
              <a:t>H.Lu</a:t>
            </a:r>
            <a:r>
              <a:rPr lang="en-US" sz="1000" dirty="0"/>
              <a:t>, </a:t>
            </a:r>
            <a:r>
              <a:rPr lang="en-US" sz="1000" dirty="0" err="1" smtClean="0"/>
              <a:t>M.Jaime</a:t>
            </a:r>
            <a:r>
              <a:rPr lang="en-US" sz="1000" dirty="0"/>
              <a:t>, </a:t>
            </a:r>
            <a:r>
              <a:rPr lang="en-US" sz="1000" dirty="0" err="1"/>
              <a:t>F.Balakirev</a:t>
            </a:r>
            <a:r>
              <a:rPr lang="en-US" sz="1000" dirty="0"/>
              <a:t>, </a:t>
            </a:r>
            <a:r>
              <a:rPr lang="en-US" sz="1000" dirty="0" smtClean="0"/>
              <a:t>J. Singleton, </a:t>
            </a:r>
            <a:r>
              <a:rPr lang="en-US" sz="1000" b="1" dirty="0" smtClean="0"/>
              <a:t>MagLab/LANL; </a:t>
            </a:r>
            <a:r>
              <a:rPr lang="en-US" sz="1000" dirty="0" err="1" smtClean="0"/>
              <a:t>F.Iga</a:t>
            </a:r>
            <a:r>
              <a:rPr lang="en-US" sz="1000" dirty="0"/>
              <a:t>, </a:t>
            </a:r>
            <a:r>
              <a:rPr lang="en-US" sz="1000" b="1" dirty="0" smtClean="0"/>
              <a:t>Ibaraki University</a:t>
            </a:r>
          </a:p>
          <a:p>
            <a:pPr algn="ctr">
              <a:spcBef>
                <a:spcPts val="0"/>
              </a:spcBef>
            </a:pPr>
            <a:r>
              <a:rPr lang="en-US" sz="300" b="1" kern="1200" dirty="0"/>
              <a:t> </a:t>
            </a:r>
            <a:endParaRPr lang="en-US" sz="300" b="1" kern="1200" dirty="0" smtClean="0"/>
          </a:p>
          <a:p>
            <a:pPr algn="ctr">
              <a:spcBef>
                <a:spcPts val="0"/>
              </a:spcBef>
            </a:pPr>
            <a:r>
              <a:rPr lang="en-US" sz="1000" b="1" kern="1200" dirty="0" smtClean="0"/>
              <a:t>Funding Grants:  </a:t>
            </a:r>
            <a:r>
              <a:rPr lang="en-US" sz="1000" kern="1200" dirty="0"/>
              <a:t>G.S. Boebinger </a:t>
            </a:r>
            <a:r>
              <a:rPr lang="en-US" sz="1000" kern="1200" dirty="0" smtClean="0"/>
              <a:t>(NSF </a:t>
            </a:r>
            <a:r>
              <a:rPr lang="en-US" sz="1000" dirty="0" smtClean="0"/>
              <a:t>DMR-1644779)</a:t>
            </a:r>
            <a:endParaRPr lang="en-US" sz="1000" kern="1200" dirty="0"/>
          </a:p>
        </p:txBody>
      </p:sp>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sp>
        <p:nvSpPr>
          <p:cNvPr id="26" name="Rectangle 25"/>
          <p:cNvSpPr/>
          <p:nvPr/>
        </p:nvSpPr>
        <p:spPr>
          <a:xfrm>
            <a:off x="50802" y="1201179"/>
            <a:ext cx="4625973" cy="2308324"/>
          </a:xfrm>
          <a:prstGeom prst="rect">
            <a:avLst/>
          </a:prstGeom>
        </p:spPr>
        <p:txBody>
          <a:bodyPr wrap="square">
            <a:spAutoFit/>
          </a:bodyPr>
          <a:lstStyle/>
          <a:p>
            <a:pPr algn="just"/>
            <a:r>
              <a:rPr lang="en-US" sz="1200" dirty="0"/>
              <a:t>Duplex </a:t>
            </a:r>
            <a:r>
              <a:rPr lang="en-US" sz="1200" dirty="0" smtClean="0"/>
              <a:t>magnets are designed with two nested </a:t>
            </a:r>
            <a:r>
              <a:rPr lang="en-US" sz="1200" dirty="0"/>
              <a:t>coils </a:t>
            </a:r>
            <a:r>
              <a:rPr lang="en-US" sz="1200" dirty="0" smtClean="0"/>
              <a:t>independently energized by two different capacitor </a:t>
            </a:r>
            <a:r>
              <a:rPr lang="en-US" sz="1200" dirty="0"/>
              <a:t>banks </a:t>
            </a:r>
            <a:r>
              <a:rPr lang="en-US" sz="1200" dirty="0" smtClean="0"/>
              <a:t>to provide </a:t>
            </a:r>
            <a:r>
              <a:rPr lang="en-US" sz="1200" dirty="0"/>
              <a:t>more design </a:t>
            </a:r>
            <a:r>
              <a:rPr lang="en-US" sz="1200" dirty="0" smtClean="0"/>
              <a:t>flexibility in maximizing </a:t>
            </a:r>
            <a:r>
              <a:rPr lang="en-US" sz="1200" dirty="0"/>
              <a:t>the </a:t>
            </a:r>
            <a:r>
              <a:rPr lang="en-US" sz="1200" dirty="0" smtClean="0"/>
              <a:t>peak magnetic fields generated. </a:t>
            </a:r>
            <a:r>
              <a:rPr lang="en-US" sz="1200" i="1" u="sng" dirty="0" smtClean="0"/>
              <a:t>The MagLab successfully developed a 75T </a:t>
            </a:r>
            <a:r>
              <a:rPr lang="en-US" sz="1200" i="1" u="sng" dirty="0"/>
              <a:t>duplex </a:t>
            </a:r>
            <a:r>
              <a:rPr lang="en-US" sz="1200" i="1" u="sng" dirty="0" smtClean="0"/>
              <a:t>magnet that has been tested </a:t>
            </a:r>
            <a:r>
              <a:rPr lang="en-US" sz="1200" i="1" u="sng" dirty="0"/>
              <a:t>to </a:t>
            </a:r>
            <a:r>
              <a:rPr lang="en-US" sz="1200" i="1" u="sng" dirty="0" smtClean="0"/>
              <a:t>a maximum </a:t>
            </a:r>
            <a:r>
              <a:rPr lang="en-US" sz="1200" i="1" u="sng" dirty="0"/>
              <a:t>field of 76.8T and has been serving users since February 2020 with magnetic fields up to 75T and a short cooling time (~1 hour) between pulses</a:t>
            </a:r>
            <a:r>
              <a:rPr lang="en-US" sz="1200" dirty="0" smtClean="0"/>
              <a:t>.</a:t>
            </a:r>
          </a:p>
          <a:p>
            <a:pPr algn="just"/>
            <a:endParaRPr lang="en-US" sz="800" dirty="0"/>
          </a:p>
          <a:p>
            <a:pPr algn="just"/>
            <a:r>
              <a:rPr lang="en-US" sz="1200" i="1" u="sng" dirty="0" smtClean="0"/>
              <a:t>This new magnet was key to a new understanding of quantum oscillations in the Kondo Insulator, YbB</a:t>
            </a:r>
            <a:r>
              <a:rPr lang="en-US" sz="1200" i="1" u="sng" baseline="-25000" dirty="0" smtClean="0"/>
              <a:t>12</a:t>
            </a:r>
            <a:r>
              <a:rPr lang="en-US" sz="1200" i="1" u="sng" dirty="0" smtClean="0"/>
              <a:t>, which were </a:t>
            </a:r>
            <a:r>
              <a:rPr lang="en-US" sz="1200" i="1" u="sng" dirty="0" smtClean="0"/>
              <a:t>extended </a:t>
            </a:r>
            <a:r>
              <a:rPr lang="en-US" sz="1200" i="1" u="sng" dirty="0" smtClean="0">
                <a:latin typeface="Helvetica" panose="020B0604020202020204" pitchFamily="34" charset="0"/>
                <a:cs typeface="Helvetica" panose="020B0604020202020204" pitchFamily="34" charset="0"/>
              </a:rPr>
              <a:t>‒</a:t>
            </a:r>
            <a:r>
              <a:rPr lang="en-US" sz="1200" i="1" u="sng" dirty="0" smtClean="0"/>
              <a:t> </a:t>
            </a:r>
            <a:r>
              <a:rPr lang="en-US" sz="1200" i="1" u="sng" dirty="0" smtClean="0"/>
              <a:t>for the first time </a:t>
            </a:r>
            <a:r>
              <a:rPr lang="en-US" sz="1200" i="1" u="sng" dirty="0" smtClean="0">
                <a:latin typeface="Helvetica" panose="020B0604020202020204" pitchFamily="34" charset="0"/>
                <a:cs typeface="Helvetica" panose="020B0604020202020204" pitchFamily="34" charset="0"/>
              </a:rPr>
              <a:t>‒ </a:t>
            </a:r>
            <a:r>
              <a:rPr lang="en-US" sz="1200" i="1" u="sng" dirty="0" smtClean="0"/>
              <a:t>deep </a:t>
            </a:r>
            <a:r>
              <a:rPr lang="en-US" sz="1200" i="1" u="sng" dirty="0" smtClean="0"/>
              <a:t>into a metallic state induced at high magnetic fields</a:t>
            </a:r>
            <a:r>
              <a:rPr lang="en-US" sz="1200" dirty="0" smtClean="0"/>
              <a:t>.  By tracking the Fermi surface area deduced from</a:t>
            </a:r>
            <a:endParaRPr lang="en-US" sz="1200" dirty="0"/>
          </a:p>
        </p:txBody>
      </p:sp>
      <p:sp>
        <p:nvSpPr>
          <p:cNvPr id="1029" name="Line 42"/>
          <p:cNvSpPr>
            <a:spLocks noChangeShapeType="1"/>
          </p:cNvSpPr>
          <p:nvPr/>
        </p:nvSpPr>
        <p:spPr bwMode="auto">
          <a:xfrm>
            <a:off x="38100" y="1162050"/>
            <a:ext cx="9029700" cy="0"/>
          </a:xfrm>
          <a:prstGeom prst="line">
            <a:avLst/>
          </a:prstGeom>
          <a:noFill/>
          <a:ln w="82550" cmpd="thickThin">
            <a:solidFill>
              <a:schemeClr val="tx1"/>
            </a:solidFill>
            <a:round/>
            <a:headEnd/>
            <a:tailEnd/>
          </a:ln>
        </p:spPr>
        <p:txBody>
          <a:bodyPr/>
          <a:lstStyle/>
          <a:p>
            <a:endParaRPr lang="en-US"/>
          </a:p>
        </p:txBody>
      </p:sp>
      <p:sp>
        <p:nvSpPr>
          <p:cNvPr id="18" name="TextBox 17"/>
          <p:cNvSpPr txBox="1"/>
          <p:nvPr/>
        </p:nvSpPr>
        <p:spPr>
          <a:xfrm>
            <a:off x="5419724" y="5576833"/>
            <a:ext cx="3705225" cy="1277273"/>
          </a:xfrm>
          <a:prstGeom prst="rect">
            <a:avLst/>
          </a:prstGeom>
          <a:noFill/>
        </p:spPr>
        <p:txBody>
          <a:bodyPr wrap="square" rtlCol="0">
            <a:spAutoFit/>
          </a:bodyPr>
          <a:lstStyle/>
          <a:p>
            <a:pPr algn="just"/>
            <a:r>
              <a:rPr lang="en-US" sz="1100" i="1" dirty="0" smtClean="0"/>
              <a:t>Frequency of quantum oscillations in the Kondo Insulator (KI) and Kondo Metal (KM) states of YbB</a:t>
            </a:r>
            <a:r>
              <a:rPr lang="en-US" sz="1100" i="1" baseline="-25000" dirty="0" smtClean="0"/>
              <a:t>12</a:t>
            </a:r>
            <a:r>
              <a:rPr lang="en-US" sz="1100" i="1" dirty="0" smtClean="0"/>
              <a:t>. The light gray bar marks the insulator-to-metal transition as the magnetic field is increased. The fit to high field data up to 70T extrapolates back to match the frequency observed in the KI state, indicating the oscillations originate from the same quasiparticle band in both states.</a:t>
            </a:r>
            <a:endParaRPr lang="en-US" sz="1100" i="1" dirty="0"/>
          </a:p>
        </p:txBody>
      </p:sp>
      <p:grpSp>
        <p:nvGrpSpPr>
          <p:cNvPr id="7" name="Group 6"/>
          <p:cNvGrpSpPr/>
          <p:nvPr/>
        </p:nvGrpSpPr>
        <p:grpSpPr>
          <a:xfrm>
            <a:off x="5571087" y="3034108"/>
            <a:ext cx="3391579" cy="2612949"/>
            <a:chOff x="5664074" y="3126987"/>
            <a:chExt cx="3391579" cy="2612949"/>
          </a:xfrm>
        </p:grpSpPr>
        <p:pic>
          <p:nvPicPr>
            <p:cNvPr id="4" name="Picture 3"/>
            <p:cNvPicPr>
              <a:picLocks noChangeAspect="1"/>
            </p:cNvPicPr>
            <p:nvPr/>
          </p:nvPicPr>
          <p:blipFill>
            <a:blip r:embed="rId5"/>
            <a:stretch>
              <a:fillRect/>
            </a:stretch>
          </p:blipFill>
          <p:spPr>
            <a:xfrm>
              <a:off x="5664074" y="3126987"/>
              <a:ext cx="3391579" cy="2612949"/>
            </a:xfrm>
            <a:prstGeom prst="rect">
              <a:avLst/>
            </a:prstGeom>
          </p:spPr>
        </p:pic>
        <p:sp>
          <p:nvSpPr>
            <p:cNvPr id="5" name="Freeform 4"/>
            <p:cNvSpPr/>
            <p:nvPr/>
          </p:nvSpPr>
          <p:spPr>
            <a:xfrm>
              <a:off x="7343775" y="3267075"/>
              <a:ext cx="1619250" cy="1466850"/>
            </a:xfrm>
            <a:custGeom>
              <a:avLst/>
              <a:gdLst>
                <a:gd name="connsiteX0" fmla="*/ 152400 w 1619250"/>
                <a:gd name="connsiteY0" fmla="*/ 0 h 1466850"/>
                <a:gd name="connsiteX1" fmla="*/ 1619250 w 1619250"/>
                <a:gd name="connsiteY1" fmla="*/ 9525 h 1466850"/>
                <a:gd name="connsiteX2" fmla="*/ 1609725 w 1619250"/>
                <a:gd name="connsiteY2" fmla="*/ 1333500 h 1466850"/>
                <a:gd name="connsiteX3" fmla="*/ 781050 w 1619250"/>
                <a:gd name="connsiteY3" fmla="*/ 1466850 h 1466850"/>
                <a:gd name="connsiteX4" fmla="*/ 228600 w 1619250"/>
                <a:gd name="connsiteY4" fmla="*/ 1257300 h 1466850"/>
                <a:gd name="connsiteX5" fmla="*/ 123825 w 1619250"/>
                <a:gd name="connsiteY5" fmla="*/ 1095375 h 1466850"/>
                <a:gd name="connsiteX6" fmla="*/ 19050 w 1619250"/>
                <a:gd name="connsiteY6" fmla="*/ 762000 h 1466850"/>
                <a:gd name="connsiteX7" fmla="*/ 0 w 1619250"/>
                <a:gd name="connsiteY7" fmla="*/ 571500 h 1466850"/>
                <a:gd name="connsiteX8" fmla="*/ 47625 w 1619250"/>
                <a:gd name="connsiteY8" fmla="*/ 123825 h 1466850"/>
                <a:gd name="connsiteX9" fmla="*/ 152400 w 1619250"/>
                <a:gd name="connsiteY9" fmla="*/ 0 h 1466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19250" h="1466850">
                  <a:moveTo>
                    <a:pt x="152400" y="0"/>
                  </a:moveTo>
                  <a:lnTo>
                    <a:pt x="1619250" y="9525"/>
                  </a:lnTo>
                  <a:lnTo>
                    <a:pt x="1609725" y="1333500"/>
                  </a:lnTo>
                  <a:lnTo>
                    <a:pt x="781050" y="1466850"/>
                  </a:lnTo>
                  <a:lnTo>
                    <a:pt x="228600" y="1257300"/>
                  </a:lnTo>
                  <a:lnTo>
                    <a:pt x="123825" y="1095375"/>
                  </a:lnTo>
                  <a:lnTo>
                    <a:pt x="19050" y="762000"/>
                  </a:lnTo>
                  <a:lnTo>
                    <a:pt x="0" y="571500"/>
                  </a:lnTo>
                  <a:lnTo>
                    <a:pt x="47625" y="123825"/>
                  </a:lnTo>
                  <a:lnTo>
                    <a:pt x="15240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5664074" y="3126987"/>
              <a:ext cx="155701" cy="1400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Rectangle 22"/>
          <p:cNvSpPr/>
          <p:nvPr/>
        </p:nvSpPr>
        <p:spPr>
          <a:xfrm>
            <a:off x="50802" y="3343531"/>
            <a:ext cx="5358002" cy="1938992"/>
          </a:xfrm>
          <a:prstGeom prst="rect">
            <a:avLst/>
          </a:prstGeom>
        </p:spPr>
        <p:txBody>
          <a:bodyPr wrap="square">
            <a:spAutoFit/>
          </a:bodyPr>
          <a:lstStyle/>
          <a:p>
            <a:pPr algn="just"/>
            <a:r>
              <a:rPr lang="en-US" sz="1200" dirty="0" smtClean="0"/>
              <a:t>the quantum oscillations, researchers concluded that the same quasiparticle band gives rise to quantum oscillations in both the insulating state at low magnetic fields and the metallic state at high magnetic fields. </a:t>
            </a:r>
          </a:p>
          <a:p>
            <a:pPr algn="just"/>
            <a:endParaRPr lang="en-US" altLang="en-US" sz="800" dirty="0">
              <a:ea typeface="Calibri" panose="020F0502020204030204" pitchFamily="34" charset="0"/>
              <a:cs typeface="Times New Roman" panose="02020603050405020304" pitchFamily="18" charset="0"/>
            </a:endParaRPr>
          </a:p>
          <a:p>
            <a:pPr algn="just"/>
            <a:r>
              <a:rPr lang="en-US" altLang="en-US" sz="1200" i="1" u="sng" dirty="0" smtClean="0">
                <a:ea typeface="Calibri" panose="020F0502020204030204" pitchFamily="34" charset="0"/>
                <a:cs typeface="Times New Roman" panose="02020603050405020304" pitchFamily="18" charset="0"/>
              </a:rPr>
              <a:t>The </a:t>
            </a:r>
            <a:r>
              <a:rPr lang="en-US" altLang="en-US" sz="1200" i="1" u="sng" dirty="0">
                <a:ea typeface="Calibri" panose="020F0502020204030204" pitchFamily="34" charset="0"/>
                <a:cs typeface="Times New Roman" panose="02020603050405020304" pitchFamily="18" charset="0"/>
              </a:rPr>
              <a:t>extra </a:t>
            </a:r>
            <a:r>
              <a:rPr lang="en-US" altLang="en-US" sz="1200" i="1" u="sng" dirty="0" smtClean="0">
                <a:ea typeface="Calibri" panose="020F0502020204030204" pitchFamily="34" charset="0"/>
                <a:cs typeface="Times New Roman" panose="02020603050405020304" pitchFamily="18" charset="0"/>
              </a:rPr>
              <a:t>field from the </a:t>
            </a:r>
            <a:r>
              <a:rPr lang="en-US" altLang="en-US" sz="1200" i="1" u="sng" dirty="0">
                <a:ea typeface="Calibri" panose="020F0502020204030204" pitchFamily="34" charset="0"/>
                <a:cs typeface="Times New Roman" panose="02020603050405020304" pitchFamily="18" charset="0"/>
              </a:rPr>
              <a:t>Duplex Magnet enabled the observation of the exotic charge-neutral fermions from the low-magnetic-field state being gradually “drowned” in a sea of normal electrons as the magnetic field was increased</a:t>
            </a:r>
            <a:r>
              <a:rPr lang="en-US" altLang="en-US" sz="1200" dirty="0">
                <a:ea typeface="Calibri" panose="020F0502020204030204" pitchFamily="34" charset="0"/>
                <a:cs typeface="Times New Roman" panose="02020603050405020304" pitchFamily="18" charset="0"/>
              </a:rPr>
              <a:t>. This first-time observation </a:t>
            </a:r>
            <a:r>
              <a:rPr lang="en-US" altLang="en-US" sz="1200" dirty="0">
                <a:latin typeface="Helvetica" panose="020B0604020202020204" pitchFamily="34" charset="0"/>
                <a:ea typeface="Calibri" panose="020F0502020204030204" pitchFamily="34" charset="0"/>
                <a:cs typeface="Helvetica" panose="020B0604020202020204" pitchFamily="34" charset="0"/>
              </a:rPr>
              <a:t>‒ tracked </a:t>
            </a:r>
            <a:r>
              <a:rPr lang="en-US" altLang="en-US" sz="1200" dirty="0">
                <a:ea typeface="Calibri" panose="020F0502020204030204" pitchFamily="34" charset="0"/>
                <a:cs typeface="Times New Roman" panose="02020603050405020304" pitchFamily="18" charset="0"/>
              </a:rPr>
              <a:t>across a wide range of magnetic field </a:t>
            </a:r>
            <a:r>
              <a:rPr lang="en-US" altLang="en-US" sz="1200" dirty="0">
                <a:latin typeface="Helvetica" panose="020B0604020202020204" pitchFamily="34" charset="0"/>
                <a:ea typeface="Calibri" panose="020F0502020204030204" pitchFamily="34" charset="0"/>
                <a:cs typeface="Helvetica" panose="020B0604020202020204" pitchFamily="34" charset="0"/>
              </a:rPr>
              <a:t>‒ confirms </a:t>
            </a:r>
            <a:r>
              <a:rPr lang="en-US" altLang="en-US" sz="1200" dirty="0" smtClean="0">
                <a:latin typeface="Helvetica" panose="020B0604020202020204" pitchFamily="34" charset="0"/>
                <a:ea typeface="Calibri" panose="020F0502020204030204" pitchFamily="34" charset="0"/>
                <a:cs typeface="Helvetica" panose="020B0604020202020204" pitchFamily="34" charset="0"/>
              </a:rPr>
              <a:t>a strange fact: that charge-neutral carriers at low magnetic fields form a Fermi surface that gives rise to quantum oscillations.</a:t>
            </a:r>
            <a:endParaRPr lang="en-US" sz="1200" dirty="0"/>
          </a:p>
        </p:txBody>
      </p:sp>
      <p:pic>
        <p:nvPicPr>
          <p:cNvPr id="2" name="Picture 1"/>
          <p:cNvPicPr>
            <a:picLocks noChangeAspect="1"/>
          </p:cNvPicPr>
          <p:nvPr/>
        </p:nvPicPr>
        <p:blipFill rotWithShape="1">
          <a:blip r:embed="rId6">
            <a:extLst>
              <a:ext uri="{BEBA8EAE-BF5A-486C-A8C5-ECC9F3942E4B}">
                <a14:imgProps xmlns:a14="http://schemas.microsoft.com/office/drawing/2010/main">
                  <a14:imgLayer r:embed="rId7">
                    <a14:imgEffect>
                      <a14:saturation sat="102000"/>
                    </a14:imgEffect>
                    <a14:imgEffect>
                      <a14:brightnessContrast contrast="25000"/>
                    </a14:imgEffect>
                  </a14:imgLayer>
                </a14:imgProps>
              </a:ext>
              <a:ext uri="{28A0092B-C50C-407E-A947-70E740481C1C}">
                <a14:useLocalDpi xmlns:a14="http://schemas.microsoft.com/office/drawing/2010/main" val="0"/>
              </a:ext>
            </a:extLst>
          </a:blip>
          <a:srcRect t="3368" b="3172"/>
          <a:stretch/>
        </p:blipFill>
        <p:spPr>
          <a:xfrm>
            <a:off x="4676775" y="1209675"/>
            <a:ext cx="2754724" cy="1895475"/>
          </a:xfrm>
          <a:prstGeom prst="rect">
            <a:avLst/>
          </a:prstGeom>
        </p:spPr>
      </p:pic>
      <p:sp>
        <p:nvSpPr>
          <p:cNvPr id="24" name="TextBox 23"/>
          <p:cNvSpPr txBox="1"/>
          <p:nvPr/>
        </p:nvSpPr>
        <p:spPr>
          <a:xfrm>
            <a:off x="7307937" y="1365581"/>
            <a:ext cx="1817012" cy="1277273"/>
          </a:xfrm>
          <a:prstGeom prst="rect">
            <a:avLst/>
          </a:prstGeom>
          <a:noFill/>
        </p:spPr>
        <p:txBody>
          <a:bodyPr wrap="square" rtlCol="0">
            <a:spAutoFit/>
          </a:bodyPr>
          <a:lstStyle/>
          <a:p>
            <a:r>
              <a:rPr lang="en-US" sz="1100" i="1" dirty="0" smtClean="0"/>
              <a:t>Magnetic field waveforms of the duplex magnet, showing the contributions to the total magnetic field from the inner and outer coils. The total magnetic field reaches 76.8T.</a:t>
            </a:r>
            <a:endParaRPr lang="en-US" sz="1100" i="1" dirty="0"/>
          </a:p>
        </p:txBody>
      </p:sp>
      <p:sp>
        <p:nvSpPr>
          <p:cNvPr id="17" name="TextBox 16"/>
          <p:cNvSpPr txBox="1"/>
          <p:nvPr/>
        </p:nvSpPr>
        <p:spPr>
          <a:xfrm>
            <a:off x="7760374" y="3848233"/>
            <a:ext cx="912137" cy="261610"/>
          </a:xfrm>
          <a:prstGeom prst="rect">
            <a:avLst/>
          </a:prstGeom>
          <a:noFill/>
        </p:spPr>
        <p:txBody>
          <a:bodyPr wrap="square" rtlCol="0">
            <a:spAutoFit/>
          </a:bodyPr>
          <a:lstStyle/>
          <a:p>
            <a:r>
              <a:rPr lang="en-US" sz="1100" b="1" dirty="0" smtClean="0"/>
              <a:t>KM state</a:t>
            </a:r>
            <a:endParaRPr lang="en-US" sz="1100" b="1" dirty="0"/>
          </a:p>
        </p:txBody>
      </p:sp>
      <p:sp>
        <p:nvSpPr>
          <p:cNvPr id="19" name="TextBox 18"/>
          <p:cNvSpPr txBox="1"/>
          <p:nvPr/>
        </p:nvSpPr>
        <p:spPr>
          <a:xfrm>
            <a:off x="6144284" y="4040937"/>
            <a:ext cx="912137" cy="261610"/>
          </a:xfrm>
          <a:prstGeom prst="rect">
            <a:avLst/>
          </a:prstGeom>
          <a:noFill/>
        </p:spPr>
        <p:txBody>
          <a:bodyPr wrap="square" rtlCol="0">
            <a:spAutoFit/>
          </a:bodyPr>
          <a:lstStyle/>
          <a:p>
            <a:r>
              <a:rPr lang="en-US" sz="1100" b="1" dirty="0" smtClean="0"/>
              <a:t>KI state</a:t>
            </a:r>
            <a:endParaRPr lang="en-US" sz="1100" b="1" dirty="0"/>
          </a:p>
        </p:txBody>
      </p:sp>
      <p:sp>
        <p:nvSpPr>
          <p:cNvPr id="20" name="TextBox 19"/>
          <p:cNvSpPr txBox="1"/>
          <p:nvPr/>
        </p:nvSpPr>
        <p:spPr>
          <a:xfrm>
            <a:off x="7957902" y="3209458"/>
            <a:ext cx="714610" cy="307777"/>
          </a:xfrm>
          <a:prstGeom prst="rect">
            <a:avLst/>
          </a:prstGeom>
          <a:noFill/>
        </p:spPr>
        <p:txBody>
          <a:bodyPr wrap="square" rtlCol="0">
            <a:spAutoFit/>
          </a:bodyPr>
          <a:lstStyle/>
          <a:p>
            <a:r>
              <a:rPr lang="en-US" sz="1400" b="1" dirty="0" smtClean="0"/>
              <a:t>YbB</a:t>
            </a:r>
            <a:r>
              <a:rPr lang="en-US" sz="1400" b="1" baseline="-25000" dirty="0" smtClean="0"/>
              <a:t>12</a:t>
            </a:r>
            <a:endParaRPr lang="en-US" sz="1400" b="1" dirty="0"/>
          </a:p>
        </p:txBody>
      </p:sp>
      <p:sp>
        <p:nvSpPr>
          <p:cNvPr id="21" name="Rectangle 20"/>
          <p:cNvSpPr/>
          <p:nvPr/>
        </p:nvSpPr>
        <p:spPr>
          <a:xfrm>
            <a:off x="6314037" y="5142435"/>
            <a:ext cx="155701" cy="1400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7760374" y="5104481"/>
            <a:ext cx="213679" cy="17804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748049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pic>
        <p:nvPicPr>
          <p:cNvPr id="12" name="Picture 11" descr="NSF logo.jpg"/>
          <p:cNvPicPr>
            <a:picLocks noChangeAspect="1"/>
          </p:cNvPicPr>
          <p:nvPr/>
        </p:nvPicPr>
        <p:blipFill>
          <a:blip r:embed="rId3" cstate="print"/>
          <a:stretch>
            <a:fillRect/>
          </a:stretch>
        </p:blipFill>
        <p:spPr>
          <a:xfrm>
            <a:off x="7974053" y="45116"/>
            <a:ext cx="1017188" cy="1023315"/>
          </a:xfrm>
          <a:prstGeom prst="rect">
            <a:avLst/>
          </a:prstGeom>
        </p:spPr>
      </p:pic>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sp>
        <p:nvSpPr>
          <p:cNvPr id="26" name="Rectangle 25"/>
          <p:cNvSpPr/>
          <p:nvPr/>
        </p:nvSpPr>
        <p:spPr>
          <a:xfrm>
            <a:off x="86497" y="1162914"/>
            <a:ext cx="5703355" cy="4339650"/>
          </a:xfrm>
          <a:prstGeom prst="rect">
            <a:avLst/>
          </a:prstGeom>
        </p:spPr>
        <p:txBody>
          <a:bodyPr wrap="square">
            <a:spAutoFit/>
          </a:bodyPr>
          <a:lstStyle/>
          <a:p>
            <a:pPr algn="just"/>
            <a:r>
              <a:rPr lang="en-US" sz="1200" b="1" dirty="0">
                <a:solidFill>
                  <a:srgbClr val="000000"/>
                </a:solidFill>
              </a:rPr>
              <a:t>What is the finding? </a:t>
            </a:r>
            <a:r>
              <a:rPr lang="en-US" sz="1200" dirty="0"/>
              <a:t>Duplex magnets are designed with two </a:t>
            </a:r>
            <a:r>
              <a:rPr lang="en-US" sz="1200" dirty="0" smtClean="0"/>
              <a:t>independent, nested coils energized </a:t>
            </a:r>
            <a:r>
              <a:rPr lang="en-US" sz="1200" dirty="0"/>
              <a:t>by </a:t>
            </a:r>
            <a:r>
              <a:rPr lang="en-US" sz="1200" dirty="0" smtClean="0"/>
              <a:t>two separate capacitor banks. </a:t>
            </a:r>
            <a:r>
              <a:rPr lang="en-US" sz="1200" i="1" u="sng" dirty="0" smtClean="0"/>
              <a:t>A new magnet providing 75T pulses to users was developed at the </a:t>
            </a:r>
            <a:r>
              <a:rPr lang="en-US" sz="1200" i="1" u="sng" dirty="0" err="1" smtClean="0"/>
              <a:t>MagLab’s</a:t>
            </a:r>
            <a:r>
              <a:rPr lang="en-US" sz="1200" i="1" u="sng" dirty="0" smtClean="0"/>
              <a:t> Pulsed Field Facility</a:t>
            </a:r>
            <a:r>
              <a:rPr lang="en-US" sz="1200" i="1" dirty="0" smtClean="0"/>
              <a:t> </a:t>
            </a:r>
            <a:r>
              <a:rPr lang="en-US" sz="1200" dirty="0" smtClean="0"/>
              <a:t>[1]. It enabled researchers to track quantum oscillations, a standard signature of a metal, deep into a metallic state that only exists at magnetic fields above 46T in YbB</a:t>
            </a:r>
            <a:r>
              <a:rPr lang="en-US" sz="1200" baseline="-25000" dirty="0" smtClean="0"/>
              <a:t>12</a:t>
            </a:r>
            <a:r>
              <a:rPr lang="en-US" sz="1200" dirty="0" smtClean="0"/>
              <a:t>, a mysterious compound made of Ytterbium and Boron. The magnet and resulting magnet pulse are shown at </a:t>
            </a:r>
            <a:r>
              <a:rPr lang="en-US" sz="1200" dirty="0" smtClean="0"/>
              <a:t>right. </a:t>
            </a:r>
            <a:endParaRPr lang="en-US" sz="1200" dirty="0" smtClean="0"/>
          </a:p>
          <a:p>
            <a:pPr algn="just"/>
            <a:endParaRPr lang="en-US" sz="800" dirty="0" smtClean="0"/>
          </a:p>
          <a:p>
            <a:pPr algn="just"/>
            <a:r>
              <a:rPr lang="en-US" sz="1200" b="1" dirty="0">
                <a:solidFill>
                  <a:srgbClr val="000000"/>
                </a:solidFill>
              </a:rPr>
              <a:t>Why is this important? </a:t>
            </a:r>
            <a:r>
              <a:rPr lang="en-US" sz="1200" dirty="0" smtClean="0"/>
              <a:t>YbB</a:t>
            </a:r>
            <a:r>
              <a:rPr lang="en-US" sz="1200" baseline="-25000" dirty="0" smtClean="0"/>
              <a:t>12</a:t>
            </a:r>
            <a:r>
              <a:rPr lang="en-US" sz="1200" dirty="0"/>
              <a:t> </a:t>
            </a:r>
            <a:r>
              <a:rPr lang="en-US" sz="1200" dirty="0" smtClean="0"/>
              <a:t>has long been known to exhibit quantum oscillations even in a low-magnetic-field regime in which the compound is an electronic insulator. Until recently, this state of affairs, an insulator that exhibits quantum oscillations, would have been considered an oxymoron and a physical impossibility.  However, </a:t>
            </a:r>
            <a:r>
              <a:rPr lang="en-US" sz="1200" i="1" u="sng" dirty="0" smtClean="0"/>
              <a:t>the extended magnetic field range of the duplex magnet enabled this experiment to link the quantum oscillations in the high-magnetic-field metallic state to the quantum oscillations in the low-magnetic-field insulating state, proving that they arise from the same particles</a:t>
            </a:r>
            <a:r>
              <a:rPr lang="en-US" sz="1200" dirty="0" smtClean="0"/>
              <a:t> and, thus, putting on firm ground a new understanding wherein insulators can exhibit quantum </a:t>
            </a:r>
            <a:r>
              <a:rPr lang="en-US" sz="1200" dirty="0" smtClean="0"/>
              <a:t>oscillations [2].</a:t>
            </a:r>
            <a:endParaRPr lang="en-US" sz="1200" dirty="0" smtClean="0"/>
          </a:p>
          <a:p>
            <a:pPr algn="just"/>
            <a:endParaRPr lang="en-US" sz="800" b="1" dirty="0" smtClean="0">
              <a:solidFill>
                <a:srgbClr val="000000"/>
              </a:solidFill>
            </a:endParaRPr>
          </a:p>
          <a:p>
            <a:pPr algn="just"/>
            <a:r>
              <a:rPr lang="en-US" sz="1200" b="1" dirty="0" smtClean="0">
                <a:solidFill>
                  <a:srgbClr val="000000"/>
                </a:solidFill>
              </a:rPr>
              <a:t>Why </a:t>
            </a:r>
            <a:r>
              <a:rPr lang="en-US" sz="1200" b="1" dirty="0">
                <a:solidFill>
                  <a:srgbClr val="000000"/>
                </a:solidFill>
              </a:rPr>
              <a:t>did this research </a:t>
            </a:r>
            <a:r>
              <a:rPr lang="en-US" sz="1200" b="1" dirty="0"/>
              <a:t>need the </a:t>
            </a:r>
            <a:r>
              <a:rPr lang="en-US" sz="1200" b="1" dirty="0">
                <a:solidFill>
                  <a:srgbClr val="000000"/>
                </a:solidFill>
              </a:rPr>
              <a:t>MagLab?</a:t>
            </a:r>
            <a:r>
              <a:rPr lang="en-US" sz="1200" b="1" dirty="0">
                <a:latin typeface="Arial" charset="0"/>
              </a:rPr>
              <a:t> </a:t>
            </a:r>
            <a:r>
              <a:rPr lang="en-US" sz="1200" dirty="0" smtClean="0">
                <a:latin typeface="Arial" charset="0"/>
              </a:rPr>
              <a:t>The </a:t>
            </a:r>
            <a:r>
              <a:rPr lang="en-US" sz="1200" dirty="0" err="1" smtClean="0">
                <a:latin typeface="Arial" charset="0"/>
              </a:rPr>
              <a:t>MagLab’s</a:t>
            </a:r>
            <a:r>
              <a:rPr lang="en-US" sz="1200" dirty="0" smtClean="0">
                <a:latin typeface="Arial" charset="0"/>
              </a:rPr>
              <a:t> Pulsed Field Facility has long been </a:t>
            </a:r>
            <a:r>
              <a:rPr lang="en-US" sz="1200" dirty="0">
                <a:latin typeface="Arial" charset="0"/>
              </a:rPr>
              <a:t>a leading center in design and construction of high-field pulsed magnets </a:t>
            </a:r>
            <a:r>
              <a:rPr lang="en-US" sz="1200" dirty="0" smtClean="0">
                <a:latin typeface="Arial" charset="0"/>
              </a:rPr>
              <a:t>designed for ease of operation by </a:t>
            </a:r>
            <a:r>
              <a:rPr lang="en-US" sz="1200" dirty="0">
                <a:latin typeface="Arial" charset="0"/>
              </a:rPr>
              <a:t>users. The duplex magnet </a:t>
            </a:r>
            <a:r>
              <a:rPr lang="en-US" sz="1200" dirty="0" smtClean="0">
                <a:latin typeface="Arial" charset="0"/>
              </a:rPr>
              <a:t>enabled this scientific conclusion by providing an extended range over which the sensitive measurement of quantum oscillations could be made.</a:t>
            </a:r>
            <a:endParaRPr lang="en-US" sz="1200" dirty="0"/>
          </a:p>
          <a:p>
            <a:pPr algn="just"/>
            <a:endParaRPr lang="en-US" sz="800" dirty="0"/>
          </a:p>
        </p:txBody>
      </p:sp>
      <p:pic>
        <p:nvPicPr>
          <p:cNvPr id="15" name="Picture 14"/>
          <p:cNvPicPr>
            <a:picLocks noChangeAspect="1"/>
          </p:cNvPicPr>
          <p:nvPr/>
        </p:nvPicPr>
        <p:blipFill rotWithShape="1">
          <a:blip r:embed="rId5" cstate="print">
            <a:extLst>
              <a:ext uri="{28A0092B-C50C-407E-A947-70E740481C1C}">
                <a14:useLocalDpi xmlns:a14="http://schemas.microsoft.com/office/drawing/2010/main" val="0"/>
              </a:ext>
            </a:extLst>
          </a:blip>
          <a:srcRect l="3277"/>
          <a:stretch/>
        </p:blipFill>
        <p:spPr>
          <a:xfrm>
            <a:off x="7124700" y="4104769"/>
            <a:ext cx="1943100" cy="2669612"/>
          </a:xfrm>
          <a:prstGeom prst="rect">
            <a:avLst/>
          </a:prstGeom>
        </p:spPr>
      </p:pic>
      <p:sp>
        <p:nvSpPr>
          <p:cNvPr id="18" name="TextBox 17"/>
          <p:cNvSpPr txBox="1"/>
          <p:nvPr/>
        </p:nvSpPr>
        <p:spPr>
          <a:xfrm>
            <a:off x="5770802" y="4213494"/>
            <a:ext cx="1334848" cy="1158779"/>
          </a:xfrm>
          <a:prstGeom prst="rect">
            <a:avLst/>
          </a:prstGeom>
          <a:noFill/>
        </p:spPr>
        <p:txBody>
          <a:bodyPr wrap="square" rtlCol="0">
            <a:spAutoFit/>
          </a:bodyPr>
          <a:lstStyle/>
          <a:p>
            <a:pPr algn="r">
              <a:lnSpc>
                <a:spcPct val="90000"/>
              </a:lnSpc>
            </a:pPr>
            <a:r>
              <a:rPr lang="en-US" sz="1100" i="1" dirty="0" smtClean="0"/>
              <a:t>The 75T duplex magnet and the previous standard workhorse magnet (a 65T magnet consisting of a single coil).</a:t>
            </a:r>
            <a:endParaRPr lang="en-US" sz="1100" i="1" dirty="0"/>
          </a:p>
        </p:txBody>
      </p:sp>
      <p:pic>
        <p:nvPicPr>
          <p:cNvPr id="19" name="Picture 18"/>
          <p:cNvPicPr>
            <a:picLocks noChangeAspect="1"/>
          </p:cNvPicPr>
          <p:nvPr/>
        </p:nvPicPr>
        <p:blipFill rotWithShape="1">
          <a:blip r:embed="rId6">
            <a:extLst>
              <a:ext uri="{BEBA8EAE-BF5A-486C-A8C5-ECC9F3942E4B}">
                <a14:imgProps xmlns:a14="http://schemas.microsoft.com/office/drawing/2010/main">
                  <a14:imgLayer r:embed="rId7">
                    <a14:imgEffect>
                      <a14:saturation sat="102000"/>
                    </a14:imgEffect>
                    <a14:imgEffect>
                      <a14:brightnessContrast contrast="25000"/>
                    </a14:imgEffect>
                  </a14:imgLayer>
                </a14:imgProps>
              </a:ext>
              <a:ext uri="{28A0092B-C50C-407E-A947-70E740481C1C}">
                <a14:useLocalDpi xmlns:a14="http://schemas.microsoft.com/office/drawing/2010/main" val="0"/>
              </a:ext>
            </a:extLst>
          </a:blip>
          <a:srcRect t="3368" b="3172"/>
          <a:stretch/>
        </p:blipFill>
        <p:spPr>
          <a:xfrm>
            <a:off x="5873003" y="1219201"/>
            <a:ext cx="3144221" cy="2163480"/>
          </a:xfrm>
          <a:prstGeom prst="rect">
            <a:avLst/>
          </a:prstGeom>
        </p:spPr>
      </p:pic>
      <p:sp>
        <p:nvSpPr>
          <p:cNvPr id="20" name="TextBox 19"/>
          <p:cNvSpPr txBox="1"/>
          <p:nvPr/>
        </p:nvSpPr>
        <p:spPr>
          <a:xfrm>
            <a:off x="5963680" y="3403037"/>
            <a:ext cx="3180320" cy="701731"/>
          </a:xfrm>
          <a:prstGeom prst="rect">
            <a:avLst/>
          </a:prstGeom>
          <a:noFill/>
        </p:spPr>
        <p:txBody>
          <a:bodyPr wrap="square" rtlCol="0">
            <a:spAutoFit/>
          </a:bodyPr>
          <a:lstStyle/>
          <a:p>
            <a:pPr>
              <a:lnSpc>
                <a:spcPct val="90000"/>
              </a:lnSpc>
            </a:pPr>
            <a:r>
              <a:rPr lang="en-US" sz="1100" i="1" dirty="0" smtClean="0"/>
              <a:t>Magnetic field waveforms of the duplex magnet, showing the contributions to the total magnetic field from the inner and outer coils. The total magnetic field reaches 76.8T.</a:t>
            </a:r>
            <a:endParaRPr lang="en-US" sz="1100" i="1" dirty="0"/>
          </a:p>
        </p:txBody>
      </p:sp>
      <p:sp>
        <p:nvSpPr>
          <p:cNvPr id="21" name="Text Box 62"/>
          <p:cNvSpPr txBox="1">
            <a:spLocks noChangeArrowheads="1"/>
          </p:cNvSpPr>
          <p:nvPr/>
        </p:nvSpPr>
        <p:spPr bwMode="auto">
          <a:xfrm>
            <a:off x="1053136" y="42420"/>
            <a:ext cx="7007277" cy="1046440"/>
          </a:xfrm>
          <a:prstGeom prst="rect">
            <a:avLst/>
          </a:prstGeom>
          <a:noFill/>
          <a:ln w="9525">
            <a:noFill/>
            <a:miter lim="800000"/>
            <a:headEnd/>
            <a:tailEnd/>
          </a:ln>
        </p:spPr>
        <p:txBody>
          <a:bodyPr wrap="square">
            <a:spAutoFit/>
          </a:bodyPr>
          <a:lstStyle/>
          <a:p>
            <a:pPr algn="ctr"/>
            <a:r>
              <a:rPr lang="en-US" sz="1600" b="1" dirty="0" smtClean="0"/>
              <a:t>First Science from the 75T Duplex Magnet</a:t>
            </a:r>
          </a:p>
          <a:p>
            <a:pPr algn="ctr">
              <a:spcBef>
                <a:spcPts val="0"/>
              </a:spcBef>
            </a:pPr>
            <a:r>
              <a:rPr lang="en-US" sz="300" b="1" dirty="0" smtClean="0"/>
              <a:t> </a:t>
            </a:r>
          </a:p>
          <a:p>
            <a:pPr algn="ctr">
              <a:spcBef>
                <a:spcPts val="0"/>
              </a:spcBef>
            </a:pPr>
            <a:r>
              <a:rPr lang="en-US" sz="1000" b="1" dirty="0" smtClean="0"/>
              <a:t>Magnet: </a:t>
            </a:r>
            <a:r>
              <a:rPr lang="en-US" sz="1000" dirty="0" smtClean="0"/>
              <a:t>Doan N. Nguyen</a:t>
            </a:r>
            <a:r>
              <a:rPr lang="en-US" sz="1000" kern="1200" dirty="0" smtClean="0"/>
              <a:t>, </a:t>
            </a:r>
            <a:r>
              <a:rPr lang="en-US" sz="1000" dirty="0" smtClean="0"/>
              <a:t>James R Michel</a:t>
            </a:r>
            <a:r>
              <a:rPr lang="en-US" sz="1000" kern="1200" dirty="0" smtClean="0"/>
              <a:t>, </a:t>
            </a:r>
            <a:r>
              <a:rPr lang="en-US" sz="1000" dirty="0" smtClean="0"/>
              <a:t>Jason D. Lucero</a:t>
            </a:r>
            <a:r>
              <a:rPr lang="en-US" sz="1000" kern="1200" dirty="0" smtClean="0"/>
              <a:t>,</a:t>
            </a:r>
            <a:r>
              <a:rPr lang="en-US" sz="1000" dirty="0"/>
              <a:t> </a:t>
            </a:r>
            <a:r>
              <a:rPr lang="en-US" sz="1000" b="1" dirty="0" smtClean="0"/>
              <a:t>Pulsed Field Facility at MagLab/LANL</a:t>
            </a:r>
          </a:p>
          <a:p>
            <a:pPr algn="ctr">
              <a:spcBef>
                <a:spcPts val="0"/>
              </a:spcBef>
            </a:pPr>
            <a:r>
              <a:rPr lang="en-US" sz="1000" b="1" kern="1200" dirty="0" smtClean="0"/>
              <a:t>Science: </a:t>
            </a:r>
            <a:r>
              <a:rPr lang="en-US" sz="1000" dirty="0" err="1"/>
              <a:t>Z.Xiang</a:t>
            </a:r>
            <a:r>
              <a:rPr lang="en-US" sz="1000" dirty="0"/>
              <a:t>, </a:t>
            </a:r>
            <a:r>
              <a:rPr lang="en-US" sz="1000" dirty="0" err="1"/>
              <a:t>L.Chen</a:t>
            </a:r>
            <a:r>
              <a:rPr lang="en-US" sz="1000" dirty="0"/>
              <a:t>, K-</a:t>
            </a:r>
            <a:r>
              <a:rPr lang="en-US" sz="1000" dirty="0" err="1"/>
              <a:t>W.Chen</a:t>
            </a:r>
            <a:r>
              <a:rPr lang="en-US" sz="1000" dirty="0"/>
              <a:t>, </a:t>
            </a:r>
            <a:r>
              <a:rPr lang="en-US" sz="1000" dirty="0" err="1"/>
              <a:t>C.Tinsman</a:t>
            </a:r>
            <a:r>
              <a:rPr lang="en-US" sz="1000" dirty="0"/>
              <a:t>, </a:t>
            </a:r>
            <a:r>
              <a:rPr lang="en-US" sz="1000" dirty="0" err="1" smtClean="0"/>
              <a:t>Tomoya</a:t>
            </a:r>
            <a:r>
              <a:rPr lang="en-US" sz="1000" dirty="0" smtClean="0"/>
              <a:t> </a:t>
            </a:r>
            <a:r>
              <a:rPr lang="en-US" sz="1000" dirty="0" err="1" smtClean="0"/>
              <a:t>Asaba</a:t>
            </a:r>
            <a:r>
              <a:rPr lang="en-US" sz="1000" dirty="0" smtClean="0"/>
              <a:t>, Lu Li, </a:t>
            </a:r>
            <a:r>
              <a:rPr lang="en-US" sz="1000" b="1" dirty="0" smtClean="0"/>
              <a:t>Univ. of Michigan; </a:t>
            </a:r>
            <a:r>
              <a:rPr lang="en-US" sz="1000" dirty="0" err="1" smtClean="0"/>
              <a:t>Y.Sato</a:t>
            </a:r>
            <a:r>
              <a:rPr lang="en-US" sz="1000" dirty="0"/>
              <a:t>, </a:t>
            </a:r>
            <a:r>
              <a:rPr lang="en-US" sz="1000" dirty="0" smtClean="0"/>
              <a:t>Y. </a:t>
            </a:r>
            <a:r>
              <a:rPr lang="en-US" sz="1000" dirty="0" err="1" smtClean="0"/>
              <a:t>Kasahara</a:t>
            </a:r>
            <a:r>
              <a:rPr lang="en-US" sz="1000" dirty="0" smtClean="0"/>
              <a:t>, </a:t>
            </a:r>
            <a:r>
              <a:rPr lang="en-US" sz="1000" dirty="0" err="1" smtClean="0"/>
              <a:t>Y.Matsuda</a:t>
            </a:r>
            <a:r>
              <a:rPr lang="en-US" sz="1000" dirty="0" smtClean="0"/>
              <a:t>, </a:t>
            </a:r>
            <a:r>
              <a:rPr lang="en-US" sz="1000" b="1" dirty="0" smtClean="0"/>
              <a:t>Kyoto University; </a:t>
            </a:r>
            <a:r>
              <a:rPr lang="en-US" sz="1000" dirty="0" err="1" smtClean="0"/>
              <a:t>H.Lu</a:t>
            </a:r>
            <a:r>
              <a:rPr lang="en-US" sz="1000" dirty="0"/>
              <a:t>, </a:t>
            </a:r>
            <a:r>
              <a:rPr lang="en-US" sz="1000" dirty="0" err="1" smtClean="0"/>
              <a:t>M.Jaime</a:t>
            </a:r>
            <a:r>
              <a:rPr lang="en-US" sz="1000" dirty="0"/>
              <a:t>, </a:t>
            </a:r>
            <a:r>
              <a:rPr lang="en-US" sz="1000" dirty="0" err="1"/>
              <a:t>F.Balakirev</a:t>
            </a:r>
            <a:r>
              <a:rPr lang="en-US" sz="1000" dirty="0"/>
              <a:t>, </a:t>
            </a:r>
            <a:r>
              <a:rPr lang="en-US" sz="1000" dirty="0" smtClean="0"/>
              <a:t>J. Singleton, </a:t>
            </a:r>
            <a:r>
              <a:rPr lang="en-US" sz="1000" b="1" dirty="0" smtClean="0"/>
              <a:t>MagLab/LANL; </a:t>
            </a:r>
            <a:r>
              <a:rPr lang="en-US" sz="1000" dirty="0" err="1" smtClean="0"/>
              <a:t>F.Iga</a:t>
            </a:r>
            <a:r>
              <a:rPr lang="en-US" sz="1000" dirty="0"/>
              <a:t>, </a:t>
            </a:r>
            <a:r>
              <a:rPr lang="en-US" sz="1000" b="1" dirty="0" smtClean="0"/>
              <a:t>Ibaraki University</a:t>
            </a:r>
          </a:p>
          <a:p>
            <a:pPr algn="ctr">
              <a:spcBef>
                <a:spcPts val="0"/>
              </a:spcBef>
            </a:pPr>
            <a:r>
              <a:rPr lang="en-US" sz="300" b="1" kern="1200" dirty="0"/>
              <a:t> </a:t>
            </a:r>
            <a:endParaRPr lang="en-US" sz="300" b="1" kern="1200" dirty="0" smtClean="0"/>
          </a:p>
          <a:p>
            <a:pPr algn="ctr">
              <a:spcBef>
                <a:spcPts val="0"/>
              </a:spcBef>
            </a:pPr>
            <a:r>
              <a:rPr lang="en-US" sz="1000" b="1" kern="1200" dirty="0" smtClean="0"/>
              <a:t>Funding Grants:  </a:t>
            </a:r>
            <a:r>
              <a:rPr lang="en-US" sz="1000" kern="1200" dirty="0"/>
              <a:t>G.S. Boebinger </a:t>
            </a:r>
            <a:r>
              <a:rPr lang="en-US" sz="1000" kern="1200" dirty="0" smtClean="0"/>
              <a:t>(NSF </a:t>
            </a:r>
            <a:r>
              <a:rPr lang="en-US" sz="1000" dirty="0" smtClean="0"/>
              <a:t>DMR-1644779)</a:t>
            </a:r>
            <a:endParaRPr lang="en-US" sz="1000" kern="1200" dirty="0"/>
          </a:p>
        </p:txBody>
      </p:sp>
      <p:sp>
        <p:nvSpPr>
          <p:cNvPr id="23" name="Line 42"/>
          <p:cNvSpPr>
            <a:spLocks noChangeShapeType="1"/>
          </p:cNvSpPr>
          <p:nvPr/>
        </p:nvSpPr>
        <p:spPr bwMode="auto">
          <a:xfrm>
            <a:off x="38099" y="1117435"/>
            <a:ext cx="9029700" cy="0"/>
          </a:xfrm>
          <a:prstGeom prst="line">
            <a:avLst/>
          </a:prstGeom>
          <a:noFill/>
          <a:ln w="82550" cmpd="thickThin">
            <a:solidFill>
              <a:schemeClr val="tx1"/>
            </a:solidFill>
            <a:round/>
            <a:headEnd/>
            <a:tailEnd/>
          </a:ln>
        </p:spPr>
        <p:txBody>
          <a:bodyPr/>
          <a:lstStyle/>
          <a:p>
            <a:endParaRPr lang="en-US"/>
          </a:p>
        </p:txBody>
      </p:sp>
      <p:sp>
        <p:nvSpPr>
          <p:cNvPr id="13" name="Text Box 28"/>
          <p:cNvSpPr txBox="1">
            <a:spLocks noChangeArrowheads="1"/>
          </p:cNvSpPr>
          <p:nvPr/>
        </p:nvSpPr>
        <p:spPr bwMode="auto">
          <a:xfrm>
            <a:off x="86497" y="5385800"/>
            <a:ext cx="7019153" cy="1446550"/>
          </a:xfrm>
          <a:prstGeom prst="rect">
            <a:avLst/>
          </a:prstGeom>
          <a:noFill/>
          <a:ln w="9525">
            <a:noFill/>
            <a:miter lim="800000"/>
            <a:headEnd/>
            <a:tailEnd/>
          </a:ln>
        </p:spPr>
        <p:txBody>
          <a:bodyPr wrap="square">
            <a:spAutoFit/>
          </a:bodyPr>
          <a:lstStyle/>
          <a:p>
            <a:pPr algn="just"/>
            <a:r>
              <a:rPr lang="en-US" sz="1100" b="1" dirty="0" smtClean="0">
                <a:solidFill>
                  <a:srgbClr val="333399"/>
                </a:solidFill>
              </a:rPr>
              <a:t>Facilities and instrumentation used:</a:t>
            </a:r>
            <a:r>
              <a:rPr lang="en-US" sz="1100" dirty="0" smtClean="0">
                <a:solidFill>
                  <a:srgbClr val="333399"/>
                </a:solidFill>
              </a:rPr>
              <a:t> Pulsed Field Facility at MagLab/LANL, </a:t>
            </a:r>
            <a:r>
              <a:rPr lang="en-US" sz="1100" dirty="0">
                <a:solidFill>
                  <a:srgbClr val="333399"/>
                </a:solidFill>
              </a:rPr>
              <a:t>with support from  </a:t>
            </a:r>
            <a:r>
              <a:rPr lang="en-US" sz="1100" dirty="0" smtClean="0">
                <a:solidFill>
                  <a:srgbClr val="333399"/>
                </a:solidFill>
              </a:rPr>
              <a:t>the </a:t>
            </a:r>
            <a:r>
              <a:rPr lang="en-US" sz="1100" dirty="0" err="1" smtClean="0">
                <a:solidFill>
                  <a:srgbClr val="333399"/>
                </a:solidFill>
              </a:rPr>
              <a:t>MagLab’s</a:t>
            </a:r>
            <a:r>
              <a:rPr lang="en-US" sz="1100" dirty="0" smtClean="0">
                <a:solidFill>
                  <a:srgbClr val="333399"/>
                </a:solidFill>
              </a:rPr>
              <a:t> Magnet Science and Technology Division</a:t>
            </a:r>
          </a:p>
          <a:p>
            <a:pPr algn="just"/>
            <a:r>
              <a:rPr lang="en-US" sz="1100" b="1" dirty="0" smtClean="0">
                <a:solidFill>
                  <a:srgbClr val="333399"/>
                </a:solidFill>
              </a:rPr>
              <a:t>Citation: [1]  </a:t>
            </a:r>
            <a:r>
              <a:rPr lang="en-US" sz="1100" dirty="0" err="1" smtClean="0">
                <a:solidFill>
                  <a:srgbClr val="333399"/>
                </a:solidFill>
              </a:rPr>
              <a:t>J.Michel</a:t>
            </a:r>
            <a:r>
              <a:rPr lang="en-US" sz="1100" dirty="0" smtClean="0">
                <a:solidFill>
                  <a:srgbClr val="333399"/>
                </a:solidFill>
              </a:rPr>
              <a:t>,  </a:t>
            </a:r>
            <a:r>
              <a:rPr lang="en-US" sz="1100" dirty="0" err="1" smtClean="0">
                <a:solidFill>
                  <a:srgbClr val="333399"/>
                </a:solidFill>
              </a:rPr>
              <a:t>D.N.Nguyen</a:t>
            </a:r>
            <a:r>
              <a:rPr lang="en-US" sz="1100" dirty="0">
                <a:solidFill>
                  <a:srgbClr val="333399"/>
                </a:solidFill>
              </a:rPr>
              <a:t>, </a:t>
            </a:r>
            <a:r>
              <a:rPr lang="en-US" sz="1100" dirty="0" smtClean="0">
                <a:solidFill>
                  <a:srgbClr val="333399"/>
                </a:solidFill>
              </a:rPr>
              <a:t> </a:t>
            </a:r>
            <a:r>
              <a:rPr lang="en-US" sz="1100" dirty="0" err="1" smtClean="0">
                <a:solidFill>
                  <a:srgbClr val="333399"/>
                </a:solidFill>
              </a:rPr>
              <a:t>J.D.Lucero</a:t>
            </a:r>
            <a:r>
              <a:rPr lang="en-US" sz="1100" dirty="0" smtClean="0">
                <a:solidFill>
                  <a:srgbClr val="333399"/>
                </a:solidFill>
              </a:rPr>
              <a:t>,  </a:t>
            </a:r>
            <a:r>
              <a:rPr lang="en-US" sz="1100" i="1" dirty="0" smtClean="0">
                <a:solidFill>
                  <a:srgbClr val="333399"/>
                </a:solidFill>
              </a:rPr>
              <a:t>Design</a:t>
            </a:r>
            <a:r>
              <a:rPr lang="en-US" sz="1100" i="1" dirty="0">
                <a:solidFill>
                  <a:srgbClr val="333399"/>
                </a:solidFill>
              </a:rPr>
              <a:t>, Construction, and Operation of New Duplex Magnet at Pulsed Field Facility-NHMFL,</a:t>
            </a:r>
            <a:r>
              <a:rPr lang="en-US" sz="1100" dirty="0">
                <a:solidFill>
                  <a:srgbClr val="333399"/>
                </a:solidFill>
              </a:rPr>
              <a:t> </a:t>
            </a:r>
            <a:r>
              <a:rPr lang="en-US" sz="1100" b="1" dirty="0" smtClean="0">
                <a:solidFill>
                  <a:srgbClr val="333399"/>
                </a:solidFill>
              </a:rPr>
              <a:t>IEEE </a:t>
            </a:r>
            <a:r>
              <a:rPr lang="en-US" sz="1100" b="1" dirty="0">
                <a:solidFill>
                  <a:srgbClr val="333399"/>
                </a:solidFill>
              </a:rPr>
              <a:t>Transactions on Applied Superconductivity</a:t>
            </a:r>
            <a:r>
              <a:rPr lang="en-US" sz="1100" dirty="0">
                <a:solidFill>
                  <a:srgbClr val="333399"/>
                </a:solidFill>
              </a:rPr>
              <a:t>, 30 (4), 0500105 (</a:t>
            </a:r>
            <a:r>
              <a:rPr lang="en-US" sz="1100" dirty="0" smtClean="0">
                <a:solidFill>
                  <a:srgbClr val="333399"/>
                </a:solidFill>
              </a:rPr>
              <a:t>2020)   doi.org/10.1109/TASC.2020.2970670 </a:t>
            </a:r>
            <a:endParaRPr lang="en-US" sz="1100" dirty="0">
              <a:solidFill>
                <a:srgbClr val="333399"/>
              </a:solidFill>
            </a:endParaRPr>
          </a:p>
          <a:p>
            <a:pPr algn="just"/>
            <a:r>
              <a:rPr lang="en-US" sz="1100" b="1" dirty="0" smtClean="0">
                <a:solidFill>
                  <a:srgbClr val="333399"/>
                </a:solidFill>
              </a:rPr>
              <a:t>[2] </a:t>
            </a:r>
            <a:r>
              <a:rPr lang="en-US" sz="1100" dirty="0" err="1" smtClean="0">
                <a:solidFill>
                  <a:srgbClr val="333399"/>
                </a:solidFill>
              </a:rPr>
              <a:t>Z.Xiang</a:t>
            </a:r>
            <a:r>
              <a:rPr lang="en-US" sz="1100" dirty="0" smtClean="0">
                <a:solidFill>
                  <a:srgbClr val="333399"/>
                </a:solidFill>
              </a:rPr>
              <a:t>, </a:t>
            </a:r>
            <a:r>
              <a:rPr lang="en-US" sz="1100" dirty="0" err="1" smtClean="0">
                <a:solidFill>
                  <a:srgbClr val="333399"/>
                </a:solidFill>
              </a:rPr>
              <a:t>L.Chen</a:t>
            </a:r>
            <a:r>
              <a:rPr lang="en-US" sz="1100" dirty="0" smtClean="0">
                <a:solidFill>
                  <a:srgbClr val="333399"/>
                </a:solidFill>
              </a:rPr>
              <a:t>, K-</a:t>
            </a:r>
            <a:r>
              <a:rPr lang="en-US" sz="1100" dirty="0" err="1" smtClean="0">
                <a:solidFill>
                  <a:srgbClr val="333399"/>
                </a:solidFill>
              </a:rPr>
              <a:t>W.Chen</a:t>
            </a:r>
            <a:r>
              <a:rPr lang="en-US" sz="1100" dirty="0" smtClean="0">
                <a:solidFill>
                  <a:srgbClr val="333399"/>
                </a:solidFill>
              </a:rPr>
              <a:t>, </a:t>
            </a:r>
            <a:r>
              <a:rPr lang="en-US" sz="1100" dirty="0" err="1" smtClean="0">
                <a:solidFill>
                  <a:srgbClr val="333399"/>
                </a:solidFill>
              </a:rPr>
              <a:t>C.Tinsman</a:t>
            </a:r>
            <a:r>
              <a:rPr lang="en-US" sz="1100" dirty="0" smtClean="0">
                <a:solidFill>
                  <a:srgbClr val="333399"/>
                </a:solidFill>
              </a:rPr>
              <a:t>, </a:t>
            </a:r>
            <a:r>
              <a:rPr lang="en-US" sz="1100" dirty="0" err="1" smtClean="0">
                <a:solidFill>
                  <a:srgbClr val="333399"/>
                </a:solidFill>
              </a:rPr>
              <a:t>Y.Sato</a:t>
            </a:r>
            <a:r>
              <a:rPr lang="en-US" sz="1100" dirty="0" smtClean="0">
                <a:solidFill>
                  <a:srgbClr val="333399"/>
                </a:solidFill>
              </a:rPr>
              <a:t>, </a:t>
            </a:r>
            <a:r>
              <a:rPr lang="en-US" sz="1100" dirty="0" err="1" smtClean="0">
                <a:solidFill>
                  <a:srgbClr val="333399"/>
                </a:solidFill>
              </a:rPr>
              <a:t>T.Asaba</a:t>
            </a:r>
            <a:r>
              <a:rPr lang="en-US" sz="1100" dirty="0" smtClean="0">
                <a:solidFill>
                  <a:srgbClr val="333399"/>
                </a:solidFill>
              </a:rPr>
              <a:t>, </a:t>
            </a:r>
            <a:r>
              <a:rPr lang="en-US" sz="1100" dirty="0" err="1" smtClean="0">
                <a:solidFill>
                  <a:srgbClr val="333399"/>
                </a:solidFill>
              </a:rPr>
              <a:t>H.Lu</a:t>
            </a:r>
            <a:r>
              <a:rPr lang="en-US" sz="1100" dirty="0" smtClean="0">
                <a:solidFill>
                  <a:srgbClr val="333399"/>
                </a:solidFill>
              </a:rPr>
              <a:t>, </a:t>
            </a:r>
            <a:r>
              <a:rPr lang="en-US" sz="1100" dirty="0" err="1" smtClean="0">
                <a:solidFill>
                  <a:srgbClr val="333399"/>
                </a:solidFill>
              </a:rPr>
              <a:t>Y.Kasahara</a:t>
            </a:r>
            <a:r>
              <a:rPr lang="en-US" sz="1100" dirty="0" smtClean="0">
                <a:solidFill>
                  <a:srgbClr val="333399"/>
                </a:solidFill>
              </a:rPr>
              <a:t>, </a:t>
            </a:r>
            <a:r>
              <a:rPr lang="en-US" sz="1100" dirty="0" err="1" smtClean="0">
                <a:solidFill>
                  <a:srgbClr val="333399"/>
                </a:solidFill>
              </a:rPr>
              <a:t>M.Jaime</a:t>
            </a:r>
            <a:r>
              <a:rPr lang="en-US" sz="1100" dirty="0" smtClean="0">
                <a:solidFill>
                  <a:srgbClr val="333399"/>
                </a:solidFill>
              </a:rPr>
              <a:t>, </a:t>
            </a:r>
            <a:r>
              <a:rPr lang="en-US" sz="1100" dirty="0" err="1" smtClean="0">
                <a:solidFill>
                  <a:srgbClr val="333399"/>
                </a:solidFill>
              </a:rPr>
              <a:t>F.Balakirev</a:t>
            </a:r>
            <a:r>
              <a:rPr lang="en-US" sz="1100" dirty="0" smtClean="0">
                <a:solidFill>
                  <a:srgbClr val="333399"/>
                </a:solidFill>
              </a:rPr>
              <a:t>, </a:t>
            </a:r>
            <a:r>
              <a:rPr lang="en-US" sz="1100" dirty="0" err="1" smtClean="0">
                <a:solidFill>
                  <a:srgbClr val="333399"/>
                </a:solidFill>
              </a:rPr>
              <a:t>F.Iga</a:t>
            </a:r>
            <a:r>
              <a:rPr lang="en-US" sz="1100" dirty="0" smtClean="0">
                <a:solidFill>
                  <a:srgbClr val="333399"/>
                </a:solidFill>
              </a:rPr>
              <a:t>, </a:t>
            </a:r>
            <a:r>
              <a:rPr lang="en-US" sz="1100" dirty="0" err="1" smtClean="0">
                <a:solidFill>
                  <a:srgbClr val="333399"/>
                </a:solidFill>
              </a:rPr>
              <a:t>Y.Matsuda</a:t>
            </a:r>
            <a:r>
              <a:rPr lang="en-US" sz="1100" dirty="0" smtClean="0">
                <a:solidFill>
                  <a:srgbClr val="333399"/>
                </a:solidFill>
              </a:rPr>
              <a:t>, </a:t>
            </a:r>
            <a:r>
              <a:rPr lang="en-US" sz="1100" dirty="0" err="1" smtClean="0">
                <a:solidFill>
                  <a:srgbClr val="333399"/>
                </a:solidFill>
              </a:rPr>
              <a:t>J.Singleton</a:t>
            </a:r>
            <a:r>
              <a:rPr lang="en-US" sz="1100" dirty="0" smtClean="0">
                <a:solidFill>
                  <a:srgbClr val="333399"/>
                </a:solidFill>
              </a:rPr>
              <a:t>, </a:t>
            </a:r>
            <a:r>
              <a:rPr lang="en-US" sz="1100" dirty="0" err="1" smtClean="0">
                <a:solidFill>
                  <a:srgbClr val="333399"/>
                </a:solidFill>
              </a:rPr>
              <a:t>L.Li</a:t>
            </a:r>
            <a:r>
              <a:rPr lang="en-US" sz="1100" dirty="0" smtClean="0">
                <a:solidFill>
                  <a:srgbClr val="333399"/>
                </a:solidFill>
              </a:rPr>
              <a:t>, </a:t>
            </a:r>
            <a:r>
              <a:rPr lang="en-US" sz="1100" i="1" dirty="0" smtClean="0">
                <a:solidFill>
                  <a:srgbClr val="333399"/>
                </a:solidFill>
              </a:rPr>
              <a:t>Unusual high-field metal in a Kondo Insulator</a:t>
            </a:r>
            <a:r>
              <a:rPr lang="en-US" sz="1100" b="1" i="1" dirty="0" smtClean="0">
                <a:solidFill>
                  <a:srgbClr val="333399"/>
                </a:solidFill>
              </a:rPr>
              <a:t>, </a:t>
            </a:r>
            <a:r>
              <a:rPr lang="en-US" sz="1100" b="1" dirty="0" smtClean="0">
                <a:solidFill>
                  <a:srgbClr val="333399"/>
                </a:solidFill>
              </a:rPr>
              <a:t>Nature Physics, </a:t>
            </a:r>
            <a:r>
              <a:rPr lang="en-US" sz="1100" dirty="0" smtClean="0">
                <a:solidFill>
                  <a:srgbClr val="333399"/>
                </a:solidFill>
              </a:rPr>
              <a:t>(2021) doi.org/10.1038/s41567-021-01216-0</a:t>
            </a:r>
            <a:endParaRPr lang="en-US" sz="1100" dirty="0">
              <a:solidFill>
                <a:srgbClr val="333399"/>
              </a:solidFill>
            </a:endParaRPr>
          </a:p>
        </p:txBody>
      </p:sp>
    </p:spTree>
    <p:extLst>
      <p:ext uri="{BB962C8B-B14F-4D97-AF65-F5344CB8AC3E}">
        <p14:creationId xmlns:p14="http://schemas.microsoft.com/office/powerpoint/2010/main" val="2139076906"/>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EE76CB6D853C64B89835FD2B25191F7" ma:contentTypeVersion="1" ma:contentTypeDescription="Create a new document." ma:contentTypeScope="" ma:versionID="c65b3aeb76beb82d9b928cfbb17b6307">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4BFCA89-BED5-4B27-B7D1-28BD0BC5ACED}"/>
</file>

<file path=customXml/itemProps2.xml><?xml version="1.0" encoding="utf-8"?>
<ds:datastoreItem xmlns:ds="http://schemas.openxmlformats.org/officeDocument/2006/customXml" ds:itemID="{EA82C3C7-87F6-4F1A-A518-A7452EA21EBD}"/>
</file>

<file path=customXml/itemProps3.xml><?xml version="1.0" encoding="utf-8"?>
<ds:datastoreItem xmlns:ds="http://schemas.openxmlformats.org/officeDocument/2006/customXml" ds:itemID="{0480E60F-18BD-4943-838D-099F86B5F4A4}"/>
</file>

<file path=docProps/app.xml><?xml version="1.0" encoding="utf-8"?>
<Properties xmlns="http://schemas.openxmlformats.org/officeDocument/2006/extended-properties" xmlns:vt="http://schemas.openxmlformats.org/officeDocument/2006/docPropsVTypes">
  <TotalTime>6301</TotalTime>
  <Words>1043</Words>
  <Application>Microsoft Office PowerPoint</Application>
  <PresentationFormat>On-screen Show (4:3)</PresentationFormat>
  <Paragraphs>39</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Helvetica</vt:lpstr>
      <vt:lpstr>Times New Roman</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172</cp:revision>
  <cp:lastPrinted>2019-07-16T13:07:28Z</cp:lastPrinted>
  <dcterms:created xsi:type="dcterms:W3CDTF">2004-08-07T03:10:56Z</dcterms:created>
  <dcterms:modified xsi:type="dcterms:W3CDTF">2021-04-15T21:10:20Z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0x0101006EE76CB6D853C64B89835FD2B25191F7</vt:lpwstr>
  </property>
</Properties>
</file>