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66"/>
    <a:srgbClr val="333399"/>
    <a:srgbClr val="008080"/>
    <a:srgbClr val="006600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5170" autoAdjust="0"/>
  </p:normalViewPr>
  <p:slideViewPr>
    <p:cSldViewPr snapToGrid="0">
      <p:cViewPr varScale="1">
        <p:scale>
          <a:sx n="131" d="100"/>
          <a:sy n="131" d="100"/>
        </p:scale>
        <p:origin x="216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doi.org/10.1038/s41567-020-01123-w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jpeg"/><Relationship Id="rId7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1.jpg"/><Relationship Id="rId4" Type="http://schemas.openxmlformats.org/officeDocument/2006/relationships/image" Target="../media/image3.jpeg"/><Relationship Id="rId9" Type="http://schemas.openxmlformats.org/officeDocument/2006/relationships/hyperlink" Target="https://doi.org/10.1038/s41567-020-01123-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28">
            <a:extLst>
              <a:ext uri="{FF2B5EF4-FFF2-40B4-BE49-F238E27FC236}">
                <a16:creationId xmlns:a16="http://schemas.microsoft.com/office/drawing/2014/main" id="{59D01138-91D1-9847-817D-A1ADC964F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88" y="6073183"/>
            <a:ext cx="906981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100" b="1" dirty="0">
                <a:solidFill>
                  <a:srgbClr val="333399"/>
                </a:solidFill>
              </a:rPr>
              <a:t>Facilities and instrumentation used:</a:t>
            </a:r>
            <a:r>
              <a:rPr lang="en-US" sz="1100" dirty="0">
                <a:solidFill>
                  <a:srgbClr val="333399"/>
                </a:solidFill>
              </a:rPr>
              <a:t>  Cell 8, 35T</a:t>
            </a:r>
          </a:p>
          <a:p>
            <a:pPr algn="just"/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dirty="0" err="1">
                <a:solidFill>
                  <a:srgbClr val="333399"/>
                </a:solidFill>
              </a:rPr>
              <a:t>Maniv</a:t>
            </a:r>
            <a:r>
              <a:rPr lang="en-US" sz="1100" dirty="0">
                <a:solidFill>
                  <a:srgbClr val="333399"/>
                </a:solidFill>
              </a:rPr>
              <a:t>, E.; Murphy, R.A.; Haley, S.C.; Doyle, S.; </a:t>
            </a:r>
          </a:p>
          <a:p>
            <a:pPr algn="just"/>
            <a:r>
              <a:rPr lang="en-US" sz="1100" dirty="0">
                <a:solidFill>
                  <a:srgbClr val="333399"/>
                </a:solidFill>
              </a:rPr>
              <a:t>John, C.; </a:t>
            </a:r>
            <a:r>
              <a:rPr lang="en-US" sz="1100" dirty="0" err="1">
                <a:solidFill>
                  <a:srgbClr val="333399"/>
                </a:solidFill>
              </a:rPr>
              <a:t>Maniv</a:t>
            </a:r>
            <a:r>
              <a:rPr lang="en-US" sz="1100" dirty="0">
                <a:solidFill>
                  <a:srgbClr val="333399"/>
                </a:solidFill>
              </a:rPr>
              <a:t>, A.; Ramakrishna, S.K.; Tang, Y.; </a:t>
            </a:r>
            <a:r>
              <a:rPr lang="en-US" sz="1100" dirty="0" err="1">
                <a:solidFill>
                  <a:srgbClr val="333399"/>
                </a:solidFill>
              </a:rPr>
              <a:t>Ercius</a:t>
            </a:r>
            <a:r>
              <a:rPr lang="en-US" sz="1100" dirty="0">
                <a:solidFill>
                  <a:srgbClr val="333399"/>
                </a:solidFill>
              </a:rPr>
              <a:t>, P.; Ramesh, R.; Reyes, A.P.; Long, J.R.; </a:t>
            </a:r>
            <a:r>
              <a:rPr lang="en-US" sz="1100" dirty="0" err="1">
                <a:solidFill>
                  <a:srgbClr val="333399"/>
                </a:solidFill>
              </a:rPr>
              <a:t>Analytis</a:t>
            </a:r>
            <a:r>
              <a:rPr lang="en-US" sz="1100" dirty="0">
                <a:solidFill>
                  <a:srgbClr val="333399"/>
                </a:solidFill>
              </a:rPr>
              <a:t>, J.G., </a:t>
            </a:r>
            <a:r>
              <a:rPr lang="en-US" sz="1100" i="1" dirty="0">
                <a:solidFill>
                  <a:srgbClr val="333399"/>
                </a:solidFill>
              </a:rPr>
              <a:t>Exchange bias due to coupling between coexisting antiferromagnetic and spin-glass orders,</a:t>
            </a:r>
            <a:r>
              <a:rPr lang="en-US" sz="1100" dirty="0">
                <a:solidFill>
                  <a:srgbClr val="333399"/>
                </a:solidFill>
              </a:rPr>
              <a:t> </a:t>
            </a:r>
            <a:r>
              <a:rPr lang="en-US" sz="1100" b="1" dirty="0">
                <a:solidFill>
                  <a:srgbClr val="333399"/>
                </a:solidFill>
              </a:rPr>
              <a:t>Nature Physics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b="1" dirty="0">
                <a:solidFill>
                  <a:srgbClr val="333399"/>
                </a:solidFill>
              </a:rPr>
              <a:t>17</a:t>
            </a:r>
            <a:r>
              <a:rPr lang="en-US" sz="1100" dirty="0">
                <a:solidFill>
                  <a:srgbClr val="333399"/>
                </a:solidFill>
              </a:rPr>
              <a:t>, 1-7 (2021) </a:t>
            </a:r>
            <a:r>
              <a:rPr lang="en-US" sz="1100" dirty="0">
                <a:solidFill>
                  <a:srgbClr val="333399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doi.org/10.1038/s41567-020-01123-w</a:t>
            </a:r>
            <a:endParaRPr lang="en-US" sz="1100" dirty="0">
              <a:solidFill>
                <a:srgbClr val="333399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A74495-40E3-184C-8621-6CABCC1560D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08" r="9165" b="29193"/>
          <a:stretch/>
        </p:blipFill>
        <p:spPr>
          <a:xfrm>
            <a:off x="6344548" y="1701298"/>
            <a:ext cx="2642208" cy="2740969"/>
          </a:xfrm>
          <a:prstGeom prst="rect">
            <a:avLst/>
          </a:prstGeom>
        </p:spPr>
      </p:pic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23679" y="1638759"/>
            <a:ext cx="3874951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/>
              <a:t>Ferromagnetism (FM) and anti-ferromagnetism (AFM) are stable magnetic states with an ordered arrangement of magnetic moments, typically determined by the crystal structure of the host material. </a:t>
            </a:r>
            <a:r>
              <a:rPr lang="en-US" sz="1200" dirty="0" smtClean="0"/>
              <a:t>By contrast, a </a:t>
            </a:r>
            <a:r>
              <a:rPr lang="en-US" sz="1200" dirty="0"/>
              <a:t>spin-glass is a metastable magnetic state in a material </a:t>
            </a:r>
            <a:r>
              <a:rPr lang="en-US" sz="1200" dirty="0" smtClean="0"/>
              <a:t>in which </a:t>
            </a:r>
            <a:r>
              <a:rPr lang="en-US" sz="1200" dirty="0"/>
              <a:t>the magnetic moments of the atoms are disordered in a manner </a:t>
            </a:r>
            <a:r>
              <a:rPr lang="en-US" sz="1200" dirty="0" smtClean="0"/>
              <a:t>that is a magnetic analog to the amorphous </a:t>
            </a:r>
            <a:r>
              <a:rPr lang="en-US" sz="1200" dirty="0"/>
              <a:t>atomic structure of </a:t>
            </a:r>
            <a:r>
              <a:rPr lang="en-US" sz="1200" dirty="0" smtClean="0"/>
              <a:t>ordinary window glass. </a:t>
            </a:r>
          </a:p>
          <a:p>
            <a:pPr algn="just"/>
            <a:endParaRPr lang="en-US" sz="400" dirty="0"/>
          </a:p>
          <a:p>
            <a:pPr algn="just"/>
            <a:r>
              <a:rPr lang="en-US" sz="1200" i="1" u="sng" dirty="0" smtClean="0">
                <a:solidFill>
                  <a:prstClr val="black"/>
                </a:solidFill>
              </a:rPr>
              <a:t>Fe</a:t>
            </a:r>
            <a:r>
              <a:rPr lang="en-US" sz="800" i="1" u="sng" dirty="0" smtClean="0">
                <a:solidFill>
                  <a:prstClr val="black"/>
                </a:solidFill>
              </a:rPr>
              <a:t>x</a:t>
            </a:r>
            <a:r>
              <a:rPr lang="en-US" sz="1200" i="1" u="sng" dirty="0" smtClean="0">
                <a:solidFill>
                  <a:prstClr val="black"/>
                </a:solidFill>
              </a:rPr>
              <a:t>NbS</a:t>
            </a:r>
            <a:r>
              <a:rPr lang="en-US" sz="800" i="1" u="sng" dirty="0" smtClean="0">
                <a:solidFill>
                  <a:prstClr val="black"/>
                </a:solidFill>
              </a:rPr>
              <a:t>2</a:t>
            </a:r>
            <a:r>
              <a:rPr lang="en-US" sz="1200" i="1" u="sng" dirty="0" smtClean="0">
                <a:solidFill>
                  <a:prstClr val="black"/>
                </a:solidFill>
              </a:rPr>
              <a:t> </a:t>
            </a:r>
            <a:r>
              <a:rPr lang="en-US" sz="1200" i="1" u="sng" dirty="0">
                <a:solidFill>
                  <a:prstClr val="black"/>
                </a:solidFill>
              </a:rPr>
              <a:t>is </a:t>
            </a:r>
            <a:r>
              <a:rPr lang="en-US" sz="1200" i="1" u="sng" dirty="0" smtClean="0">
                <a:solidFill>
                  <a:prstClr val="black"/>
                </a:solidFill>
              </a:rPr>
              <a:t>an unusual material in that it hosts </a:t>
            </a:r>
            <a:r>
              <a:rPr lang="en-US" sz="1200" i="1" u="sng" dirty="0">
                <a:solidFill>
                  <a:prstClr val="black"/>
                </a:solidFill>
              </a:rPr>
              <a:t>both AFM and spin-glass </a:t>
            </a:r>
            <a:r>
              <a:rPr lang="en-US" sz="1200" i="1" u="sng" dirty="0" smtClean="0">
                <a:solidFill>
                  <a:prstClr val="black"/>
                </a:solidFill>
              </a:rPr>
              <a:t>states simultaneously, </a:t>
            </a:r>
            <a:r>
              <a:rPr lang="en-US" sz="1200" i="1" u="sng" dirty="0">
                <a:solidFill>
                  <a:prstClr val="black"/>
                </a:solidFill>
              </a:rPr>
              <a:t>with the AFM state influencing the properties of the spin-glass state via the property of exchange bias</a:t>
            </a:r>
            <a:r>
              <a:rPr lang="en-US" sz="1200" dirty="0">
                <a:solidFill>
                  <a:prstClr val="black"/>
                </a:solidFill>
              </a:rPr>
              <a:t>. In previously studied thin film </a:t>
            </a:r>
            <a:r>
              <a:rPr lang="en-US" sz="1200" dirty="0" smtClean="0">
                <a:solidFill>
                  <a:prstClr val="black"/>
                </a:solidFill>
              </a:rPr>
              <a:t>materials, this </a:t>
            </a:r>
            <a:r>
              <a:rPr lang="en-US" sz="1200" dirty="0">
                <a:solidFill>
                  <a:prstClr val="black"/>
                </a:solidFill>
              </a:rPr>
              <a:t>exchange bias results in the magnetization curves being offset by ~ 0.01T. </a:t>
            </a:r>
            <a:r>
              <a:rPr lang="en-US" sz="1200" i="1" u="sng" dirty="0" smtClean="0">
                <a:solidFill>
                  <a:prstClr val="black"/>
                </a:solidFill>
              </a:rPr>
              <a:t>By contrast, in </a:t>
            </a:r>
            <a:r>
              <a:rPr lang="en-US" sz="1200" i="1" u="sng" dirty="0">
                <a:solidFill>
                  <a:prstClr val="black"/>
                </a:solidFill>
              </a:rPr>
              <a:t>single crystal </a:t>
            </a:r>
            <a:r>
              <a:rPr lang="en-US" sz="1200" i="1" u="sng" dirty="0" smtClean="0">
                <a:solidFill>
                  <a:prstClr val="black"/>
                </a:solidFill>
              </a:rPr>
              <a:t>Fe</a:t>
            </a:r>
            <a:r>
              <a:rPr lang="en-US" sz="800" b="1" i="1" u="sng" dirty="0" smtClean="0">
                <a:solidFill>
                  <a:prstClr val="black"/>
                </a:solidFill>
              </a:rPr>
              <a:t>0.35</a:t>
            </a:r>
            <a:r>
              <a:rPr lang="en-US" sz="1200" i="1" u="sng" dirty="0" smtClean="0">
                <a:solidFill>
                  <a:prstClr val="black"/>
                </a:solidFill>
              </a:rPr>
              <a:t>NbS</a:t>
            </a:r>
            <a:r>
              <a:rPr lang="en-US" sz="800" i="1" u="sng" dirty="0" smtClean="0">
                <a:solidFill>
                  <a:prstClr val="black"/>
                </a:solidFill>
              </a:rPr>
              <a:t>2</a:t>
            </a:r>
            <a:r>
              <a:rPr lang="en-US" sz="800" i="1" u="sng" dirty="0" smtClean="0">
                <a:solidFill>
                  <a:prstClr val="black"/>
                </a:solidFill>
              </a:rPr>
              <a:t>,</a:t>
            </a:r>
            <a:r>
              <a:rPr lang="en-US" sz="1200" i="1" u="sng" dirty="0" smtClean="0">
                <a:solidFill>
                  <a:prstClr val="black"/>
                </a:solidFill>
              </a:rPr>
              <a:t> researchers find that the </a:t>
            </a:r>
            <a:r>
              <a:rPr lang="en-US" sz="1200" i="1" u="sng" dirty="0">
                <a:solidFill>
                  <a:prstClr val="black"/>
                </a:solidFill>
              </a:rPr>
              <a:t>exchange bias is ~ 1T, a factor of 100 greater</a:t>
            </a:r>
            <a:r>
              <a:rPr lang="en-US" sz="1200" dirty="0">
                <a:solidFill>
                  <a:prstClr val="black"/>
                </a:solidFill>
              </a:rPr>
              <a:t>!</a:t>
            </a:r>
          </a:p>
          <a:p>
            <a:pPr algn="just"/>
            <a:endParaRPr lang="en-US" sz="400" dirty="0">
              <a:solidFill>
                <a:prstClr val="black"/>
              </a:solidFill>
            </a:endParaRPr>
          </a:p>
          <a:p>
            <a:pPr algn="just"/>
            <a:r>
              <a:rPr lang="en-US" sz="1200" i="1" u="sng" dirty="0"/>
              <a:t>The demonstration of the role of disorder in the physics of exchange bias in a single crystal is a breakthrough</a:t>
            </a:r>
            <a:r>
              <a:rPr lang="en-US" sz="1200" dirty="0"/>
              <a:t>. These results offer a compelling basis for more investigations on how bulk disorder impacts the exchange bias in devices beyond engineered thin film materials.</a:t>
            </a: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555884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974053" y="45116"/>
            <a:ext cx="1017188" cy="1023315"/>
          </a:xfrm>
          <a:prstGeom prst="rect">
            <a:avLst/>
          </a:prstGeom>
        </p:spPr>
      </p:pic>
      <p:sp>
        <p:nvSpPr>
          <p:cNvPr id="13" name="Text Box 62"/>
          <p:cNvSpPr txBox="1">
            <a:spLocks noChangeArrowheads="1"/>
          </p:cNvSpPr>
          <p:nvPr/>
        </p:nvSpPr>
        <p:spPr bwMode="auto">
          <a:xfrm>
            <a:off x="611826" y="-34890"/>
            <a:ext cx="8068724" cy="157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/>
              <a:t>Exchange bias due to coupling between coexisting </a:t>
            </a:r>
          </a:p>
          <a:p>
            <a:pPr algn="ctr">
              <a:spcBef>
                <a:spcPts val="0"/>
              </a:spcBef>
            </a:pPr>
            <a:r>
              <a:rPr lang="en-US" sz="1600" b="1" dirty="0"/>
              <a:t>antiferromagnetic and spin-glass orders</a:t>
            </a:r>
          </a:p>
          <a:p>
            <a:pPr algn="ctr"/>
            <a:r>
              <a:rPr lang="en-US" sz="1100" kern="1200" dirty="0"/>
              <a:t>Eran Maniv</a:t>
            </a:r>
            <a:r>
              <a:rPr lang="en-US" sz="1100" kern="1200" baseline="30000" dirty="0"/>
              <a:t>1,2</a:t>
            </a:r>
            <a:r>
              <a:rPr lang="en-US" sz="1100" dirty="0"/>
              <a:t>, Ryan A. Murphy</a:t>
            </a:r>
            <a:r>
              <a:rPr lang="en-US" sz="1100" baseline="30000" dirty="0"/>
              <a:t>1</a:t>
            </a:r>
            <a:r>
              <a:rPr lang="en-US" sz="1100" dirty="0"/>
              <a:t>,Shannon C. Haley</a:t>
            </a:r>
            <a:r>
              <a:rPr lang="en-US" sz="1100" baseline="30000" dirty="0"/>
              <a:t>1,2</a:t>
            </a:r>
            <a:r>
              <a:rPr lang="en-US" sz="1100" dirty="0"/>
              <a:t>, Spencer Doyle</a:t>
            </a:r>
            <a:r>
              <a:rPr lang="en-US" sz="1100" baseline="30000" dirty="0"/>
              <a:t>1,2</a:t>
            </a:r>
            <a:r>
              <a:rPr lang="en-US" sz="1100" dirty="0"/>
              <a:t>, </a:t>
            </a:r>
            <a:r>
              <a:rPr lang="en-US" sz="1100" dirty="0" err="1"/>
              <a:t>Caolan</a:t>
            </a:r>
            <a:r>
              <a:rPr lang="en-US" sz="1100" dirty="0"/>
              <a:t> John</a:t>
            </a:r>
            <a:r>
              <a:rPr lang="en-US" sz="1100" baseline="30000" dirty="0"/>
              <a:t>1,2</a:t>
            </a:r>
            <a:r>
              <a:rPr lang="en-US" sz="1100" dirty="0"/>
              <a:t>,</a:t>
            </a:r>
          </a:p>
          <a:p>
            <a:pPr algn="ctr"/>
            <a:r>
              <a:rPr lang="en-US" sz="1100" dirty="0"/>
              <a:t> Ariel Maniv</a:t>
            </a:r>
            <a:r>
              <a:rPr lang="en-US" sz="1100" baseline="30000" dirty="0"/>
              <a:t>3,4</a:t>
            </a:r>
            <a:r>
              <a:rPr lang="en-US" sz="1100" dirty="0"/>
              <a:t>, </a:t>
            </a:r>
            <a:r>
              <a:rPr lang="en-US" sz="1100" dirty="0" err="1"/>
              <a:t>Sanath</a:t>
            </a:r>
            <a:r>
              <a:rPr lang="en-US" sz="1100" dirty="0"/>
              <a:t> K. Ramakrishna</a:t>
            </a:r>
            <a:r>
              <a:rPr lang="en-US" sz="1100" baseline="30000" dirty="0"/>
              <a:t>4</a:t>
            </a:r>
            <a:r>
              <a:rPr lang="en-US" sz="1100" dirty="0"/>
              <a:t>, Yun-Long Tang</a:t>
            </a:r>
            <a:r>
              <a:rPr lang="en-US" sz="1100" baseline="30000" dirty="0"/>
              <a:t>1,2</a:t>
            </a:r>
            <a:r>
              <a:rPr lang="en-US" sz="1100" dirty="0"/>
              <a:t>, Peter Ercius</a:t>
            </a:r>
            <a:r>
              <a:rPr lang="en-US" sz="1100" baseline="30000" dirty="0"/>
              <a:t>2</a:t>
            </a:r>
            <a:r>
              <a:rPr lang="en-US" sz="1100" dirty="0"/>
              <a:t>,</a:t>
            </a:r>
          </a:p>
          <a:p>
            <a:pPr algn="ctr"/>
            <a:r>
              <a:rPr lang="en-US" sz="1100" dirty="0"/>
              <a:t> </a:t>
            </a:r>
            <a:r>
              <a:rPr lang="en-US" sz="1100" dirty="0" err="1"/>
              <a:t>Ramamoorthy</a:t>
            </a:r>
            <a:r>
              <a:rPr lang="en-US" sz="1100" dirty="0"/>
              <a:t> Ramesh</a:t>
            </a:r>
            <a:r>
              <a:rPr lang="en-US" sz="1100" baseline="30000" dirty="0"/>
              <a:t>1,2</a:t>
            </a:r>
            <a:r>
              <a:rPr lang="en-US" sz="1100" dirty="0"/>
              <a:t>, </a:t>
            </a:r>
            <a:r>
              <a:rPr lang="en-US" sz="1100" dirty="0" err="1"/>
              <a:t>Arneil</a:t>
            </a:r>
            <a:r>
              <a:rPr lang="en-US" sz="1100" dirty="0"/>
              <a:t> P. Reyes</a:t>
            </a:r>
            <a:r>
              <a:rPr lang="en-US" sz="1100" baseline="30000" dirty="0"/>
              <a:t>4</a:t>
            </a:r>
            <a:r>
              <a:rPr lang="en-US" sz="1100" dirty="0"/>
              <a:t>, Jeffrey R. Long</a:t>
            </a:r>
            <a:r>
              <a:rPr lang="en-US" sz="1100" baseline="30000" dirty="0"/>
              <a:t>1,2</a:t>
            </a:r>
            <a:r>
              <a:rPr lang="en-US" sz="1100" dirty="0"/>
              <a:t> and James G. Analytis</a:t>
            </a:r>
            <a:r>
              <a:rPr lang="en-US" sz="1100" baseline="30000" dirty="0"/>
              <a:t>1,2</a:t>
            </a:r>
          </a:p>
          <a:p>
            <a:pPr algn="ctr"/>
            <a:r>
              <a:rPr lang="en-US" sz="1050" b="1" dirty="0">
                <a:solidFill>
                  <a:srgbClr val="0033CC"/>
                </a:solidFill>
              </a:rPr>
              <a:t>1. University of California, Berkeley, CA, USA. 2. Lawrence Berkeley National Laboratory, Berkeley, CA, USA.</a:t>
            </a:r>
          </a:p>
          <a:p>
            <a:pPr algn="ctr"/>
            <a:r>
              <a:rPr lang="en-US" sz="1050" b="1" dirty="0">
                <a:solidFill>
                  <a:srgbClr val="0033CC"/>
                </a:solidFill>
              </a:rPr>
              <a:t> 3. Nuclear Research Center – Negev, Beer Sheva, Israel. 4. National High Magnetic Field Laboratory, Tallahassee, FL, USA. 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/>
              <a:t>Funding Grants:</a:t>
            </a:r>
            <a:r>
              <a:rPr lang="en-US" sz="1050" kern="1200" dirty="0"/>
              <a:t>  J.G. </a:t>
            </a:r>
            <a:r>
              <a:rPr lang="en-US" sz="1050" kern="1200" dirty="0" err="1"/>
              <a:t>Analytis</a:t>
            </a:r>
            <a:r>
              <a:rPr lang="en-US" sz="1050" kern="1200" dirty="0"/>
              <a:t> (EFRC and </a:t>
            </a:r>
            <a:r>
              <a:rPr lang="en-US" sz="1050" dirty="0"/>
              <a:t>Moore GBMF-9067</a:t>
            </a:r>
            <a:r>
              <a:rPr lang="en-US" sz="1050" kern="1200" dirty="0"/>
              <a:t>); J.R. Long (</a:t>
            </a:r>
            <a:r>
              <a:rPr lang="en-US" sz="1050" dirty="0"/>
              <a:t>DMR-1611525</a:t>
            </a:r>
            <a:r>
              <a:rPr lang="en-US" sz="1050" kern="1200" dirty="0"/>
              <a:t>); </a:t>
            </a:r>
            <a:r>
              <a:rPr lang="en-US" sz="1050" dirty="0"/>
              <a:t>G.S. </a:t>
            </a:r>
            <a:r>
              <a:rPr lang="en-US" sz="1050" dirty="0" err="1"/>
              <a:t>Boebinger</a:t>
            </a:r>
            <a:r>
              <a:rPr lang="en-US" sz="1050" dirty="0"/>
              <a:t> (NSF DMR-1644779</a:t>
            </a:r>
            <a:r>
              <a:rPr lang="en-US" sz="1050" kern="1200" dirty="0"/>
              <a:t>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9547EDA8-E8DD-2844-BCCA-5A3B92BA8BD3}"/>
              </a:ext>
            </a:extLst>
          </p:cNvPr>
          <p:cNvSpPr txBox="1"/>
          <p:nvPr/>
        </p:nvSpPr>
        <p:spPr>
          <a:xfrm>
            <a:off x="6353022" y="4235542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266B5E9-62C6-C14F-8E6D-7BFB9381B13D}"/>
              </a:ext>
            </a:extLst>
          </p:cNvPr>
          <p:cNvSpPr txBox="1"/>
          <p:nvPr/>
        </p:nvSpPr>
        <p:spPr>
          <a:xfrm>
            <a:off x="3918967" y="1649318"/>
            <a:ext cx="28405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/>
              <a:t>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054E2D-955D-5A40-92BB-1C0C3FAF23A9}"/>
              </a:ext>
            </a:extLst>
          </p:cNvPr>
          <p:cNvSpPr txBox="1"/>
          <p:nvPr/>
        </p:nvSpPr>
        <p:spPr>
          <a:xfrm>
            <a:off x="6353022" y="1650508"/>
            <a:ext cx="293670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/>
              <a:t>b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F450ACE-6608-BE46-B82A-118A0B9C6E00}"/>
              </a:ext>
            </a:extLst>
          </p:cNvPr>
          <p:cNvSpPr txBox="1"/>
          <p:nvPr/>
        </p:nvSpPr>
        <p:spPr>
          <a:xfrm>
            <a:off x="3918967" y="3870139"/>
            <a:ext cx="28405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/>
              <a:t>c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A2516A4-B843-8843-9C0A-265C4EAAB904}"/>
              </a:ext>
            </a:extLst>
          </p:cNvPr>
          <p:cNvSpPr txBox="1"/>
          <p:nvPr/>
        </p:nvSpPr>
        <p:spPr>
          <a:xfrm>
            <a:off x="3962233" y="5750017"/>
            <a:ext cx="5018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/>
              <a:t>a</a:t>
            </a:r>
            <a:r>
              <a:rPr lang="en-US" sz="900" b="1" dirty="0" smtClean="0"/>
              <a:t>: </a:t>
            </a:r>
            <a:r>
              <a:rPr lang="en-US" sz="900" dirty="0" smtClean="0"/>
              <a:t>Schematic </a:t>
            </a:r>
            <a:r>
              <a:rPr lang="en-US" sz="900" dirty="0" smtClean="0"/>
              <a:t>of the co-existence of </a:t>
            </a:r>
            <a:r>
              <a:rPr lang="en-US" sz="900" dirty="0" err="1" smtClean="0"/>
              <a:t>antiferromagnetism</a:t>
            </a:r>
            <a:r>
              <a:rPr lang="en-US" sz="900" dirty="0" smtClean="0"/>
              <a:t> and spin glass orders in </a:t>
            </a:r>
            <a:r>
              <a:rPr lang="en-US" sz="900" dirty="0" smtClean="0">
                <a:solidFill>
                  <a:prstClr val="black"/>
                </a:solidFill>
              </a:rPr>
              <a:t>Fe</a:t>
            </a:r>
            <a:r>
              <a:rPr lang="en-US" sz="900" baseline="-25000" dirty="0" smtClean="0">
                <a:solidFill>
                  <a:prstClr val="black"/>
                </a:solidFill>
              </a:rPr>
              <a:t>X</a:t>
            </a:r>
            <a:r>
              <a:rPr lang="en-US" sz="900" dirty="0" smtClean="0">
                <a:solidFill>
                  <a:prstClr val="black"/>
                </a:solidFill>
              </a:rPr>
              <a:t>NbS</a:t>
            </a:r>
            <a:r>
              <a:rPr lang="en-US" sz="900" baseline="-25000" dirty="0" smtClean="0">
                <a:solidFill>
                  <a:prstClr val="black"/>
                </a:solidFill>
              </a:rPr>
              <a:t>2</a:t>
            </a:r>
            <a:r>
              <a:rPr lang="en-US" sz="900" dirty="0" smtClean="0">
                <a:solidFill>
                  <a:prstClr val="black"/>
                </a:solidFill>
              </a:rPr>
              <a:t> </a:t>
            </a:r>
            <a:r>
              <a:rPr lang="en-US" sz="900" dirty="0" smtClean="0">
                <a:solidFill>
                  <a:prstClr val="black"/>
                </a:solidFill>
              </a:rPr>
              <a:t>           </a:t>
            </a:r>
            <a:r>
              <a:rPr lang="en-US" sz="900" b="1" dirty="0" smtClean="0">
                <a:solidFill>
                  <a:prstClr val="black"/>
                </a:solidFill>
              </a:rPr>
              <a:t>b: </a:t>
            </a:r>
            <a:r>
              <a:rPr lang="en-US" sz="900" dirty="0" smtClean="0"/>
              <a:t>Out </a:t>
            </a:r>
            <a:r>
              <a:rPr lang="en-US" sz="900" dirty="0"/>
              <a:t>of plane magnetization curves for three different field-cooling conditions for </a:t>
            </a:r>
            <a:r>
              <a:rPr lang="en-US" sz="900" dirty="0" smtClean="0">
                <a:solidFill>
                  <a:prstClr val="black"/>
                </a:solidFill>
              </a:rPr>
              <a:t>Fe</a:t>
            </a:r>
            <a:r>
              <a:rPr lang="en-US" sz="900" baseline="-25000" dirty="0" smtClean="0">
                <a:solidFill>
                  <a:prstClr val="black"/>
                </a:solidFill>
              </a:rPr>
              <a:t>0.35</a:t>
            </a:r>
            <a:r>
              <a:rPr lang="en-US" sz="900" dirty="0" smtClean="0">
                <a:solidFill>
                  <a:prstClr val="black"/>
                </a:solidFill>
              </a:rPr>
              <a:t>NbS</a:t>
            </a:r>
            <a:r>
              <a:rPr lang="en-US" sz="900" baseline="-25000" dirty="0" smtClean="0">
                <a:solidFill>
                  <a:prstClr val="black"/>
                </a:solidFill>
              </a:rPr>
              <a:t>2</a:t>
            </a:r>
            <a:r>
              <a:rPr lang="en-US" sz="900" dirty="0" smtClean="0"/>
              <a:t>.     </a:t>
            </a:r>
            <a:r>
              <a:rPr lang="en-US" sz="900" b="1" dirty="0" smtClean="0"/>
              <a:t>c: </a:t>
            </a:r>
            <a:r>
              <a:rPr lang="en-US" sz="900" dirty="0" smtClean="0"/>
              <a:t>Enlarged portion of the data from (</a:t>
            </a:r>
            <a:r>
              <a:rPr lang="en-US" sz="900" dirty="0" smtClean="0"/>
              <a:t>b). </a:t>
            </a:r>
            <a:r>
              <a:rPr lang="en-US" sz="900" b="1" dirty="0" smtClean="0"/>
              <a:t> d: </a:t>
            </a:r>
            <a:r>
              <a:rPr lang="en-US" sz="900" dirty="0" smtClean="0"/>
              <a:t>E</a:t>
            </a:r>
            <a:r>
              <a:rPr lang="en-US" sz="900" dirty="0" smtClean="0"/>
              <a:t>xchange </a:t>
            </a:r>
            <a:r>
              <a:rPr lang="en-US" sz="900" dirty="0"/>
              <a:t>bias magnitude </a:t>
            </a:r>
            <a:r>
              <a:rPr lang="en-US" sz="900" dirty="0" smtClean="0"/>
              <a:t>as </a:t>
            </a:r>
            <a:r>
              <a:rPr lang="en-US" sz="900" dirty="0"/>
              <a:t>a function of the magnitude of field </a:t>
            </a:r>
            <a:r>
              <a:rPr lang="en-US" sz="900" dirty="0" smtClean="0"/>
              <a:t>cooling, showing an exchange </a:t>
            </a:r>
            <a:r>
              <a:rPr lang="en-US" sz="900" dirty="0"/>
              <a:t>bias value  of </a:t>
            </a:r>
            <a:r>
              <a:rPr lang="en-US" sz="900" dirty="0" smtClean="0"/>
              <a:t>~1T </a:t>
            </a:r>
            <a:r>
              <a:rPr lang="en-US" sz="900" dirty="0"/>
              <a:t>at all values of field cooling.</a:t>
            </a:r>
            <a:endParaRPr lang="en-US" sz="9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7"/>
          <a:srcRect l="44741" t="28177" r="39122" b="61283"/>
          <a:stretch/>
        </p:blipFill>
        <p:spPr>
          <a:xfrm>
            <a:off x="4253679" y="4178972"/>
            <a:ext cx="1336990" cy="873244"/>
          </a:xfrm>
          <a:prstGeom prst="rect">
            <a:avLst/>
          </a:prstGeom>
          <a:ln w="28575">
            <a:solidFill>
              <a:srgbClr val="0033CC"/>
            </a:solidFill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E4164B8-6381-40AA-B286-C49A6AA65422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5763" t="10232" r="-760" b="11016"/>
          <a:stretch/>
        </p:blipFill>
        <p:spPr>
          <a:xfrm>
            <a:off x="3998986" y="2322689"/>
            <a:ext cx="2086041" cy="1489633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6331930" y="4780953"/>
            <a:ext cx="2682042" cy="915035"/>
            <a:chOff x="6267158" y="4802780"/>
            <a:chExt cx="2682042" cy="915035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B3160A7F-D23C-AA44-A10B-EBD18F499B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0364" r="7599" b="8727"/>
            <a:stretch/>
          </p:blipFill>
          <p:spPr>
            <a:xfrm>
              <a:off x="6267158" y="4802780"/>
              <a:ext cx="2682042" cy="857432"/>
            </a:xfrm>
            <a:prstGeom prst="rect">
              <a:avLst/>
            </a:prstGeom>
          </p:spPr>
        </p:pic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B3160A7F-D23C-AA44-A10B-EBD18F499B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572" t="92717" r="36600" b="3229"/>
            <a:stretch/>
          </p:blipFill>
          <p:spPr>
            <a:xfrm>
              <a:off x="7498520" y="5551560"/>
              <a:ext cx="604562" cy="166255"/>
            </a:xfrm>
            <a:prstGeom prst="rect">
              <a:avLst/>
            </a:prstGeom>
          </p:spPr>
        </p:pic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ECCDE535-C9ED-394A-98BA-540EEF8260AB}"/>
              </a:ext>
            </a:extLst>
          </p:cNvPr>
          <p:cNvSpPr txBox="1"/>
          <p:nvPr/>
        </p:nvSpPr>
        <p:spPr>
          <a:xfrm>
            <a:off x="6752905" y="4418423"/>
            <a:ext cx="2194446" cy="466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900" dirty="0" smtClean="0"/>
              <a:t>(b) and (d): Exchange </a:t>
            </a:r>
            <a:r>
              <a:rPr lang="en-US" sz="900" dirty="0" smtClean="0"/>
              <a:t>Bias as a function </a:t>
            </a:r>
            <a:r>
              <a:rPr lang="en-US" sz="900" dirty="0" smtClean="0"/>
              <a:t>of Magnetic </a:t>
            </a:r>
            <a:r>
              <a:rPr lang="en-US" sz="900" dirty="0" smtClean="0"/>
              <a:t>Field </a:t>
            </a:r>
            <a:r>
              <a:rPr lang="en-US" sz="900" dirty="0" smtClean="0"/>
              <a:t>      Magnitude </a:t>
            </a:r>
            <a:r>
              <a:rPr lang="en-US" sz="900" dirty="0" smtClean="0"/>
              <a:t>during Field Cooling</a:t>
            </a:r>
            <a:endParaRPr lang="en-US" sz="9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A2516A4-B843-8843-9C0A-265C4EAAB904}"/>
              </a:ext>
            </a:extLst>
          </p:cNvPr>
          <p:cNvSpPr txBox="1"/>
          <p:nvPr/>
        </p:nvSpPr>
        <p:spPr>
          <a:xfrm>
            <a:off x="4123000" y="1704626"/>
            <a:ext cx="2234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Co-existence of </a:t>
            </a:r>
            <a:r>
              <a:rPr lang="en-US" sz="900" dirty="0" err="1"/>
              <a:t>A</a:t>
            </a:r>
            <a:r>
              <a:rPr lang="en-US" sz="900" dirty="0" err="1" smtClean="0"/>
              <a:t>ntiferromagnetism</a:t>
            </a:r>
            <a:r>
              <a:rPr lang="en-US" sz="900" dirty="0" smtClean="0"/>
              <a:t> and Spin </a:t>
            </a:r>
            <a:r>
              <a:rPr lang="en-US" sz="900" dirty="0"/>
              <a:t>G</a:t>
            </a:r>
            <a:r>
              <a:rPr lang="en-US" sz="900" dirty="0" smtClean="0"/>
              <a:t>lass orders in </a:t>
            </a:r>
            <a:r>
              <a:rPr lang="en-US" sz="900" dirty="0" smtClean="0">
                <a:solidFill>
                  <a:prstClr val="black"/>
                </a:solidFill>
              </a:rPr>
              <a:t>Fe</a:t>
            </a:r>
            <a:r>
              <a:rPr lang="en-US" sz="900" baseline="-25000" dirty="0" smtClean="0">
                <a:solidFill>
                  <a:prstClr val="black"/>
                </a:solidFill>
              </a:rPr>
              <a:t>X</a:t>
            </a:r>
            <a:r>
              <a:rPr lang="en-US" sz="900" dirty="0" smtClean="0">
                <a:solidFill>
                  <a:prstClr val="black"/>
                </a:solidFill>
              </a:rPr>
              <a:t>NbS</a:t>
            </a:r>
            <a:r>
              <a:rPr lang="en-US" sz="900" baseline="-25000" dirty="0" smtClean="0">
                <a:solidFill>
                  <a:prstClr val="black"/>
                </a:solidFill>
              </a:rPr>
              <a:t>2</a:t>
            </a:r>
            <a:r>
              <a:rPr lang="en-US" sz="900" dirty="0" smtClean="0">
                <a:solidFill>
                  <a:prstClr val="black"/>
                </a:solidFill>
              </a:rPr>
              <a:t>, including schematic of effect of exchange bias on magnetization curves</a:t>
            </a:r>
            <a:endParaRPr lang="en-US" sz="900" b="1" dirty="0"/>
          </a:p>
        </p:txBody>
      </p:sp>
      <p:cxnSp>
        <p:nvCxnSpPr>
          <p:cNvPr id="5" name="Straight Connector 4"/>
          <p:cNvCxnSpPr>
            <a:stCxn id="8" idx="1"/>
            <a:endCxn id="2" idx="0"/>
          </p:cNvCxnSpPr>
          <p:nvPr/>
        </p:nvCxnSpPr>
        <p:spPr>
          <a:xfrm flipH="1">
            <a:off x="4922174" y="2491223"/>
            <a:ext cx="2702817" cy="1687749"/>
          </a:xfrm>
          <a:prstGeom prst="line">
            <a:avLst/>
          </a:prstGeom>
          <a:ln w="127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624991" y="2326072"/>
            <a:ext cx="490872" cy="330302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A2516A4-B843-8843-9C0A-265C4EAAB904}"/>
              </a:ext>
            </a:extLst>
          </p:cNvPr>
          <p:cNvSpPr txBox="1"/>
          <p:nvPr/>
        </p:nvSpPr>
        <p:spPr>
          <a:xfrm>
            <a:off x="3879846" y="5105029"/>
            <a:ext cx="252431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Enlarged image of 35T data from (b). Note asymmetry about the origin, due to the </a:t>
            </a:r>
            <a:r>
              <a:rPr lang="en-US" sz="900" dirty="0" smtClean="0"/>
              <a:t>~1T offset of magnetization curves </a:t>
            </a:r>
            <a:r>
              <a:rPr lang="en-US" sz="900" dirty="0" smtClean="0"/>
              <a:t>in </a:t>
            </a:r>
            <a:r>
              <a:rPr lang="en-US" sz="900" dirty="0" smtClean="0">
                <a:solidFill>
                  <a:prstClr val="black"/>
                </a:solidFill>
              </a:rPr>
              <a:t>Fe</a:t>
            </a:r>
            <a:r>
              <a:rPr lang="en-US" sz="900" baseline="-25000" dirty="0" smtClean="0">
                <a:solidFill>
                  <a:prstClr val="black"/>
                </a:solidFill>
              </a:rPr>
              <a:t>0.35</a:t>
            </a:r>
            <a:r>
              <a:rPr lang="en-US" sz="900" dirty="0" smtClean="0">
                <a:solidFill>
                  <a:prstClr val="black"/>
                </a:solidFill>
              </a:rPr>
              <a:t>NbS</a:t>
            </a:r>
            <a:r>
              <a:rPr lang="en-US" sz="900" baseline="-25000" dirty="0" smtClean="0">
                <a:solidFill>
                  <a:prstClr val="black"/>
                </a:solidFill>
              </a:rPr>
              <a:t>2</a:t>
            </a:r>
            <a:endParaRPr lang="en-US" sz="900" b="1" dirty="0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3927856" y="1644907"/>
            <a:ext cx="5130006" cy="4796714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536006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50612" y="71414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C89CF18-1BF1-B14C-92F6-3E91EDC7D808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194"/>
          <a:stretch/>
        </p:blipFill>
        <p:spPr>
          <a:xfrm>
            <a:off x="3921899" y="3655449"/>
            <a:ext cx="2201422" cy="2202158"/>
          </a:xfrm>
          <a:prstGeom prst="rect">
            <a:avLst/>
          </a:prstGeom>
        </p:spPr>
      </p:pic>
      <p:sp>
        <p:nvSpPr>
          <p:cNvPr id="21" name="Rectangle 49">
            <a:extLst>
              <a:ext uri="{FF2B5EF4-FFF2-40B4-BE49-F238E27FC236}">
                <a16:creationId xmlns:a16="http://schemas.microsoft.com/office/drawing/2014/main" id="{D30B17D8-D045-F64D-A1C6-FFD6C0E69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3271" y="1644907"/>
            <a:ext cx="5214591" cy="4796714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4C0CB98-D76E-724D-AE05-AA6F3BDDCDB9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16" t="3604" b="29800"/>
          <a:stretch/>
        </p:blipFill>
        <p:spPr>
          <a:xfrm>
            <a:off x="3889889" y="1700670"/>
            <a:ext cx="2064476" cy="204573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F89BC59-115C-854A-B859-0414A39B1A93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6" t="3679" r="6514" b="28101"/>
          <a:stretch/>
        </p:blipFill>
        <p:spPr>
          <a:xfrm>
            <a:off x="6326623" y="1679632"/>
            <a:ext cx="1919161" cy="207762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593A9025-6A18-434F-A2AA-B69E75253CEE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42" t="71269" r="4258" b="2303"/>
          <a:stretch/>
        </p:blipFill>
        <p:spPr>
          <a:xfrm>
            <a:off x="6292277" y="3729498"/>
            <a:ext cx="2067766" cy="86420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F8817C8-B31B-DA4F-9D25-B73759C7177D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4" t="72683" r="6861" b="2302"/>
          <a:stretch/>
        </p:blipFill>
        <p:spPr>
          <a:xfrm>
            <a:off x="6292277" y="4386816"/>
            <a:ext cx="2067766" cy="819376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D5CD27E-E13C-D440-B1A6-3ABC46C561D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364" r="7599" b="1758"/>
          <a:stretch/>
        </p:blipFill>
        <p:spPr>
          <a:xfrm>
            <a:off x="6267158" y="4999310"/>
            <a:ext cx="2118004" cy="902799"/>
          </a:xfrm>
          <a:prstGeom prst="rect">
            <a:avLst/>
          </a:prstGeom>
        </p:spPr>
      </p:pic>
      <p:sp>
        <p:nvSpPr>
          <p:cNvPr id="27" name="Striped Right Arrow 26">
            <a:extLst>
              <a:ext uri="{FF2B5EF4-FFF2-40B4-BE49-F238E27FC236}">
                <a16:creationId xmlns:a16="http://schemas.microsoft.com/office/drawing/2014/main" id="{2BBC2CCC-25AA-D94A-9FB0-6BF0C7F58488}"/>
              </a:ext>
            </a:extLst>
          </p:cNvPr>
          <p:cNvSpPr/>
          <p:nvPr/>
        </p:nvSpPr>
        <p:spPr>
          <a:xfrm rot="5400000">
            <a:off x="8026222" y="4760274"/>
            <a:ext cx="1124022" cy="184634"/>
          </a:xfrm>
          <a:prstGeom prst="stripedRightArrow">
            <a:avLst>
              <a:gd name="adj1" fmla="val 54926"/>
              <a:gd name="adj2" fmla="val 135313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rect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7820DA3-CC2A-8A4E-836D-047873603F84}"/>
              </a:ext>
            </a:extLst>
          </p:cNvPr>
          <p:cNvSpPr txBox="1"/>
          <p:nvPr/>
        </p:nvSpPr>
        <p:spPr>
          <a:xfrm>
            <a:off x="8201263" y="3744506"/>
            <a:ext cx="90112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Increasing exchange bias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7FA1C78-37D2-9049-A318-35C03C4DB001}"/>
              </a:ext>
            </a:extLst>
          </p:cNvPr>
          <p:cNvSpPr txBox="1"/>
          <p:nvPr/>
        </p:nvSpPr>
        <p:spPr>
          <a:xfrm>
            <a:off x="6443415" y="3597446"/>
            <a:ext cx="2551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59DC66A-3A34-3840-80BF-67EBB169AA74}"/>
              </a:ext>
            </a:extLst>
          </p:cNvPr>
          <p:cNvSpPr txBox="1"/>
          <p:nvPr/>
        </p:nvSpPr>
        <p:spPr>
          <a:xfrm>
            <a:off x="6443415" y="4290578"/>
            <a:ext cx="2487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5BF14D3-FA08-E24B-B667-8A7D3772F3BD}"/>
              </a:ext>
            </a:extLst>
          </p:cNvPr>
          <p:cNvSpPr txBox="1"/>
          <p:nvPr/>
        </p:nvSpPr>
        <p:spPr>
          <a:xfrm>
            <a:off x="6401778" y="4939395"/>
            <a:ext cx="22313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f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EA8F9B0-5AFE-AE42-8219-4D31DB9A21CE}"/>
              </a:ext>
            </a:extLst>
          </p:cNvPr>
          <p:cNvSpPr txBox="1"/>
          <p:nvPr/>
        </p:nvSpPr>
        <p:spPr>
          <a:xfrm>
            <a:off x="3877686" y="1658959"/>
            <a:ext cx="248786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900" b="1" dirty="0"/>
              <a:t>a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C17B73C-12DD-1C4F-97AD-9587DE24284B}"/>
              </a:ext>
            </a:extLst>
          </p:cNvPr>
          <p:cNvSpPr txBox="1"/>
          <p:nvPr/>
        </p:nvSpPr>
        <p:spPr>
          <a:xfrm>
            <a:off x="6220259" y="1658959"/>
            <a:ext cx="255198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900" b="1" dirty="0"/>
              <a:t>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F620DF3-B811-194B-A2E4-BBEA6E9F6C75}"/>
              </a:ext>
            </a:extLst>
          </p:cNvPr>
          <p:cNvSpPr txBox="1"/>
          <p:nvPr/>
        </p:nvSpPr>
        <p:spPr>
          <a:xfrm>
            <a:off x="3892618" y="3597446"/>
            <a:ext cx="248786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900" b="1" dirty="0"/>
              <a:t>c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C6BACD4-32D2-AF45-99FE-B7846B0D2AC8}"/>
              </a:ext>
            </a:extLst>
          </p:cNvPr>
          <p:cNvSpPr txBox="1"/>
          <p:nvPr/>
        </p:nvSpPr>
        <p:spPr>
          <a:xfrm>
            <a:off x="3851509" y="5836271"/>
            <a:ext cx="51397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/>
              <a:t>Fig: </a:t>
            </a:r>
            <a:r>
              <a:rPr lang="en-US" sz="900" dirty="0"/>
              <a:t>High-field exchange bias characterization. </a:t>
            </a:r>
            <a:r>
              <a:rPr lang="en-US" sz="900" b="1" dirty="0"/>
              <a:t>a-c</a:t>
            </a:r>
            <a:r>
              <a:rPr lang="en-US" sz="900" dirty="0"/>
              <a:t>, Out of plane magnetization curves for three different field-cooling conditions for each intercalation. </a:t>
            </a:r>
            <a:r>
              <a:rPr lang="en-US" sz="900" b="1" dirty="0"/>
              <a:t>d-f,</a:t>
            </a:r>
            <a:r>
              <a:rPr lang="en-US" sz="900" dirty="0"/>
              <a:t> Exchange bias magnitude for each intercalation as a function of the magnitude of field cooling. </a:t>
            </a:r>
            <a:r>
              <a:rPr lang="en-US" sz="900" b="1" dirty="0"/>
              <a:t>f), </a:t>
            </a:r>
            <a:r>
              <a:rPr lang="en-US" sz="900" dirty="0"/>
              <a:t>Exchange bias value  of ~ 1T at all values of field cooling.</a:t>
            </a:r>
            <a:endParaRPr lang="en-US" sz="9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66E1F3A-E91A-2740-B1BF-4E3E2F9E7777}"/>
              </a:ext>
            </a:extLst>
          </p:cNvPr>
          <p:cNvSpPr/>
          <p:nvPr/>
        </p:nvSpPr>
        <p:spPr>
          <a:xfrm>
            <a:off x="74188" y="1700670"/>
            <a:ext cx="36621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b="1" dirty="0">
                <a:solidFill>
                  <a:srgbClr val="000000"/>
                </a:solidFill>
              </a:rPr>
              <a:t>What is the finding? </a:t>
            </a:r>
            <a:r>
              <a:rPr lang="en-US" sz="1200" i="1" u="sng" dirty="0" smtClean="0">
                <a:latin typeface="Arial" charset="0"/>
              </a:rPr>
              <a:t>MagLab users have demonstrated </a:t>
            </a:r>
            <a:r>
              <a:rPr lang="en-US" sz="1200" i="1" u="sng" dirty="0">
                <a:latin typeface="Arial" charset="0"/>
              </a:rPr>
              <a:t>the potential of combining ordered </a:t>
            </a:r>
            <a:r>
              <a:rPr lang="en-US" sz="1200" i="1" u="sng" dirty="0" smtClean="0">
                <a:latin typeface="Arial" charset="0"/>
              </a:rPr>
              <a:t>and </a:t>
            </a:r>
            <a:r>
              <a:rPr lang="en-US" sz="1200" i="1" u="sng" dirty="0">
                <a:latin typeface="Arial" charset="0"/>
              </a:rPr>
              <a:t>disordered magnetic phases to greatly increase the exchange bias in materials</a:t>
            </a:r>
            <a:r>
              <a:rPr lang="en-US" sz="1200" dirty="0">
                <a:latin typeface="Arial" charset="0"/>
              </a:rPr>
              <a:t>. Additionally, the illumination of disorder’s role in the physics of exchange bias in a the constraints of a single crystal is a breakthrough.</a:t>
            </a:r>
          </a:p>
          <a:p>
            <a:pPr algn="just"/>
            <a:endParaRPr lang="en-US" sz="1200" dirty="0">
              <a:solidFill>
                <a:srgbClr val="000000"/>
              </a:solidFill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is this important? </a:t>
            </a:r>
            <a:r>
              <a:rPr lang="en-US" sz="1200" i="1" u="sng" dirty="0"/>
              <a:t>Exchange bias is a critical component to a variety of devices such as spin-valves, which are used extensively in high density magnetic storage, and has potentially more exotic applications, such as voltage-mediated magnetic switching for logic devices</a:t>
            </a:r>
            <a:r>
              <a:rPr lang="en-US" sz="1200" dirty="0"/>
              <a:t>.</a:t>
            </a:r>
          </a:p>
          <a:p>
            <a:pPr algn="just"/>
            <a:endParaRPr lang="en-US" sz="1200" dirty="0">
              <a:latin typeface="Arial" charset="0"/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did this research need the MagLab?</a:t>
            </a:r>
            <a:r>
              <a:rPr lang="en-US" sz="1200" b="1" dirty="0">
                <a:latin typeface="Arial" charset="0"/>
              </a:rPr>
              <a:t> </a:t>
            </a:r>
            <a:r>
              <a:rPr lang="en-US" sz="1200" dirty="0">
                <a:latin typeface="Arial" charset="0"/>
              </a:rPr>
              <a:t> </a:t>
            </a:r>
            <a:r>
              <a:rPr lang="en-US" sz="1200" dirty="0" smtClean="0">
                <a:latin typeface="Arial" charset="0"/>
              </a:rPr>
              <a:t>MagLab users could </a:t>
            </a:r>
            <a:r>
              <a:rPr lang="en-US" sz="1200" dirty="0">
                <a:latin typeface="Arial" charset="0"/>
              </a:rPr>
              <a:t>only reach 7T at </a:t>
            </a:r>
            <a:r>
              <a:rPr lang="en-US" sz="1200" dirty="0" smtClean="0">
                <a:latin typeface="Arial" charset="0"/>
              </a:rPr>
              <a:t>their </a:t>
            </a:r>
            <a:r>
              <a:rPr lang="en-US" sz="1200" dirty="0">
                <a:latin typeface="Arial" charset="0"/>
              </a:rPr>
              <a:t>home laboratory. </a:t>
            </a:r>
            <a:r>
              <a:rPr lang="en-US" sz="1200" i="1" u="sng" dirty="0">
                <a:solidFill>
                  <a:srgbClr val="000000"/>
                </a:solidFill>
                <a:latin typeface="Arial" charset="0"/>
              </a:rPr>
              <a:t>To capture the full exchange bias response a significant high magnetic field was needed (up to 35 Tesla), including the application of a high fixed DC magnetic fields for extended periods of time</a:t>
            </a:r>
            <a:r>
              <a:rPr lang="en-US" sz="1200" dirty="0">
                <a:solidFill>
                  <a:srgbClr val="000000"/>
                </a:solidFill>
                <a:latin typeface="Arial" charset="0"/>
              </a:rPr>
              <a:t>. </a:t>
            </a: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The users stated that this </a:t>
            </a:r>
            <a:r>
              <a:rPr lang="en-US" sz="1200" dirty="0">
                <a:solidFill>
                  <a:srgbClr val="000000"/>
                </a:solidFill>
                <a:latin typeface="Arial" charset="0"/>
              </a:rPr>
              <a:t>capability </a:t>
            </a: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was </a:t>
            </a:r>
            <a:r>
              <a:rPr lang="en-US" sz="1200" dirty="0">
                <a:solidFill>
                  <a:srgbClr val="000000"/>
                </a:solidFill>
                <a:latin typeface="Arial" charset="0"/>
              </a:rPr>
              <a:t>only available to </a:t>
            </a: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them </a:t>
            </a:r>
            <a:r>
              <a:rPr lang="en-US" sz="1200" dirty="0">
                <a:solidFill>
                  <a:srgbClr val="000000"/>
                </a:solidFill>
                <a:latin typeface="Arial" charset="0"/>
              </a:rPr>
              <a:t>at the NHMFL.</a:t>
            </a:r>
            <a:endParaRPr lang="en-US" sz="1200" dirty="0"/>
          </a:p>
          <a:p>
            <a:pPr algn="just"/>
            <a:endParaRPr lang="en-US" sz="1200" dirty="0">
              <a:latin typeface="Arial" charset="0"/>
            </a:endParaRPr>
          </a:p>
        </p:txBody>
      </p:sp>
      <p:sp>
        <p:nvSpPr>
          <p:cNvPr id="36" name="Text Box 62">
            <a:extLst>
              <a:ext uri="{FF2B5EF4-FFF2-40B4-BE49-F238E27FC236}">
                <a16:creationId xmlns:a16="http://schemas.microsoft.com/office/drawing/2014/main" id="{354FFA00-8FD7-014E-81D5-307C73645E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826" y="-34890"/>
            <a:ext cx="8068724" cy="157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/>
              <a:t>Exchange bias due to coupling between coexisting </a:t>
            </a:r>
          </a:p>
          <a:p>
            <a:pPr algn="ctr">
              <a:spcBef>
                <a:spcPts val="0"/>
              </a:spcBef>
            </a:pPr>
            <a:r>
              <a:rPr lang="en-US" sz="1600" b="1" dirty="0"/>
              <a:t>antiferromagnetic and spin-glass orders</a:t>
            </a:r>
          </a:p>
          <a:p>
            <a:pPr algn="ctr"/>
            <a:r>
              <a:rPr lang="en-US" sz="1100" kern="1200" dirty="0"/>
              <a:t>Eran Maniv</a:t>
            </a:r>
            <a:r>
              <a:rPr lang="en-US" sz="1100" kern="1200" baseline="30000" dirty="0"/>
              <a:t>1,2</a:t>
            </a:r>
            <a:r>
              <a:rPr lang="en-US" sz="1100" dirty="0"/>
              <a:t>, Ryan A. Murphy</a:t>
            </a:r>
            <a:r>
              <a:rPr lang="en-US" sz="1100" baseline="30000" dirty="0"/>
              <a:t>1</a:t>
            </a:r>
            <a:r>
              <a:rPr lang="en-US" sz="1100" dirty="0"/>
              <a:t>,Shannon C. Haley</a:t>
            </a:r>
            <a:r>
              <a:rPr lang="en-US" sz="1100" baseline="30000" dirty="0"/>
              <a:t>1,2</a:t>
            </a:r>
            <a:r>
              <a:rPr lang="en-US" sz="1100" dirty="0"/>
              <a:t>, Spencer Doyle</a:t>
            </a:r>
            <a:r>
              <a:rPr lang="en-US" sz="1100" baseline="30000" dirty="0"/>
              <a:t>1,2</a:t>
            </a:r>
            <a:r>
              <a:rPr lang="en-US" sz="1100" dirty="0"/>
              <a:t>, </a:t>
            </a:r>
            <a:r>
              <a:rPr lang="en-US" sz="1100" dirty="0" err="1"/>
              <a:t>Caolan</a:t>
            </a:r>
            <a:r>
              <a:rPr lang="en-US" sz="1100" dirty="0"/>
              <a:t> John</a:t>
            </a:r>
            <a:r>
              <a:rPr lang="en-US" sz="1100" baseline="30000" dirty="0"/>
              <a:t>1,2</a:t>
            </a:r>
            <a:r>
              <a:rPr lang="en-US" sz="1100" dirty="0"/>
              <a:t>,</a:t>
            </a:r>
          </a:p>
          <a:p>
            <a:pPr algn="ctr"/>
            <a:r>
              <a:rPr lang="en-US" sz="1100" dirty="0"/>
              <a:t> Ariel Maniv</a:t>
            </a:r>
            <a:r>
              <a:rPr lang="en-US" sz="1100" baseline="30000" dirty="0"/>
              <a:t>3,4</a:t>
            </a:r>
            <a:r>
              <a:rPr lang="en-US" sz="1100" dirty="0"/>
              <a:t>, </a:t>
            </a:r>
            <a:r>
              <a:rPr lang="en-US" sz="1100" dirty="0" err="1"/>
              <a:t>Sanath</a:t>
            </a:r>
            <a:r>
              <a:rPr lang="en-US" sz="1100" dirty="0"/>
              <a:t> K. Ramakrishna</a:t>
            </a:r>
            <a:r>
              <a:rPr lang="en-US" sz="1100" baseline="30000" dirty="0"/>
              <a:t>4</a:t>
            </a:r>
            <a:r>
              <a:rPr lang="en-US" sz="1100" dirty="0"/>
              <a:t>, Yun-Long Tang</a:t>
            </a:r>
            <a:r>
              <a:rPr lang="en-US" sz="1100" baseline="30000" dirty="0"/>
              <a:t>1,2</a:t>
            </a:r>
            <a:r>
              <a:rPr lang="en-US" sz="1100" dirty="0"/>
              <a:t>, Peter Ercius</a:t>
            </a:r>
            <a:r>
              <a:rPr lang="en-US" sz="1100" baseline="30000" dirty="0"/>
              <a:t>2</a:t>
            </a:r>
            <a:r>
              <a:rPr lang="en-US" sz="1100" dirty="0"/>
              <a:t>,</a:t>
            </a:r>
          </a:p>
          <a:p>
            <a:pPr algn="ctr"/>
            <a:r>
              <a:rPr lang="en-US" sz="1100" dirty="0"/>
              <a:t> </a:t>
            </a:r>
            <a:r>
              <a:rPr lang="en-US" sz="1100" dirty="0" err="1"/>
              <a:t>Ramamoorthy</a:t>
            </a:r>
            <a:r>
              <a:rPr lang="en-US" sz="1100" dirty="0"/>
              <a:t> Ramesh</a:t>
            </a:r>
            <a:r>
              <a:rPr lang="en-US" sz="1100" baseline="30000" dirty="0"/>
              <a:t>1,2</a:t>
            </a:r>
            <a:r>
              <a:rPr lang="en-US" sz="1100" dirty="0"/>
              <a:t>, </a:t>
            </a:r>
            <a:r>
              <a:rPr lang="en-US" sz="1100" dirty="0" err="1"/>
              <a:t>Arneil</a:t>
            </a:r>
            <a:r>
              <a:rPr lang="en-US" sz="1100" dirty="0"/>
              <a:t> P. Reyes</a:t>
            </a:r>
            <a:r>
              <a:rPr lang="en-US" sz="1100" baseline="30000" dirty="0"/>
              <a:t>4</a:t>
            </a:r>
            <a:r>
              <a:rPr lang="en-US" sz="1100" dirty="0"/>
              <a:t>, Jeffrey R. Long</a:t>
            </a:r>
            <a:r>
              <a:rPr lang="en-US" sz="1100" baseline="30000" dirty="0"/>
              <a:t>1,2</a:t>
            </a:r>
            <a:r>
              <a:rPr lang="en-US" sz="1100" dirty="0"/>
              <a:t> and James G. Analytis</a:t>
            </a:r>
            <a:r>
              <a:rPr lang="en-US" sz="1100" baseline="30000" dirty="0"/>
              <a:t>1,2</a:t>
            </a:r>
          </a:p>
          <a:p>
            <a:pPr algn="ctr"/>
            <a:r>
              <a:rPr lang="en-US" sz="1050" b="1" dirty="0">
                <a:solidFill>
                  <a:srgbClr val="0033CC"/>
                </a:solidFill>
              </a:rPr>
              <a:t>1. University of California, Berkeley, CA, USA. 2. Lawrence Berkeley National Laboratory, Berkeley, CA, USA.</a:t>
            </a:r>
          </a:p>
          <a:p>
            <a:pPr algn="ctr"/>
            <a:r>
              <a:rPr lang="en-US" sz="1050" b="1" dirty="0">
                <a:solidFill>
                  <a:srgbClr val="0033CC"/>
                </a:solidFill>
              </a:rPr>
              <a:t> 3. Nuclear Research Center – Negev, Beer Sheva, Israel. 4. National High Magnetic Field Laboratory, Tallahassee, FL, USA. 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/>
              <a:t>Funding Grants:</a:t>
            </a:r>
            <a:r>
              <a:rPr lang="en-US" sz="1050" kern="1200" dirty="0"/>
              <a:t>  J.G. </a:t>
            </a:r>
            <a:r>
              <a:rPr lang="en-US" sz="1050" kern="1200" dirty="0" err="1"/>
              <a:t>Analytis</a:t>
            </a:r>
            <a:r>
              <a:rPr lang="en-US" sz="1050" kern="1200" dirty="0"/>
              <a:t> (EFRC and </a:t>
            </a:r>
            <a:r>
              <a:rPr lang="en-US" sz="1050" dirty="0"/>
              <a:t>Moore GBMF-9067</a:t>
            </a:r>
            <a:r>
              <a:rPr lang="en-US" sz="1050" kern="1200" dirty="0"/>
              <a:t>); J.R. Long (</a:t>
            </a:r>
            <a:r>
              <a:rPr lang="en-US" sz="1050" dirty="0"/>
              <a:t>DMR-1611525</a:t>
            </a:r>
            <a:r>
              <a:rPr lang="en-US" sz="1050" kern="1200" dirty="0"/>
              <a:t>); </a:t>
            </a:r>
            <a:r>
              <a:rPr lang="en-US" sz="1050" dirty="0"/>
              <a:t>G.S. </a:t>
            </a:r>
            <a:r>
              <a:rPr lang="en-US" sz="1050" dirty="0" err="1"/>
              <a:t>Boebinger</a:t>
            </a:r>
            <a:r>
              <a:rPr lang="en-US" sz="1050" dirty="0"/>
              <a:t> (NSF DMR-1644779</a:t>
            </a:r>
            <a:r>
              <a:rPr lang="en-US" sz="1050" kern="1200" dirty="0"/>
              <a:t>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sp>
        <p:nvSpPr>
          <p:cNvPr id="37" name="Text Box 28">
            <a:extLst>
              <a:ext uri="{FF2B5EF4-FFF2-40B4-BE49-F238E27FC236}">
                <a16:creationId xmlns:a16="http://schemas.microsoft.com/office/drawing/2014/main" id="{68B5BCAF-F88F-4554-9B76-EBC70968C8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88" y="6073183"/>
            <a:ext cx="906981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100" b="1" dirty="0">
                <a:solidFill>
                  <a:srgbClr val="333399"/>
                </a:solidFill>
              </a:rPr>
              <a:t>Facilities and instrumentation used:</a:t>
            </a:r>
            <a:r>
              <a:rPr lang="en-US" sz="1100" dirty="0">
                <a:solidFill>
                  <a:srgbClr val="333399"/>
                </a:solidFill>
              </a:rPr>
              <a:t>  Cell 8, 35T</a:t>
            </a:r>
          </a:p>
          <a:p>
            <a:pPr algn="just"/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dirty="0" err="1">
                <a:solidFill>
                  <a:srgbClr val="333399"/>
                </a:solidFill>
              </a:rPr>
              <a:t>Maniv</a:t>
            </a:r>
            <a:r>
              <a:rPr lang="en-US" sz="1100" dirty="0">
                <a:solidFill>
                  <a:srgbClr val="333399"/>
                </a:solidFill>
              </a:rPr>
              <a:t>, E.; Murphy, R.A.; Haley, S.C.; Doyle, S.; </a:t>
            </a:r>
          </a:p>
          <a:p>
            <a:pPr algn="just"/>
            <a:r>
              <a:rPr lang="en-US" sz="1100" dirty="0">
                <a:solidFill>
                  <a:srgbClr val="333399"/>
                </a:solidFill>
              </a:rPr>
              <a:t>John, C.; </a:t>
            </a:r>
            <a:r>
              <a:rPr lang="en-US" sz="1100" dirty="0" err="1">
                <a:solidFill>
                  <a:srgbClr val="333399"/>
                </a:solidFill>
              </a:rPr>
              <a:t>Maniv</a:t>
            </a:r>
            <a:r>
              <a:rPr lang="en-US" sz="1100" dirty="0">
                <a:solidFill>
                  <a:srgbClr val="333399"/>
                </a:solidFill>
              </a:rPr>
              <a:t>, A.; Ramakrishna, S.K.; Tang, Y.; </a:t>
            </a:r>
            <a:r>
              <a:rPr lang="en-US" sz="1100" dirty="0" err="1">
                <a:solidFill>
                  <a:srgbClr val="333399"/>
                </a:solidFill>
              </a:rPr>
              <a:t>Ercius</a:t>
            </a:r>
            <a:r>
              <a:rPr lang="en-US" sz="1100" dirty="0">
                <a:solidFill>
                  <a:srgbClr val="333399"/>
                </a:solidFill>
              </a:rPr>
              <a:t>, P.; Ramesh, R.; Reyes, A.P.; Long, J.R.; </a:t>
            </a:r>
            <a:r>
              <a:rPr lang="en-US" sz="1100" dirty="0" err="1">
                <a:solidFill>
                  <a:srgbClr val="333399"/>
                </a:solidFill>
              </a:rPr>
              <a:t>Analytis</a:t>
            </a:r>
            <a:r>
              <a:rPr lang="en-US" sz="1100" dirty="0">
                <a:solidFill>
                  <a:srgbClr val="333399"/>
                </a:solidFill>
              </a:rPr>
              <a:t>, J.G., </a:t>
            </a:r>
            <a:r>
              <a:rPr lang="en-US" sz="1100" i="1" dirty="0">
                <a:solidFill>
                  <a:srgbClr val="333399"/>
                </a:solidFill>
              </a:rPr>
              <a:t>Exchange bias due to coupling between coexisting antiferromagnetic and spin-glass orders,</a:t>
            </a:r>
            <a:r>
              <a:rPr lang="en-US" sz="1100" dirty="0">
                <a:solidFill>
                  <a:srgbClr val="333399"/>
                </a:solidFill>
              </a:rPr>
              <a:t> </a:t>
            </a:r>
            <a:r>
              <a:rPr lang="en-US" sz="1100" b="1" dirty="0">
                <a:solidFill>
                  <a:srgbClr val="333399"/>
                </a:solidFill>
              </a:rPr>
              <a:t>Nature Physics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b="1" dirty="0">
                <a:solidFill>
                  <a:srgbClr val="333399"/>
                </a:solidFill>
              </a:rPr>
              <a:t>17</a:t>
            </a:r>
            <a:r>
              <a:rPr lang="en-US" sz="1100" dirty="0">
                <a:solidFill>
                  <a:srgbClr val="333399"/>
                </a:solidFill>
              </a:rPr>
              <a:t>, 1-7 (2021) </a:t>
            </a:r>
            <a:r>
              <a:rPr lang="en-US" sz="1100" dirty="0">
                <a:solidFill>
                  <a:srgbClr val="333399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doi.org/10.1038/s41567-020-01123-w</a:t>
            </a:r>
            <a:endParaRPr lang="en-US" sz="1100" dirty="0">
              <a:solidFill>
                <a:srgbClr val="33339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E76CB6D853C64B89835FD2B25191F7" ma:contentTypeVersion="1" ma:contentTypeDescription="Create a new document." ma:contentTypeScope="" ma:versionID="c65b3aeb76beb82d9b928cfbb17b6307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D7798F4-DB83-404F-A081-8DD1E34DC2C2}"/>
</file>

<file path=customXml/itemProps2.xml><?xml version="1.0" encoding="utf-8"?>
<ds:datastoreItem xmlns:ds="http://schemas.openxmlformats.org/officeDocument/2006/customXml" ds:itemID="{A89D021F-A630-43F9-AF3E-3219E511042E}"/>
</file>

<file path=customXml/itemProps3.xml><?xml version="1.0" encoding="utf-8"?>
<ds:datastoreItem xmlns:ds="http://schemas.openxmlformats.org/officeDocument/2006/customXml" ds:itemID="{935A9AF5-D3F8-496E-94CC-CE0517CAD2D3}"/>
</file>

<file path=docProps/app.xml><?xml version="1.0" encoding="utf-8"?>
<Properties xmlns="http://schemas.openxmlformats.org/officeDocument/2006/extended-properties" xmlns:vt="http://schemas.openxmlformats.org/officeDocument/2006/docPropsVTypes">
  <TotalTime>16645</TotalTime>
  <Words>1022</Words>
  <Application>Microsoft Office PowerPoint</Application>
  <PresentationFormat>On-screen Show (4:3)</PresentationFormat>
  <Paragraphs>50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196</cp:revision>
  <cp:lastPrinted>2019-07-16T13:07:28Z</cp:lastPrinted>
  <dcterms:created xsi:type="dcterms:W3CDTF">2004-08-07T03:10:56Z</dcterms:created>
  <dcterms:modified xsi:type="dcterms:W3CDTF">2021-05-25T16:00:44Z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0x0101006EE76CB6D853C64B89835FD2B25191F7</vt:lpwstr>
  </property>
</Properties>
</file>