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454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8" autoAdjust="0"/>
    <p:restoredTop sz="96807" autoAdjust="0"/>
  </p:normalViewPr>
  <p:slideViewPr>
    <p:cSldViewPr snapToGrid="0">
      <p:cViewPr varScale="1">
        <p:scale>
          <a:sx n="127" d="100"/>
          <a:sy n="127" d="100"/>
        </p:scale>
        <p:origin x="10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cid:6C953C79-17B0-4C70-BB00-9E2858F8C09C@hsd1.fl.comcast.net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cid:6C953C79-17B0-4C70-BB00-9E2858F8C09C@hsd1.fl.comcast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3482" y="69626"/>
            <a:ext cx="920518" cy="926063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7554" y="1156889"/>
            <a:ext cx="493718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 smtClean="0"/>
              <a:t>Recently, a new type of MagLab users </a:t>
            </a:r>
            <a:r>
              <a:rPr lang="en-US" sz="1200" i="1" u="sng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‒</a:t>
            </a:r>
            <a:r>
              <a:rPr lang="en-US" sz="1200" i="1" u="sng" dirty="0" smtClean="0"/>
              <a:t> </a:t>
            </a:r>
            <a:r>
              <a:rPr lang="en-US" sz="1200" b="1" i="1" u="sng" dirty="0"/>
              <a:t>‘Data Users’ </a:t>
            </a:r>
            <a:r>
              <a:rPr lang="en-US" sz="1200" i="1" u="sng" dirty="0">
                <a:latin typeface="Helvetica" panose="020B0604020202020204" pitchFamily="34" charset="0"/>
                <a:cs typeface="Helvetica" panose="020B0604020202020204" pitchFamily="34" charset="0"/>
              </a:rPr>
              <a:t>‒</a:t>
            </a:r>
            <a:r>
              <a:rPr lang="en-US" sz="1200" i="1" u="sng" dirty="0"/>
              <a:t> </a:t>
            </a:r>
            <a:r>
              <a:rPr lang="en-US" sz="1200" i="1" u="sng" dirty="0" smtClean="0"/>
              <a:t>accessed </a:t>
            </a:r>
            <a:r>
              <a:rPr lang="en-US" sz="1200" i="1" u="sng" dirty="0"/>
              <a:t>MagLab-generated top-down protein mass spectrometry data on DLD-1 colorectal cancer cells from the </a:t>
            </a:r>
            <a:r>
              <a:rPr lang="en-US" sz="1200" i="1" u="sng" dirty="0" err="1"/>
              <a:t>MassIVE</a:t>
            </a:r>
            <a:r>
              <a:rPr lang="en-US" sz="1200" i="1" u="sng" dirty="0"/>
              <a:t> data repository</a:t>
            </a:r>
            <a:r>
              <a:rPr lang="en-US" sz="1200" dirty="0"/>
              <a:t>, along with complementary RNA-sequencing data derived from the same cell line to perform a </a:t>
            </a:r>
            <a:r>
              <a:rPr lang="en-US" sz="1200" dirty="0" err="1"/>
              <a:t>proteogenomics</a:t>
            </a:r>
            <a:r>
              <a:rPr lang="en-US" sz="1200" dirty="0"/>
              <a:t> study</a:t>
            </a:r>
            <a:r>
              <a:rPr lang="en-US" sz="1200" dirty="0" smtClean="0"/>
              <a:t>.  </a:t>
            </a:r>
            <a:r>
              <a:rPr lang="en-US" sz="1200" i="1" dirty="0" err="1"/>
              <a:t>Proteogenomics</a:t>
            </a:r>
            <a:r>
              <a:rPr lang="en-US" sz="1200" i="1" dirty="0"/>
              <a:t> combines </a:t>
            </a:r>
            <a:r>
              <a:rPr lang="en-US" sz="1200" i="1" u="sng" dirty="0"/>
              <a:t>protein data with DNA and RNA data in order to improve identification of proteins with sample-specific sequence alterations, such as those caused by mutations and alternative splicing.</a:t>
            </a:r>
            <a:r>
              <a:rPr lang="en-US" sz="1200" dirty="0"/>
              <a:t> </a:t>
            </a:r>
            <a:endParaRPr lang="en-US" sz="1200" dirty="0" smtClean="0"/>
          </a:p>
          <a:p>
            <a:pPr algn="just"/>
            <a:endParaRPr lang="en-US" sz="400" dirty="0"/>
          </a:p>
          <a:p>
            <a:pPr algn="just"/>
            <a:r>
              <a:rPr lang="en-US" sz="1200" i="1" u="sng" dirty="0"/>
              <a:t>The data had been originally published in 2017 as part of a benchmark study on </a:t>
            </a:r>
            <a:r>
              <a:rPr lang="en-US" sz="1200" i="1" u="sng" dirty="0" smtClean="0"/>
              <a:t>21T </a:t>
            </a:r>
            <a:r>
              <a:rPr lang="en-US" sz="1200" i="1" u="sng" dirty="0"/>
              <a:t>FT-ICR performance that produced unparalleled results on the </a:t>
            </a:r>
            <a:r>
              <a:rPr lang="en-US" sz="1200" i="1" u="sng" dirty="0" smtClean="0"/>
              <a:t>number </a:t>
            </a:r>
            <a:r>
              <a:rPr lang="en-US" sz="1200" i="1" u="sng" dirty="0"/>
              <a:t>of intact proteins identified per </a:t>
            </a:r>
            <a:r>
              <a:rPr lang="en-US" sz="1200" i="1" u="sng" dirty="0" smtClean="0"/>
              <a:t>experiment.</a:t>
            </a:r>
            <a:r>
              <a:rPr lang="en-US" sz="1200" dirty="0" smtClean="0"/>
              <a:t> </a:t>
            </a:r>
            <a:r>
              <a:rPr lang="en-US" sz="1200" dirty="0"/>
              <a:t>Few </a:t>
            </a:r>
            <a:r>
              <a:rPr lang="en-US" sz="1200" dirty="0" err="1"/>
              <a:t>proteogenomic</a:t>
            </a:r>
            <a:r>
              <a:rPr lang="en-US" sz="1200" dirty="0"/>
              <a:t> studies have utilized top-down protein data, in which the exact protein forms (called </a:t>
            </a:r>
            <a:r>
              <a:rPr lang="en-US" sz="1200" i="1" dirty="0" err="1"/>
              <a:t>proteoforms</a:t>
            </a:r>
            <a:r>
              <a:rPr lang="en-US" sz="1200" dirty="0"/>
              <a:t>) are measured intact, as opposed to bottom-up protein data, which detects and identifies digested peptides and attempts to infer the original </a:t>
            </a:r>
            <a:r>
              <a:rPr lang="en-US" sz="1200" dirty="0" err="1"/>
              <a:t>proteoform</a:t>
            </a:r>
            <a:r>
              <a:rPr lang="en-US" sz="1200" dirty="0"/>
              <a:t> structures. Top-down data makes it possible to simultaneously identify all sequence variants and post-translational modifications for each observed protein, which elucidates combinatorial effects that cannot be captured by bottom-up </a:t>
            </a:r>
            <a:r>
              <a:rPr lang="en-US" sz="1200" dirty="0" err="1"/>
              <a:t>proteogenomics</a:t>
            </a:r>
            <a:r>
              <a:rPr lang="en-US" sz="1200" dirty="0"/>
              <a:t>.  </a:t>
            </a:r>
          </a:p>
          <a:p>
            <a:pPr algn="just"/>
            <a:endParaRPr lang="en-US" sz="400" dirty="0" smtClean="0"/>
          </a:p>
          <a:p>
            <a:pPr algn="just"/>
            <a:r>
              <a:rPr lang="en-US" sz="1200" dirty="0" smtClean="0"/>
              <a:t>The </a:t>
            </a:r>
            <a:r>
              <a:rPr lang="en-US" sz="1200" dirty="0"/>
              <a:t>data were recently re-analyzed by a different set of users with a new </a:t>
            </a:r>
            <a:r>
              <a:rPr lang="en-US" sz="1200" dirty="0" err="1"/>
              <a:t>proteogenomics</a:t>
            </a:r>
            <a:r>
              <a:rPr lang="en-US" sz="1200" dirty="0"/>
              <a:t> software tool, </a:t>
            </a:r>
            <a:r>
              <a:rPr lang="en-US" sz="1200" i="1" dirty="0" err="1"/>
              <a:t>TopPG</a:t>
            </a:r>
            <a:r>
              <a:rPr lang="en-US" sz="1200" i="1" dirty="0"/>
              <a:t> </a:t>
            </a:r>
            <a:r>
              <a:rPr lang="en-US" sz="1200" dirty="0"/>
              <a:t>(see figure), which revealed 112 </a:t>
            </a:r>
            <a:r>
              <a:rPr lang="en-US" sz="1200" dirty="0" err="1"/>
              <a:t>proteoforms</a:t>
            </a:r>
            <a:r>
              <a:rPr lang="en-US" sz="1200" dirty="0"/>
              <a:t> covering 43 single nucleotide variant events, and 128 </a:t>
            </a:r>
            <a:r>
              <a:rPr lang="en-US" sz="1200" dirty="0" err="1"/>
              <a:t>proteoforms</a:t>
            </a:r>
            <a:r>
              <a:rPr lang="en-US" sz="1200" dirty="0"/>
              <a:t> covering 131 splicing variations, including 13 novel events</a:t>
            </a:r>
            <a:r>
              <a:rPr lang="en-US" sz="1200" dirty="0" smtClean="0"/>
              <a:t>.</a:t>
            </a:r>
            <a:endParaRPr lang="en-US" sz="1200" i="1" u="sng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002750" y="1219765"/>
            <a:ext cx="4065050" cy="428174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5068" y="6102811"/>
            <a:ext cx="7675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Facility used:</a:t>
            </a:r>
            <a:r>
              <a:rPr lang="en-US" sz="1100" dirty="0">
                <a:solidFill>
                  <a:srgbClr val="333399"/>
                </a:solidFill>
              </a:rPr>
              <a:t>  Ion Cyclotron Resonance (21 T FT-ICR) 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Original Citation:</a:t>
            </a:r>
            <a:r>
              <a:rPr lang="en-US" sz="1100" i="1" dirty="0">
                <a:solidFill>
                  <a:srgbClr val="333399"/>
                </a:solidFill>
              </a:rPr>
              <a:t> Journal of Proteome Research </a:t>
            </a:r>
            <a:r>
              <a:rPr lang="en-US" sz="1100" b="1" dirty="0">
                <a:solidFill>
                  <a:srgbClr val="333399"/>
                </a:solidFill>
              </a:rPr>
              <a:t>2017</a:t>
            </a:r>
            <a:r>
              <a:rPr lang="en-US" sz="1100" dirty="0">
                <a:solidFill>
                  <a:srgbClr val="333399"/>
                </a:solidFill>
              </a:rPr>
              <a:t> 16 (2), 1087-1096 DOI: 10.1021/acs.jproteome.6b00696 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Dataset: </a:t>
            </a:r>
            <a:r>
              <a:rPr lang="en-US" sz="1100" dirty="0">
                <a:solidFill>
                  <a:srgbClr val="333399"/>
                </a:solidFill>
              </a:rPr>
              <a:t>Mass Spectrometry Interactive Virtual Environment (</a:t>
            </a:r>
            <a:r>
              <a:rPr lang="en-US" sz="1100" dirty="0" err="1">
                <a:solidFill>
                  <a:srgbClr val="333399"/>
                </a:solidFill>
              </a:rPr>
              <a:t>MassIVE</a:t>
            </a:r>
            <a:r>
              <a:rPr lang="en-US" sz="1100" dirty="0">
                <a:solidFill>
                  <a:srgbClr val="333399"/>
                </a:solidFill>
              </a:rPr>
              <a:t>) ID: MSV000079978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Data User Citation: </a:t>
            </a:r>
            <a:r>
              <a:rPr lang="en-US" sz="1100" i="1" dirty="0">
                <a:solidFill>
                  <a:srgbClr val="333399"/>
                </a:solidFill>
              </a:rPr>
              <a:t>Journal of Proteome Research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b="1" dirty="0">
                <a:solidFill>
                  <a:srgbClr val="333399"/>
                </a:solidFill>
              </a:rPr>
              <a:t>2021</a:t>
            </a:r>
            <a:r>
              <a:rPr lang="en-US" sz="1100" dirty="0">
                <a:solidFill>
                  <a:srgbClr val="333399"/>
                </a:solidFill>
              </a:rPr>
              <a:t> 20 (1), 261-269 DOI: 10.1021/acs.jproteome.0c00369</a:t>
            </a:r>
          </a:p>
        </p:txBody>
      </p:sp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28102" y="23526"/>
            <a:ext cx="7788665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dirty="0"/>
              <a:t>MagLab FAIR Data Empowers ‘Data Users’</a:t>
            </a:r>
          </a:p>
          <a:p>
            <a:pPr algn="ctr">
              <a:spcBef>
                <a:spcPts val="0"/>
              </a:spcBef>
            </a:pPr>
            <a:endParaRPr lang="en-US" sz="400" dirty="0"/>
          </a:p>
          <a:p>
            <a:pPr algn="ctr">
              <a:spcBef>
                <a:spcPts val="0"/>
              </a:spcBef>
            </a:pPr>
            <a:r>
              <a:rPr lang="en-US" sz="1000" dirty="0" err="1"/>
              <a:t>Wenrong</a:t>
            </a:r>
            <a:r>
              <a:rPr lang="en-US" sz="1000" dirty="0"/>
              <a:t> Chen</a:t>
            </a:r>
            <a:r>
              <a:rPr lang="en-US" sz="1000" kern="1200" baseline="30000" dirty="0"/>
              <a:t>1</a:t>
            </a:r>
            <a:r>
              <a:rPr lang="en-US" sz="1000" kern="1200" dirty="0"/>
              <a:t>, Xiaowen Liu</a:t>
            </a:r>
            <a:r>
              <a:rPr lang="en-US" sz="1000" baseline="30000" dirty="0"/>
              <a:t>1,2</a:t>
            </a:r>
          </a:p>
          <a:p>
            <a:pPr marL="228600" indent="-228600" algn="ctr">
              <a:buAutoNum type="arabicPeriod"/>
            </a:pPr>
            <a:r>
              <a:rPr lang="en-US" sz="1000" i="1" dirty="0">
                <a:solidFill>
                  <a:srgbClr val="333399"/>
                </a:solidFill>
              </a:rPr>
              <a:t>Department of </a:t>
            </a:r>
            <a:r>
              <a:rPr lang="en-US" sz="1000" i="1" dirty="0" err="1">
                <a:solidFill>
                  <a:srgbClr val="333399"/>
                </a:solidFill>
              </a:rPr>
              <a:t>BioHealth</a:t>
            </a:r>
            <a:r>
              <a:rPr lang="en-US" sz="1000" i="1" dirty="0">
                <a:solidFill>
                  <a:srgbClr val="333399"/>
                </a:solidFill>
              </a:rPr>
              <a:t> Informatics, Indiana University—Purdue University Indianapolis</a:t>
            </a:r>
            <a:r>
              <a:rPr lang="en-US" sz="1000" b="1" i="1" kern="1200" dirty="0">
                <a:solidFill>
                  <a:srgbClr val="333399"/>
                </a:solidFill>
              </a:rPr>
              <a:t> </a:t>
            </a:r>
          </a:p>
          <a:p>
            <a:pPr marL="228600" indent="-228600" algn="ctr">
              <a:buAutoNum type="arabicPeriod"/>
            </a:pPr>
            <a:r>
              <a:rPr lang="en-US" sz="1000" i="1" dirty="0">
                <a:solidFill>
                  <a:srgbClr val="333399"/>
                </a:solidFill>
              </a:rPr>
              <a:t>Center for Computational Biology and Bioinformatics, Indiana University School of Medicine</a:t>
            </a:r>
          </a:p>
          <a:p>
            <a:pPr algn="ctr">
              <a:spcBef>
                <a:spcPts val="0"/>
              </a:spcBef>
            </a:pPr>
            <a:endParaRPr lang="en-US" sz="400" i="1" dirty="0"/>
          </a:p>
          <a:p>
            <a:pPr algn="ctr">
              <a:spcBef>
                <a:spcPts val="0"/>
              </a:spcBef>
            </a:pPr>
            <a:r>
              <a:rPr lang="en-US" sz="1000" b="1" kern="1200" dirty="0"/>
              <a:t>Funding Grants:</a:t>
            </a:r>
            <a:r>
              <a:rPr lang="en-US" sz="1000" kern="1200" dirty="0"/>
              <a:t>  (Xiaowen Liu, PI) NIH R01GM118470; R01GM125991; R01AI14625; </a:t>
            </a:r>
            <a:r>
              <a:rPr lang="en-US" sz="1000" dirty="0"/>
              <a:t>MagLab (G.S. Boebinger, 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3F7720-F677-4563-96DB-4B4756E5A4CD}"/>
              </a:ext>
            </a:extLst>
          </p:cNvPr>
          <p:cNvSpPr/>
          <p:nvPr/>
        </p:nvSpPr>
        <p:spPr>
          <a:xfrm>
            <a:off x="5171041" y="1299855"/>
            <a:ext cx="1617182" cy="11293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8E2A517-3473-461C-80EE-7C5C3BBAFD14}"/>
              </a:ext>
            </a:extLst>
          </p:cNvPr>
          <p:cNvSpPr/>
          <p:nvPr/>
        </p:nvSpPr>
        <p:spPr>
          <a:xfrm>
            <a:off x="5072616" y="2599432"/>
            <a:ext cx="1899981" cy="11315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4EAA60D-EDF7-4032-8B2F-A0AA4B07EF6A}"/>
              </a:ext>
            </a:extLst>
          </p:cNvPr>
          <p:cNvSpPr/>
          <p:nvPr/>
        </p:nvSpPr>
        <p:spPr>
          <a:xfrm>
            <a:off x="7090195" y="2599432"/>
            <a:ext cx="1899981" cy="11358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C5454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B8CDE32-9613-44AE-9AE1-76193F8F914B}"/>
              </a:ext>
            </a:extLst>
          </p:cNvPr>
          <p:cNvSpPr/>
          <p:nvPr/>
        </p:nvSpPr>
        <p:spPr>
          <a:xfrm>
            <a:off x="5633651" y="4110070"/>
            <a:ext cx="2636276" cy="45655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CD5BD28-B0BA-4840-A113-17916D337837}"/>
              </a:ext>
            </a:extLst>
          </p:cNvPr>
          <p:cNvSpPr/>
          <p:nvPr/>
        </p:nvSpPr>
        <p:spPr>
          <a:xfrm>
            <a:off x="5633651" y="5052965"/>
            <a:ext cx="2594921" cy="376239"/>
          </a:xfrm>
          <a:prstGeom prst="roundRect">
            <a:avLst>
              <a:gd name="adj" fmla="val 3474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30EA01F-91DF-4741-BC21-02D530D2BFC7}"/>
              </a:ext>
            </a:extLst>
          </p:cNvPr>
          <p:cNvSpPr/>
          <p:nvPr/>
        </p:nvSpPr>
        <p:spPr>
          <a:xfrm>
            <a:off x="6844611" y="1544572"/>
            <a:ext cx="476465" cy="29180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3F9D7332-B892-4BA6-953E-5C7D9E73B356}"/>
              </a:ext>
            </a:extLst>
          </p:cNvPr>
          <p:cNvSpPr/>
          <p:nvPr/>
        </p:nvSpPr>
        <p:spPr>
          <a:xfrm rot="5400000">
            <a:off x="7748462" y="2108114"/>
            <a:ext cx="583446" cy="29180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A6C3292-E511-4429-A37E-4DC41F58BA60}"/>
              </a:ext>
            </a:extLst>
          </p:cNvPr>
          <p:cNvSpPr/>
          <p:nvPr/>
        </p:nvSpPr>
        <p:spPr>
          <a:xfrm rot="5400000">
            <a:off x="7849814" y="3819864"/>
            <a:ext cx="389622" cy="29180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D663E6B5-E5AC-404E-A1BD-7053F7A54FE3}"/>
              </a:ext>
            </a:extLst>
          </p:cNvPr>
          <p:cNvSpPr/>
          <p:nvPr/>
        </p:nvSpPr>
        <p:spPr>
          <a:xfrm rot="5400000">
            <a:off x="5812290" y="3808216"/>
            <a:ext cx="366326" cy="29180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2DC5CE5-62B8-47B8-8C77-24EC1A4FFA84}"/>
              </a:ext>
            </a:extLst>
          </p:cNvPr>
          <p:cNvSpPr/>
          <p:nvPr/>
        </p:nvSpPr>
        <p:spPr>
          <a:xfrm rot="5400000">
            <a:off x="6703034" y="4668637"/>
            <a:ext cx="424622" cy="29180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9" name="Group 8"/>
          <p:cNvGrpSpPr/>
          <p:nvPr/>
        </p:nvGrpSpPr>
        <p:grpSpPr>
          <a:xfrm>
            <a:off x="7197802" y="1424372"/>
            <a:ext cx="1655805" cy="500016"/>
            <a:chOff x="7197802" y="1424372"/>
            <a:chExt cx="1655805" cy="50001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85E5C2EB-FA67-4E5A-BF17-EB665F6C7AAD}"/>
                </a:ext>
              </a:extLst>
            </p:cNvPr>
            <p:cNvSpPr/>
            <p:nvPr/>
          </p:nvSpPr>
          <p:spPr>
            <a:xfrm>
              <a:off x="7379055" y="1424372"/>
              <a:ext cx="1322481" cy="50001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EA62C2F-707D-45EF-ABAE-53F34B9EC10F}"/>
                </a:ext>
              </a:extLst>
            </p:cNvPr>
            <p:cNvSpPr txBox="1"/>
            <p:nvPr/>
          </p:nvSpPr>
          <p:spPr>
            <a:xfrm>
              <a:off x="7197802" y="1424372"/>
              <a:ext cx="16558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Genetic and</a:t>
              </a:r>
            </a:p>
            <a:p>
              <a:pPr algn="ctr"/>
              <a:r>
                <a:rPr lang="en-US" sz="1200" dirty="0"/>
                <a:t>splice variations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10401" y="1327110"/>
            <a:ext cx="1728516" cy="1058122"/>
            <a:chOff x="4913919" y="1327110"/>
            <a:chExt cx="1728516" cy="105812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B74954B-9C2A-440A-9A76-4E9B5E12D92C}"/>
                </a:ext>
              </a:extLst>
            </p:cNvPr>
            <p:cNvSpPr txBox="1"/>
            <p:nvPr/>
          </p:nvSpPr>
          <p:spPr>
            <a:xfrm>
              <a:off x="4913919" y="1327110"/>
              <a:ext cx="17285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RNA-sequencing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6744661-DDFB-48BC-BE90-712DDCC87584}"/>
                </a:ext>
              </a:extLst>
            </p:cNvPr>
            <p:cNvSpPr txBox="1"/>
            <p:nvPr/>
          </p:nvSpPr>
          <p:spPr>
            <a:xfrm>
              <a:off x="4957501" y="2154400"/>
              <a:ext cx="165580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GCTCTAGTTACGGGTA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5164DE8-E34C-4B6B-9FAF-C98CDD1F1F73}"/>
                </a:ext>
              </a:extLst>
            </p:cNvPr>
            <p:cNvSpPr/>
            <p:nvPr/>
          </p:nvSpPr>
          <p:spPr>
            <a:xfrm>
              <a:off x="5159383" y="1674978"/>
              <a:ext cx="446707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9A00015-B41D-4E6C-A173-134C78B60328}"/>
                </a:ext>
              </a:extLst>
            </p:cNvPr>
            <p:cNvSpPr/>
            <p:nvPr/>
          </p:nvSpPr>
          <p:spPr>
            <a:xfrm>
              <a:off x="5814796" y="1664510"/>
              <a:ext cx="446707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0E7851D-2D33-40F6-940A-8D408FC14C3F}"/>
                </a:ext>
              </a:extLst>
            </p:cNvPr>
            <p:cNvSpPr/>
            <p:nvPr/>
          </p:nvSpPr>
          <p:spPr>
            <a:xfrm>
              <a:off x="5363717" y="1763107"/>
              <a:ext cx="622545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B31D8D-C0A0-4002-8F61-BDA6E1464573}"/>
                </a:ext>
              </a:extLst>
            </p:cNvPr>
            <p:cNvSpPr/>
            <p:nvPr/>
          </p:nvSpPr>
          <p:spPr>
            <a:xfrm>
              <a:off x="5950772" y="1955521"/>
              <a:ext cx="348108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2DF415B-53FD-4B2C-8B89-E3FD9DFA8287}"/>
                </a:ext>
              </a:extLst>
            </p:cNvPr>
            <p:cNvSpPr/>
            <p:nvPr/>
          </p:nvSpPr>
          <p:spPr>
            <a:xfrm>
              <a:off x="5594368" y="1955521"/>
              <a:ext cx="256703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6E7584-F6FD-4945-BAB7-6EF5B924B4D4}"/>
                </a:ext>
              </a:extLst>
            </p:cNvPr>
            <p:cNvSpPr/>
            <p:nvPr/>
          </p:nvSpPr>
          <p:spPr>
            <a:xfrm>
              <a:off x="5144522" y="1763107"/>
              <a:ext cx="219196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4EF17DD-8AF9-4EAE-91B0-04B2B573A87E}"/>
                </a:ext>
              </a:extLst>
            </p:cNvPr>
            <p:cNvSpPr/>
            <p:nvPr/>
          </p:nvSpPr>
          <p:spPr>
            <a:xfrm>
              <a:off x="5363716" y="1857624"/>
              <a:ext cx="438293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D810CB5-2444-44E0-9611-8C1EC4EF34F5}"/>
                </a:ext>
              </a:extLst>
            </p:cNvPr>
            <p:cNvSpPr/>
            <p:nvPr/>
          </p:nvSpPr>
          <p:spPr>
            <a:xfrm>
              <a:off x="6025191" y="1770190"/>
              <a:ext cx="125196" cy="984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0DB2649-94DC-4A52-AB17-D52CBD492048}"/>
              </a:ext>
            </a:extLst>
          </p:cNvPr>
          <p:cNvGrpSpPr/>
          <p:nvPr/>
        </p:nvGrpSpPr>
        <p:grpSpPr>
          <a:xfrm>
            <a:off x="5186155" y="2648156"/>
            <a:ext cx="1233065" cy="1024679"/>
            <a:chOff x="4688499" y="3019042"/>
            <a:chExt cx="1233065" cy="1024679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347FF31-085B-47D3-AC49-5E9DF29490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8499" y="3019042"/>
              <a:ext cx="0" cy="102467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B906B97C-CB20-4F62-B115-6B8804D1093F}"/>
                </a:ext>
              </a:extLst>
            </p:cNvPr>
            <p:cNvCxnSpPr>
              <a:cxnSpLocks/>
            </p:cNvCxnSpPr>
            <p:nvPr/>
          </p:nvCxnSpPr>
          <p:spPr>
            <a:xfrm>
              <a:off x="4688499" y="4043721"/>
              <a:ext cx="1233065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836BE93-D863-4F25-8B90-00DA19899E1F}"/>
                </a:ext>
              </a:extLst>
            </p:cNvPr>
            <p:cNvCxnSpPr>
              <a:cxnSpLocks/>
            </p:cNvCxnSpPr>
            <p:nvPr/>
          </p:nvCxnSpPr>
          <p:spPr>
            <a:xfrm>
              <a:off x="4910670" y="3570439"/>
              <a:ext cx="0" cy="4732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3001AFA-F9B4-4A95-BAB3-2582749F5B8D}"/>
                </a:ext>
              </a:extLst>
            </p:cNvPr>
            <p:cNvCxnSpPr>
              <a:cxnSpLocks/>
            </p:cNvCxnSpPr>
            <p:nvPr/>
          </p:nvCxnSpPr>
          <p:spPr>
            <a:xfrm>
              <a:off x="5191729" y="3392001"/>
              <a:ext cx="0" cy="65172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EC37495-652F-4D19-B3ED-9547A8A2F552}"/>
                </a:ext>
              </a:extLst>
            </p:cNvPr>
            <p:cNvCxnSpPr>
              <a:cxnSpLocks/>
            </p:cNvCxnSpPr>
            <p:nvPr/>
          </p:nvCxnSpPr>
          <p:spPr>
            <a:xfrm>
              <a:off x="5269844" y="3155360"/>
              <a:ext cx="0" cy="88836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EDE58AC-D14C-4E0F-92B7-B5907694EC6F}"/>
                </a:ext>
              </a:extLst>
            </p:cNvPr>
            <p:cNvCxnSpPr>
              <a:cxnSpLocks/>
            </p:cNvCxnSpPr>
            <p:nvPr/>
          </p:nvCxnSpPr>
          <p:spPr>
            <a:xfrm>
              <a:off x="5343363" y="3274079"/>
              <a:ext cx="0" cy="76964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D7D10F7-A061-4506-BDF5-5A5A2439035D}"/>
                </a:ext>
              </a:extLst>
            </p:cNvPr>
            <p:cNvCxnSpPr>
              <a:cxnSpLocks/>
            </p:cNvCxnSpPr>
            <p:nvPr/>
          </p:nvCxnSpPr>
          <p:spPr>
            <a:xfrm>
              <a:off x="5517972" y="3747361"/>
              <a:ext cx="0" cy="29636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92EB8F4-E59B-4155-ADFB-CF0AD7691081}"/>
                </a:ext>
              </a:extLst>
            </p:cNvPr>
            <p:cNvCxnSpPr>
              <a:cxnSpLocks/>
            </p:cNvCxnSpPr>
            <p:nvPr/>
          </p:nvCxnSpPr>
          <p:spPr>
            <a:xfrm>
              <a:off x="5665012" y="3545166"/>
              <a:ext cx="0" cy="4985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E9D79423-7985-45C0-B63D-181E74FB4E3F}"/>
              </a:ext>
            </a:extLst>
          </p:cNvPr>
          <p:cNvSpPr txBox="1"/>
          <p:nvPr/>
        </p:nvSpPr>
        <p:spPr>
          <a:xfrm>
            <a:off x="5798935" y="2663781"/>
            <a:ext cx="117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ICR data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4F14C0F-13F3-4434-B347-0749BCE45D16}"/>
              </a:ext>
            </a:extLst>
          </p:cNvPr>
          <p:cNvSpPr txBox="1"/>
          <p:nvPr/>
        </p:nvSpPr>
        <p:spPr>
          <a:xfrm>
            <a:off x="7707194" y="2907345"/>
            <a:ext cx="123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Customized protein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database</a:t>
            </a:r>
          </a:p>
        </p:txBody>
      </p:sp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3ADEA0F2-5278-45CB-A83F-D3CBDA5FDA75}"/>
              </a:ext>
            </a:extLst>
          </p:cNvPr>
          <p:cNvSpPr/>
          <p:nvPr/>
        </p:nvSpPr>
        <p:spPr>
          <a:xfrm>
            <a:off x="7285429" y="2838582"/>
            <a:ext cx="466237" cy="815437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rgbClr val="FFFF0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95E4BFD-2852-4368-87BC-F4DFCF0E7E34}"/>
              </a:ext>
            </a:extLst>
          </p:cNvPr>
          <p:cNvSpPr txBox="1"/>
          <p:nvPr/>
        </p:nvSpPr>
        <p:spPr>
          <a:xfrm>
            <a:off x="5664329" y="4175484"/>
            <a:ext cx="2563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Database search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FFF337D-6B4C-4AFE-A647-4D7FD4ECA266}"/>
              </a:ext>
            </a:extLst>
          </p:cNvPr>
          <p:cNvSpPr txBox="1"/>
          <p:nvPr/>
        </p:nvSpPr>
        <p:spPr>
          <a:xfrm>
            <a:off x="5633651" y="5086065"/>
            <a:ext cx="2563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Proteoform identifications</a:t>
            </a:r>
          </a:p>
        </p:txBody>
      </p:sp>
      <p:pic>
        <p:nvPicPr>
          <p:cNvPr id="70" name="0252D08A-264A-4AE7-AD18-ABA54354BB90">
            <a:extLst>
              <a:ext uri="{FF2B5EF4-FFF2-40B4-BE49-F238E27FC236}">
                <a16:creationId xmlns:a16="http://schemas.microsoft.com/office/drawing/2014/main" id="{B2FDE6C1-0FD9-4823-9E6B-532B20E8A2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" r="5196" b="23533"/>
          <a:stretch/>
        </p:blipFill>
        <p:spPr bwMode="auto">
          <a:xfrm>
            <a:off x="7105309" y="5965816"/>
            <a:ext cx="1995054" cy="84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Line 42"/>
          <p:cNvSpPr>
            <a:spLocks noChangeShapeType="1"/>
          </p:cNvSpPr>
          <p:nvPr/>
        </p:nvSpPr>
        <p:spPr bwMode="auto">
          <a:xfrm>
            <a:off x="55192" y="111811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2" name="Picture 51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17363" cy="8549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CA60DA-845B-4426-B463-B2FB887EDEC1}"/>
              </a:ext>
            </a:extLst>
          </p:cNvPr>
          <p:cNvSpPr txBox="1"/>
          <p:nvPr/>
        </p:nvSpPr>
        <p:spPr>
          <a:xfrm>
            <a:off x="7661180" y="2623179"/>
            <a:ext cx="764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>
                <a:solidFill>
                  <a:schemeClr val="bg1"/>
                </a:solidFill>
              </a:rPr>
              <a:t>TopPG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44" y="5683050"/>
            <a:ext cx="9058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 smtClean="0"/>
              <a:t>These ‘Data </a:t>
            </a:r>
            <a:r>
              <a:rPr lang="en-US" sz="1200" i="1" u="sng" dirty="0"/>
              <a:t>Users’ demonstrated that databases generated by </a:t>
            </a:r>
            <a:r>
              <a:rPr lang="en-US" sz="1200" i="1" u="sng" dirty="0" err="1"/>
              <a:t>TopPG</a:t>
            </a:r>
            <a:r>
              <a:rPr lang="en-US" sz="1200" i="1" u="sng" dirty="0"/>
              <a:t> facilitated identification of novel, sample-specific </a:t>
            </a:r>
            <a:r>
              <a:rPr lang="en-US" sz="1200" i="1" u="sng" dirty="0" err="1"/>
              <a:t>proteoforms</a:t>
            </a:r>
            <a:r>
              <a:rPr lang="en-US" sz="1200" i="1" u="sng" dirty="0"/>
              <a:t>, a discovery that will improve our understanding of biology, health, and disease.</a:t>
            </a:r>
            <a:endParaRPr lang="en-US" sz="1200" i="1" u="sng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51FE49E3-DEF6-4E69-8E22-0B670FE288CB}"/>
              </a:ext>
            </a:extLst>
          </p:cNvPr>
          <p:cNvSpPr txBox="1"/>
          <p:nvPr/>
        </p:nvSpPr>
        <p:spPr>
          <a:xfrm>
            <a:off x="8558276" y="2990864"/>
            <a:ext cx="4667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(a)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0" y="1287462"/>
            <a:ext cx="4495800" cy="75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are the developments? </a:t>
            </a:r>
            <a:r>
              <a:rPr lang="en-US" sz="1200" dirty="0"/>
              <a:t>Researchers from multiple institutions independently harnessed data that had been </a:t>
            </a:r>
            <a:r>
              <a:rPr lang="en-US" sz="1200" i="1" dirty="0"/>
              <a:t>previously collected </a:t>
            </a:r>
            <a:r>
              <a:rPr lang="en-US" sz="1200" dirty="0"/>
              <a:t>at the MagLab </a:t>
            </a:r>
            <a:r>
              <a:rPr lang="en-US" sz="1200" i="1" dirty="0"/>
              <a:t>by other researchers</a:t>
            </a:r>
            <a:r>
              <a:rPr lang="en-US" sz="1200" dirty="0"/>
              <a:t> </a:t>
            </a:r>
            <a:r>
              <a:rPr lang="en-US" sz="1200" i="1" u="sng" dirty="0"/>
              <a:t>and stored under practices consistent with FAIR principles</a:t>
            </a:r>
            <a:r>
              <a:rPr lang="en-US" sz="1200" dirty="0"/>
              <a:t>. These new ‘Data Users’ accessed top-down protein mass spectrometry data from colorectal cancer cells. This data was used to: </a:t>
            </a:r>
            <a:r>
              <a:rPr lang="en-US" sz="1200" b="1" dirty="0"/>
              <a:t>(Fig a) </a:t>
            </a:r>
            <a:r>
              <a:rPr lang="en-US" sz="1200" dirty="0"/>
              <a:t>perform statistical analysis of fragmentation patterns to optimize search algorithms for identifying intact proteins from mass spectrometry </a:t>
            </a:r>
            <a:r>
              <a:rPr lang="en-US" sz="1200"/>
              <a:t>data</a:t>
            </a:r>
            <a:r>
              <a:rPr lang="en-US" sz="1200" smtClean="0"/>
              <a:t>,  </a:t>
            </a:r>
            <a:r>
              <a:rPr lang="en-US" sz="1200" b="1" smtClean="0"/>
              <a:t>(</a:t>
            </a:r>
            <a:r>
              <a:rPr lang="en-US" sz="1200" b="1" dirty="0"/>
              <a:t>Fig b) </a:t>
            </a:r>
            <a:r>
              <a:rPr lang="en-US" sz="1200" dirty="0"/>
              <a:t>optimize the discovery-mode workflow of </a:t>
            </a:r>
            <a:r>
              <a:rPr lang="en-US" sz="1200" i="1" dirty="0"/>
              <a:t>MASH Explorer </a:t>
            </a:r>
            <a:r>
              <a:rPr lang="en-US" sz="1200" dirty="0"/>
              <a:t>software,</a:t>
            </a:r>
            <a:r>
              <a:rPr lang="en-US" sz="1200" i="1" baseline="30000" dirty="0"/>
              <a:t> </a:t>
            </a:r>
            <a:r>
              <a:rPr lang="en-US" sz="1200"/>
              <a:t>and </a:t>
            </a:r>
            <a:r>
              <a:rPr lang="en-US" sz="1200" smtClean="0"/>
              <a:t>  </a:t>
            </a:r>
            <a:r>
              <a:rPr lang="en-US" sz="1200" b="1" smtClean="0"/>
              <a:t>(</a:t>
            </a:r>
            <a:r>
              <a:rPr lang="en-US" sz="1200" b="1" dirty="0"/>
              <a:t>Fig c) </a:t>
            </a:r>
            <a:r>
              <a:rPr lang="en-US" sz="1200" dirty="0"/>
              <a:t> demonstrate use of </a:t>
            </a:r>
            <a:r>
              <a:rPr lang="en-US" sz="1200" i="1" dirty="0" err="1"/>
              <a:t>TopPG</a:t>
            </a:r>
            <a:r>
              <a:rPr lang="en-US" sz="1200" dirty="0"/>
              <a:t> software to discover novel </a:t>
            </a:r>
            <a:r>
              <a:rPr lang="en-US" sz="1200" dirty="0" err="1"/>
              <a:t>proteoforms</a:t>
            </a:r>
            <a:r>
              <a:rPr lang="en-US" sz="1200" dirty="0"/>
              <a:t> involved in colorectal cancer. </a:t>
            </a:r>
            <a:endParaRPr lang="en-US" sz="1200" dirty="0" smtClean="0"/>
          </a:p>
          <a:p>
            <a:pPr algn="just"/>
            <a:endParaRPr lang="en-US" sz="600" dirty="0"/>
          </a:p>
          <a:p>
            <a:pPr algn="just"/>
            <a:r>
              <a:rPr lang="en-US" sz="1200" b="1" dirty="0"/>
              <a:t>Why is this important? </a:t>
            </a:r>
            <a:r>
              <a:rPr lang="en-US" sz="1200" i="1" u="sng" dirty="0"/>
              <a:t>Reuse of the </a:t>
            </a:r>
            <a:r>
              <a:rPr lang="en-US" sz="1200" i="1" u="sng" dirty="0" err="1"/>
              <a:t>MagLab’s</a:t>
            </a:r>
            <a:r>
              <a:rPr lang="en-US" sz="1200" i="1" u="sng" dirty="0"/>
              <a:t> Ion Cyclotron Resonance facility data improved understanding of protein fragmentation and guided the design of two new software tools</a:t>
            </a:r>
            <a:r>
              <a:rPr lang="en-US" sz="1200" dirty="0"/>
              <a:t>. These new ‘Data Users’ demonstrate that MagLab data that is </a:t>
            </a:r>
            <a:r>
              <a:rPr lang="en-US" sz="1200" u="sng" dirty="0"/>
              <a:t>F</a:t>
            </a:r>
            <a:r>
              <a:rPr lang="en-US" sz="1200" dirty="0"/>
              <a:t>indable, </a:t>
            </a:r>
            <a:r>
              <a:rPr lang="en-US" sz="1200" u="sng" dirty="0"/>
              <a:t>A</a:t>
            </a:r>
            <a:r>
              <a:rPr lang="en-US" sz="1200" dirty="0"/>
              <a:t>ccessible, </a:t>
            </a:r>
            <a:r>
              <a:rPr lang="en-US" sz="1200" u="sng" dirty="0"/>
              <a:t>I</a:t>
            </a:r>
            <a:r>
              <a:rPr lang="en-US" sz="1200" dirty="0"/>
              <a:t>nteroperable, and </a:t>
            </a:r>
            <a:r>
              <a:rPr lang="en-US" sz="1200" u="sng" dirty="0"/>
              <a:t>R</a:t>
            </a:r>
            <a:r>
              <a:rPr lang="en-US" sz="1200" dirty="0"/>
              <a:t>eusable (FAIR) fosters knowledge, discovery, and innovation. </a:t>
            </a:r>
            <a:r>
              <a:rPr lang="en-US" sz="1200" i="1" u="sng" dirty="0"/>
              <a:t>As FAIR data practices grow, the impact of original MagLab data will be amplified in a self-perpetuating cycle of new discoveries</a:t>
            </a:r>
            <a:r>
              <a:rPr lang="en-US" sz="1200" dirty="0"/>
              <a:t>. </a:t>
            </a:r>
            <a:endParaRPr lang="en-US" sz="1200" dirty="0" smtClean="0"/>
          </a:p>
          <a:p>
            <a:pPr algn="just"/>
            <a:r>
              <a:rPr lang="en-US" sz="600" dirty="0" smtClean="0"/>
              <a:t>   </a:t>
            </a:r>
            <a:endParaRPr lang="en-US" sz="600" dirty="0"/>
          </a:p>
          <a:p>
            <a:pPr algn="just"/>
            <a:r>
              <a:rPr lang="en-US" sz="1200" b="1" dirty="0"/>
              <a:t>Why did this research need the MagLab? </a:t>
            </a:r>
            <a:r>
              <a:rPr lang="en-US" sz="1200" dirty="0"/>
              <a:t> High quality data from intact proteins requires ultrahigh mass resolving power, mass accuracy, sensitivity, and spectral acquisition rate. The 21 T FT-ICR mass spectrometer provides all these capabilities, and </a:t>
            </a:r>
            <a:r>
              <a:rPr lang="en-US" sz="1200" i="1" u="sng" dirty="0"/>
              <a:t>this particular colorectal cancer data is gaining notoriety as a “gold standard” to test algorithm and software performance</a:t>
            </a:r>
            <a:r>
              <a:rPr lang="en-US" sz="1200" dirty="0"/>
              <a:t>.  </a:t>
            </a:r>
          </a:p>
          <a:p>
            <a:pPr algn="just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algn="just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algn="just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algn="just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55192" y="1223913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25561"/>
            <a:ext cx="4572000" cy="510087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3482" y="69626"/>
            <a:ext cx="920518" cy="926063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17363" cy="85497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3" name="Text Box 62">
            <a:extLst>
              <a:ext uri="{FF2B5EF4-FFF2-40B4-BE49-F238E27FC236}">
                <a16:creationId xmlns:a16="http://schemas.microsoft.com/office/drawing/2014/main" id="{EAED9356-67EB-46E2-82F2-4CCAD18BC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211" y="23526"/>
            <a:ext cx="76057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b="1" kern="1200" dirty="0"/>
              <a:t>MagLab FAIR Data Empowers ‘Data Users’</a:t>
            </a:r>
          </a:p>
          <a:p>
            <a:pPr algn="ctr">
              <a:spcBef>
                <a:spcPts val="0"/>
              </a:spcBef>
            </a:pPr>
            <a:endParaRPr lang="en-US" sz="300" b="1" kern="1200" dirty="0"/>
          </a:p>
          <a:p>
            <a:pPr algn="ctr"/>
            <a:r>
              <a:rPr lang="en-US" sz="1000" i="1" dirty="0">
                <a:solidFill>
                  <a:srgbClr val="333399"/>
                </a:solidFill>
              </a:rPr>
              <a:t>1. Institute of Computing Technology, Chinese Academy of Sciences, Beijing, 2.</a:t>
            </a:r>
            <a:r>
              <a:rPr lang="en-US" sz="1000" b="1" dirty="0">
                <a:solidFill>
                  <a:srgbClr val="333399"/>
                </a:solidFill>
              </a:rPr>
              <a:t>**</a:t>
            </a:r>
            <a:r>
              <a:rPr lang="en-US" sz="1000" i="1" dirty="0">
                <a:solidFill>
                  <a:srgbClr val="333399"/>
                </a:solidFill>
              </a:rPr>
              <a:t>University of Wisconsin, Madison</a:t>
            </a:r>
          </a:p>
          <a:p>
            <a:pPr algn="ctr"/>
            <a:r>
              <a:rPr lang="en-US" sz="1000" i="1" dirty="0">
                <a:solidFill>
                  <a:srgbClr val="333399"/>
                </a:solidFill>
              </a:rPr>
              <a:t>3. National Institute of Biological Sciences, Beijing, 4.</a:t>
            </a:r>
            <a:r>
              <a:rPr lang="en-US" sz="1000" b="1" dirty="0">
                <a:solidFill>
                  <a:srgbClr val="333399"/>
                </a:solidFill>
              </a:rPr>
              <a:t>**</a:t>
            </a:r>
            <a:r>
              <a:rPr lang="en-US" sz="1000" i="1" dirty="0">
                <a:solidFill>
                  <a:srgbClr val="333399"/>
                </a:solidFill>
              </a:rPr>
              <a:t>Indiana University—Purdue University Indianapolis; </a:t>
            </a:r>
            <a:r>
              <a:rPr lang="en-US" sz="1000" b="1" i="1" dirty="0">
                <a:solidFill>
                  <a:srgbClr val="333399"/>
                </a:solidFill>
              </a:rPr>
              <a:t>**multiple departments</a:t>
            </a:r>
          </a:p>
          <a:p>
            <a:pPr algn="ctr">
              <a:spcBef>
                <a:spcPts val="0"/>
              </a:spcBef>
            </a:pPr>
            <a:endParaRPr lang="en-US" sz="300" i="1" dirty="0"/>
          </a:p>
          <a:p>
            <a:pPr algn="ctr">
              <a:spcBef>
                <a:spcPts val="0"/>
              </a:spcBef>
            </a:pPr>
            <a:r>
              <a:rPr lang="en-US" sz="1000" b="1" kern="1200" dirty="0"/>
              <a:t>Funding Grants:</a:t>
            </a:r>
            <a:r>
              <a:rPr lang="en-US" sz="1000" kern="1200" dirty="0"/>
              <a:t>  </a:t>
            </a:r>
            <a:r>
              <a:rPr lang="en-US" sz="1000" dirty="0" err="1"/>
              <a:t>Ruixiang</a:t>
            </a:r>
            <a:r>
              <a:rPr lang="en-US" sz="1000" dirty="0"/>
              <a:t> Sun</a:t>
            </a:r>
            <a:r>
              <a:rPr lang="en-US" sz="1000" baseline="30000" dirty="0"/>
              <a:t>1,3</a:t>
            </a:r>
            <a:r>
              <a:rPr lang="en-US" sz="1000" dirty="0"/>
              <a:t> (China ‘973’ fund 2013CB911200, NSFC 31670837); Ying Ge</a:t>
            </a:r>
            <a:r>
              <a:rPr lang="en-US" sz="1000" baseline="30000" dirty="0"/>
              <a:t>2</a:t>
            </a:r>
            <a:r>
              <a:rPr lang="en-US" sz="1000" dirty="0"/>
              <a:t> (NIH R01GM125085, R01HL096971, GM117058, S10OD018475); Xiaowen </a:t>
            </a:r>
            <a:r>
              <a:rPr lang="en-US" sz="1000" kern="1200" dirty="0"/>
              <a:t>Liu</a:t>
            </a:r>
            <a:r>
              <a:rPr lang="en-US" sz="1000" baseline="30000" dirty="0"/>
              <a:t>4</a:t>
            </a:r>
            <a:r>
              <a:rPr lang="en-US" sz="1000" kern="1200" dirty="0"/>
              <a:t> (NIH R01GM118470, R01GM125991, R01AI14625) </a:t>
            </a:r>
          </a:p>
          <a:p>
            <a:pPr algn="ctr">
              <a:spcBef>
                <a:spcPts val="0"/>
              </a:spcBef>
            </a:pPr>
            <a:r>
              <a:rPr lang="en-US" sz="1000" dirty="0"/>
              <a:t>MagLab (G.S. Boebinger, NSF DMR-1644779)</a:t>
            </a:r>
            <a:endParaRPr lang="en-US" sz="1000" b="1" kern="1200" dirty="0">
              <a:solidFill>
                <a:srgbClr val="0033CC"/>
              </a:solidFill>
            </a:endParaRP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81C25122-5F1D-4516-A2EE-FB9FF9AD3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84680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Facility used:</a:t>
            </a:r>
            <a:r>
              <a:rPr lang="en-US" sz="1100" dirty="0">
                <a:solidFill>
                  <a:srgbClr val="333399"/>
                </a:solidFill>
              </a:rPr>
              <a:t>  Ion Cyclotron Resonance (21 T FT-ICR) 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Original Publication:</a:t>
            </a:r>
            <a:r>
              <a:rPr lang="en-US" sz="1100" i="1" dirty="0">
                <a:solidFill>
                  <a:srgbClr val="333399"/>
                </a:solidFill>
              </a:rPr>
              <a:t> Journal of Proteome Research </a:t>
            </a:r>
            <a:r>
              <a:rPr lang="en-US" sz="1100" b="1" dirty="0">
                <a:solidFill>
                  <a:srgbClr val="333399"/>
                </a:solidFill>
              </a:rPr>
              <a:t>2017</a:t>
            </a:r>
            <a:r>
              <a:rPr lang="en-US" sz="1100" dirty="0">
                <a:solidFill>
                  <a:srgbClr val="333399"/>
                </a:solidFill>
              </a:rPr>
              <a:t> 16 (2), 1087-1096 DOI: 10.1021/acs.jproteome.6b00696 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FAIR Data Set: </a:t>
            </a:r>
            <a:r>
              <a:rPr lang="en-US" sz="1100" dirty="0">
                <a:solidFill>
                  <a:srgbClr val="333399"/>
                </a:solidFill>
              </a:rPr>
              <a:t>Mass Spectrometry Interactive Virtual Environment (</a:t>
            </a:r>
            <a:r>
              <a:rPr lang="en-US" sz="1100" dirty="0" err="1">
                <a:solidFill>
                  <a:srgbClr val="333399"/>
                </a:solidFill>
              </a:rPr>
              <a:t>MassIVE</a:t>
            </a:r>
            <a:r>
              <a:rPr lang="en-US" sz="1100" dirty="0">
                <a:solidFill>
                  <a:srgbClr val="333399"/>
                </a:solidFill>
              </a:rPr>
              <a:t>) ID: MSV000079978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6EEC2-7CB9-4816-90B4-941D145E646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9904"/>
          <a:stretch/>
        </p:blipFill>
        <p:spPr>
          <a:xfrm>
            <a:off x="4580425" y="5486399"/>
            <a:ext cx="4424836" cy="7704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5AFB71-CC20-489A-A487-DC907751532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1658"/>
          <a:stretch/>
        </p:blipFill>
        <p:spPr>
          <a:xfrm>
            <a:off x="4580425" y="4025069"/>
            <a:ext cx="4380236" cy="1039476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7B20F91C-DEF0-4C6C-99F5-26A31E593384}"/>
              </a:ext>
            </a:extLst>
          </p:cNvPr>
          <p:cNvGrpSpPr/>
          <p:nvPr/>
        </p:nvGrpSpPr>
        <p:grpSpPr>
          <a:xfrm>
            <a:off x="4495089" y="1369654"/>
            <a:ext cx="4529633" cy="1621277"/>
            <a:chOff x="4528530" y="1412876"/>
            <a:chExt cx="4529633" cy="162127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2BBABA7-9200-45ED-96F2-87A5A87F5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68826" y="1412876"/>
              <a:ext cx="1989337" cy="1446149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79EC85-7C18-43A9-A97C-820497B70AE9}"/>
                </a:ext>
              </a:extLst>
            </p:cNvPr>
            <p:cNvSpPr/>
            <p:nvPr/>
          </p:nvSpPr>
          <p:spPr>
            <a:xfrm>
              <a:off x="4528530" y="2203156"/>
              <a:ext cx="260717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latin typeface="+mj-lt"/>
                </a:rPr>
                <a:t>Poster on “Statistical Fragmentation Pattern Discovery of Intact Proteins Based on Their Large-scale Top-down MS/MS Spectra”. 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82A8B934-84A0-4008-92E1-BD4365F91D8B}"/>
              </a:ext>
            </a:extLst>
          </p:cNvPr>
          <p:cNvSpPr txBox="1"/>
          <p:nvPr/>
        </p:nvSpPr>
        <p:spPr>
          <a:xfrm>
            <a:off x="8551864" y="48863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(b)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F37B35-DE27-4D3D-9C57-6D5E815FC03C}"/>
              </a:ext>
            </a:extLst>
          </p:cNvPr>
          <p:cNvSpPr txBox="1"/>
          <p:nvPr/>
        </p:nvSpPr>
        <p:spPr>
          <a:xfrm>
            <a:off x="8564688" y="60471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(c)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844A67-D24F-4F38-BF12-0FEA9C9A28B2}"/>
              </a:ext>
            </a:extLst>
          </p:cNvPr>
          <p:cNvSpPr/>
          <p:nvPr/>
        </p:nvSpPr>
        <p:spPr>
          <a:xfrm>
            <a:off x="4529846" y="6180712"/>
            <a:ext cx="27350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DOI: 10.1021/acs.jproteome.0c00369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F41348D-0401-405D-AE23-529A0C6EB398}"/>
              </a:ext>
            </a:extLst>
          </p:cNvPr>
          <p:cNvSpPr/>
          <p:nvPr/>
        </p:nvSpPr>
        <p:spPr>
          <a:xfrm>
            <a:off x="4532573" y="4954964"/>
            <a:ext cx="27350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/>
              <a:t>DOI: 10.1021/acs.jproteome.0c00469</a:t>
            </a:r>
            <a:endParaRPr lang="en-US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79EC85-7C18-43A9-A97C-820497B70AE9}"/>
              </a:ext>
            </a:extLst>
          </p:cNvPr>
          <p:cNvSpPr/>
          <p:nvPr/>
        </p:nvSpPr>
        <p:spPr>
          <a:xfrm>
            <a:off x="4495800" y="2905219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  <a:latin typeface="+mj-lt"/>
              </a:rPr>
              <a:t>65th ASMS Conference on Mass Spectrometry and Allied </a:t>
            </a:r>
          </a:p>
          <a:p>
            <a:r>
              <a:rPr lang="en-US" sz="1200" i="1" dirty="0">
                <a:solidFill>
                  <a:srgbClr val="000000"/>
                </a:solidFill>
                <a:latin typeface="+mj-lt"/>
              </a:rPr>
              <a:t>Topics,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Indianapolis, Indiana, June 4-8 (2017).</a:t>
            </a:r>
            <a:endParaRPr lang="en-US" sz="1200" dirty="0">
              <a:latin typeface="+mj-lt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25AFB71-CC20-489A-A487-DC907751532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65457"/>
          <a:stretch/>
        </p:blipFill>
        <p:spPr>
          <a:xfrm>
            <a:off x="4580425" y="3382017"/>
            <a:ext cx="4380236" cy="61544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976EEC2-7CB9-4816-90B4-941D145E646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1782" b="58894"/>
          <a:stretch/>
        </p:blipFill>
        <p:spPr>
          <a:xfrm>
            <a:off x="4570042" y="5309330"/>
            <a:ext cx="4424836" cy="143409"/>
          </a:xfrm>
          <a:prstGeom prst="rect">
            <a:avLst/>
          </a:prstGeom>
        </p:spPr>
      </p:pic>
      <p:sp>
        <p:nvSpPr>
          <p:cNvPr id="25" name="Rectangle 49"/>
          <p:cNvSpPr>
            <a:spLocks noChangeArrowheads="1"/>
          </p:cNvSpPr>
          <p:nvPr/>
        </p:nvSpPr>
        <p:spPr bwMode="auto">
          <a:xfrm>
            <a:off x="4495800" y="1325561"/>
            <a:ext cx="4572000" cy="204132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4495800" y="1325561"/>
            <a:ext cx="4572000" cy="3929281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0252D08A-264A-4AE7-AD18-ABA54354BB90">
            <a:extLst>
              <a:ext uri="{FF2B5EF4-FFF2-40B4-BE49-F238E27FC236}">
                <a16:creationId xmlns:a16="http://schemas.microsoft.com/office/drawing/2014/main" id="{8F0F9BA1-0C4A-4FA5-A89D-03380962EF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" t="4663" r="4181" b="26287"/>
          <a:stretch>
            <a:fillRect/>
          </a:stretch>
        </p:blipFill>
        <p:spPr bwMode="auto">
          <a:xfrm>
            <a:off x="4506249" y="1325560"/>
            <a:ext cx="2487122" cy="82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16E896-9572-4FE6-884E-631996EAE1FE}"/>
</file>

<file path=customXml/itemProps2.xml><?xml version="1.0" encoding="utf-8"?>
<ds:datastoreItem xmlns:ds="http://schemas.openxmlformats.org/officeDocument/2006/customXml" ds:itemID="{FC2379F8-A406-4AF1-9CA6-7B605F384C38}"/>
</file>

<file path=customXml/itemProps3.xml><?xml version="1.0" encoding="utf-8"?>
<ds:datastoreItem xmlns:ds="http://schemas.openxmlformats.org/officeDocument/2006/customXml" ds:itemID="{4D8FF6C9-4F00-496A-B41E-034C928C42C4}"/>
</file>

<file path=docProps/app.xml><?xml version="1.0" encoding="utf-8"?>
<Properties xmlns="http://schemas.openxmlformats.org/officeDocument/2006/extended-properties" xmlns:vt="http://schemas.openxmlformats.org/officeDocument/2006/docPropsVTypes">
  <TotalTime>6836</TotalTime>
  <Words>856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191</cp:revision>
  <cp:lastPrinted>2019-07-16T13:07:28Z</cp:lastPrinted>
  <dcterms:created xsi:type="dcterms:W3CDTF">2004-08-07T03:10:56Z</dcterms:created>
  <dcterms:modified xsi:type="dcterms:W3CDTF">2021-05-25T15:32:56Z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