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299"/>
    <a:srgbClr val="333399"/>
    <a:srgbClr val="0033CC"/>
    <a:srgbClr val="008080"/>
    <a:srgbClr val="006600"/>
    <a:srgbClr val="000066"/>
    <a:srgbClr val="FFFF00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82" autoAdjust="0"/>
    <p:restoredTop sz="89363" autoAdjust="0"/>
  </p:normalViewPr>
  <p:slideViewPr>
    <p:cSldViewPr snapToGrid="0">
      <p:cViewPr varScale="1">
        <p:scale>
          <a:sx n="82" d="100"/>
          <a:sy n="82" d="100"/>
        </p:scale>
        <p:origin x="1171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38100" y="1694230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4495801" y="1817099"/>
            <a:ext cx="4572000" cy="4259850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74053" y="45116"/>
            <a:ext cx="1017188" cy="1023315"/>
          </a:xfrm>
          <a:prstGeom prst="rect">
            <a:avLst/>
          </a:prstGeom>
        </p:spPr>
      </p:pic>
      <p:sp>
        <p:nvSpPr>
          <p:cNvPr id="13" name="Text Box 62"/>
          <p:cNvSpPr txBox="1">
            <a:spLocks noChangeArrowheads="1"/>
          </p:cNvSpPr>
          <p:nvPr/>
        </p:nvSpPr>
        <p:spPr bwMode="auto">
          <a:xfrm>
            <a:off x="784224" y="40618"/>
            <a:ext cx="7189827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dirty="0"/>
              <a:t>Magnetoelastic Coupling in the Multiferroic BiFeO</a:t>
            </a:r>
            <a:r>
              <a:rPr lang="en-US" sz="1600" b="1" baseline="-25000" dirty="0"/>
              <a:t>3</a:t>
            </a:r>
            <a:endParaRPr lang="en-US" sz="1600" b="1" kern="1200" dirty="0"/>
          </a:p>
          <a:p>
            <a:pPr algn="ctr">
              <a:spcBef>
                <a:spcPts val="0"/>
              </a:spcBef>
            </a:pPr>
            <a:endParaRPr lang="en-US" sz="600" dirty="0"/>
          </a:p>
          <a:p>
            <a:pPr algn="ctr">
              <a:spcBef>
                <a:spcPts val="0"/>
              </a:spcBef>
            </a:pPr>
            <a:r>
              <a:rPr lang="en-US" sz="1100" dirty="0"/>
              <a:t>T. Rõõm,</a:t>
            </a:r>
            <a:r>
              <a:rPr lang="en-US" sz="1100" baseline="30000" dirty="0"/>
              <a:t>1</a:t>
            </a:r>
            <a:r>
              <a:rPr lang="en-US" sz="1100" dirty="0"/>
              <a:t> J. Viirok,</a:t>
            </a:r>
            <a:r>
              <a:rPr lang="en-US" sz="1100" baseline="30000" dirty="0"/>
              <a:t>1</a:t>
            </a:r>
            <a:r>
              <a:rPr lang="en-US" sz="1100" dirty="0"/>
              <a:t> L. Peedu,</a:t>
            </a:r>
            <a:r>
              <a:rPr lang="en-US" sz="1100" baseline="30000" dirty="0"/>
              <a:t>1 </a:t>
            </a:r>
            <a:r>
              <a:rPr lang="en-US" sz="1100" dirty="0"/>
              <a:t> U. Nagel,</a:t>
            </a:r>
            <a:r>
              <a:rPr lang="en-US" sz="1100" baseline="30000" dirty="0"/>
              <a:t>1 </a:t>
            </a:r>
            <a:r>
              <a:rPr lang="en-US" sz="1100" dirty="0"/>
              <a:t> D.G. Farkas,</a:t>
            </a:r>
            <a:r>
              <a:rPr lang="en-US" sz="1100" baseline="30000" dirty="0"/>
              <a:t>2</a:t>
            </a:r>
            <a:r>
              <a:rPr lang="en-US" sz="1100" dirty="0"/>
              <a:t> D. Szaller,</a:t>
            </a:r>
            <a:r>
              <a:rPr lang="en-US" sz="1100" baseline="30000" dirty="0"/>
              <a:t>2,3</a:t>
            </a:r>
            <a:r>
              <a:rPr lang="en-US" sz="1100" dirty="0"/>
              <a:t> V. Kocsis,</a:t>
            </a:r>
            <a:r>
              <a:rPr lang="en-US" sz="1100" baseline="30000" dirty="0"/>
              <a:t>2,4</a:t>
            </a:r>
            <a:r>
              <a:rPr lang="en-US" sz="1100" dirty="0"/>
              <a:t> S. Bordács,</a:t>
            </a:r>
            <a:r>
              <a:rPr lang="en-US" sz="1100" baseline="30000" dirty="0"/>
              <a:t>2</a:t>
            </a:r>
            <a:r>
              <a:rPr lang="en-US" sz="1100" dirty="0"/>
              <a:t> I. Kézsmárki,</a:t>
            </a:r>
            <a:r>
              <a:rPr lang="en-US" sz="1100" baseline="30000" dirty="0"/>
              <a:t>2,5</a:t>
            </a:r>
            <a:r>
              <a:rPr lang="en-US" sz="1100" dirty="0"/>
              <a:t> D.L. Kamenskyi,</a:t>
            </a:r>
            <a:r>
              <a:rPr lang="en-US" sz="1100" baseline="30000" dirty="0"/>
              <a:t>6</a:t>
            </a:r>
            <a:r>
              <a:rPr lang="en-US" sz="1100" dirty="0"/>
              <a:t> H. Engelkamp,</a:t>
            </a:r>
            <a:r>
              <a:rPr lang="en-US" sz="1100" baseline="30000" dirty="0"/>
              <a:t>6 </a:t>
            </a:r>
            <a:r>
              <a:rPr lang="en-US" sz="1100" dirty="0"/>
              <a:t> M. Ozerov,</a:t>
            </a:r>
            <a:r>
              <a:rPr lang="en-US" sz="1100" baseline="30000" dirty="0"/>
              <a:t>7</a:t>
            </a:r>
            <a:r>
              <a:rPr lang="en-US" sz="1100" dirty="0"/>
              <a:t> D. Smirnov,</a:t>
            </a:r>
            <a:r>
              <a:rPr lang="en-US" sz="1100" baseline="30000" dirty="0"/>
              <a:t>7 </a:t>
            </a:r>
            <a:r>
              <a:rPr lang="en-US" sz="1100" dirty="0"/>
              <a:t> J. Krzystek,</a:t>
            </a:r>
            <a:r>
              <a:rPr lang="en-US" sz="1100" baseline="30000" dirty="0"/>
              <a:t>7 </a:t>
            </a:r>
            <a:r>
              <a:rPr lang="en-US" sz="1100" dirty="0"/>
              <a:t> K. Thirunavukkuarasu,</a:t>
            </a:r>
            <a:r>
              <a:rPr lang="en-US" sz="1100" baseline="30000" dirty="0"/>
              <a:t>7,8</a:t>
            </a:r>
            <a:r>
              <a:rPr lang="en-US" sz="1100" dirty="0"/>
              <a:t> Y. Ozaki,</a:t>
            </a:r>
            <a:r>
              <a:rPr lang="en-US" sz="1100" baseline="30000" dirty="0"/>
              <a:t>9</a:t>
            </a:r>
            <a:r>
              <a:rPr lang="en-US" sz="1100" dirty="0"/>
              <a:t> Y. Tomioka,</a:t>
            </a:r>
            <a:r>
              <a:rPr lang="en-US" sz="1100" baseline="30000" dirty="0"/>
              <a:t>9</a:t>
            </a:r>
            <a:r>
              <a:rPr lang="en-US" sz="1100" dirty="0"/>
              <a:t> T. Ito,</a:t>
            </a:r>
            <a:r>
              <a:rPr lang="en-US" sz="1100" baseline="30000" dirty="0"/>
              <a:t>9</a:t>
            </a:r>
            <a:r>
              <a:rPr lang="en-US" sz="1100" dirty="0"/>
              <a:t> T. Datta,</a:t>
            </a:r>
            <a:r>
              <a:rPr lang="en-US" sz="1100" baseline="30000" dirty="0"/>
              <a:t>10</a:t>
            </a:r>
            <a:r>
              <a:rPr lang="en-US" sz="1100" dirty="0"/>
              <a:t> and R.S. Fishman</a:t>
            </a:r>
            <a:r>
              <a:rPr lang="en-US" sz="1100" baseline="30000" dirty="0"/>
              <a:t>11</a:t>
            </a:r>
            <a:endParaRPr lang="en-US" sz="1100" kern="1200" baseline="30000" dirty="0"/>
          </a:p>
          <a:p>
            <a:pPr algn="ctr">
              <a:spcBef>
                <a:spcPts val="0"/>
              </a:spcBef>
            </a:pPr>
            <a:r>
              <a:rPr lang="en-US" sz="1050" b="1" dirty="0">
                <a:solidFill>
                  <a:srgbClr val="0033CC"/>
                </a:solidFill>
              </a:rPr>
              <a:t>1. NICPB, Tallinn; 2. MTA-BME Budapest; 3. ISSP Vienna; 4. RIKEN Japan; 5. </a:t>
            </a:r>
            <a:r>
              <a:rPr lang="en-US" sz="1050" b="1" dirty="0" err="1">
                <a:solidFill>
                  <a:srgbClr val="0033CC"/>
                </a:solidFill>
              </a:rPr>
              <a:t>IoP</a:t>
            </a:r>
            <a:r>
              <a:rPr lang="en-US" sz="1050" b="1" dirty="0">
                <a:solidFill>
                  <a:srgbClr val="0033CC"/>
                </a:solidFill>
              </a:rPr>
              <a:t> Augsburg;                                             6. HFML-EMFL Nijmegen; 7. NHMFL FSU; 8. FAMU; 9. AIST Tsukuba Japan; 10. Augusta University; 11. ORNL</a:t>
            </a:r>
          </a:p>
        </p:txBody>
      </p:sp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8980B3D-F216-7646-98DE-D54BD87D1BB9}"/>
              </a:ext>
            </a:extLst>
          </p:cNvPr>
          <p:cNvSpPr/>
          <p:nvPr/>
        </p:nvSpPr>
        <p:spPr>
          <a:xfrm>
            <a:off x="-4952" y="1261665"/>
            <a:ext cx="91440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113" algn="ctr">
              <a:spcBef>
                <a:spcPts val="0"/>
              </a:spcBef>
            </a:pPr>
            <a:r>
              <a:rPr lang="en-US" sz="1050" b="1" dirty="0"/>
              <a:t>Funding Grants:</a:t>
            </a:r>
            <a:r>
              <a:rPr lang="en-US" sz="1050" dirty="0"/>
              <a:t>  G.S. </a:t>
            </a:r>
            <a:r>
              <a:rPr lang="en-US" sz="1050" dirty="0" err="1"/>
              <a:t>Boebinger</a:t>
            </a:r>
            <a:r>
              <a:rPr lang="en-US" sz="1050" dirty="0"/>
              <a:t> (NSF DMR-1644779); European Union; Estonian Ministry of Education; Estonian &amp; Hungarian Academy of Science; Austrian Science Fund; Deutsche </a:t>
            </a:r>
            <a:r>
              <a:rPr lang="en-US" sz="1050" dirty="0" err="1"/>
              <a:t>Forschungsgemeinschaft</a:t>
            </a:r>
            <a:r>
              <a:rPr lang="en-US" sz="1050" dirty="0"/>
              <a:t> (DFG); and DOE BES (DE-AC05-00OR22725)</a:t>
            </a:r>
            <a:endParaRPr lang="en-US" sz="1050" b="1" dirty="0">
              <a:solidFill>
                <a:srgbClr val="0033CC"/>
              </a:solidFill>
            </a:endParaRPr>
          </a:p>
        </p:txBody>
      </p:sp>
      <p:sp>
        <p:nvSpPr>
          <p:cNvPr id="11" name="Text Box 28">
            <a:extLst>
              <a:ext uri="{FF2B5EF4-FFF2-40B4-BE49-F238E27FC236}">
                <a16:creationId xmlns:a16="http://schemas.microsoft.com/office/drawing/2014/main" id="{58EEFAC5-FBCE-5742-9CDC-21DA82AD43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" y="1801050"/>
            <a:ext cx="4353426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dirty="0"/>
              <a:t>The room-temperature multiferroic BiFeO</a:t>
            </a:r>
            <a:r>
              <a:rPr lang="en-US" sz="1200" baseline="-25000" dirty="0"/>
              <a:t>3</a:t>
            </a:r>
            <a:r>
              <a:rPr lang="en-US" sz="1200" dirty="0"/>
              <a:t> is one of the most technologically important materials in the rapidly expanding field of spintronics, with applications </a:t>
            </a:r>
            <a:r>
              <a:rPr lang="en-US" sz="1200" dirty="0" smtClean="0"/>
              <a:t>ranging from </a:t>
            </a:r>
            <a:r>
              <a:rPr lang="en-US" sz="1200" dirty="0"/>
              <a:t>nano-electronics </a:t>
            </a:r>
            <a:r>
              <a:rPr lang="en-US" sz="1200" dirty="0" smtClean="0"/>
              <a:t>to </a:t>
            </a:r>
            <a:r>
              <a:rPr lang="en-US" sz="1200" dirty="0"/>
              <a:t>photovoltaics. One of the most useful ways to control the properties of BiFeO</a:t>
            </a:r>
            <a:r>
              <a:rPr lang="en-US" sz="1200" baseline="-25000" dirty="0"/>
              <a:t>3</a:t>
            </a:r>
            <a:r>
              <a:rPr lang="en-US" sz="1200" dirty="0"/>
              <a:t> thin films is through strain, which unwinds its cycloidal spin structure and stabilizes a canted antiferromagnetic (AF) state. Despite great interest in controlling its magnetic properties, little is known about the effects of magnetoelastic strain on bulk BiFeO</a:t>
            </a:r>
            <a:r>
              <a:rPr lang="en-US" sz="1200" baseline="-25000" dirty="0"/>
              <a:t>3</a:t>
            </a:r>
            <a:r>
              <a:rPr lang="en-US" sz="1200" dirty="0"/>
              <a:t>.</a:t>
            </a:r>
            <a:endParaRPr lang="en-US" sz="1200" dirty="0">
              <a:latin typeface="Arial" charset="0"/>
            </a:endParaRPr>
          </a:p>
          <a:p>
            <a:pPr algn="just"/>
            <a:endParaRPr lang="en-US" sz="1200" dirty="0">
              <a:solidFill>
                <a:srgbClr val="000000"/>
              </a:solidFill>
            </a:endParaRPr>
          </a:p>
          <a:p>
            <a:pPr algn="just"/>
            <a:r>
              <a:rPr lang="en-US" sz="1200" dirty="0"/>
              <a:t>Magnetic fields above </a:t>
            </a:r>
            <a:r>
              <a:rPr lang="en-US" sz="1200" dirty="0" smtClean="0"/>
              <a:t>18T </a:t>
            </a:r>
            <a:r>
              <a:rPr lang="en-US" sz="1200" dirty="0"/>
              <a:t>are also known to destroy the low-field cycloidal spin structure in BiFeO</a:t>
            </a:r>
            <a:r>
              <a:rPr lang="en-US" sz="1200" baseline="-25000" dirty="0"/>
              <a:t>3</a:t>
            </a:r>
            <a:r>
              <a:rPr lang="en-US" sz="1200" dirty="0"/>
              <a:t>, again stabilizing a canted AF state (see Figure). In this work, high-resolution spectroscopic studies of the spin-wave spectrum in the high-field phase of BiFeO</a:t>
            </a:r>
            <a:r>
              <a:rPr lang="en-US" sz="1200" baseline="-25000" dirty="0"/>
              <a:t>3</a:t>
            </a:r>
            <a:r>
              <a:rPr lang="en-US" sz="1200" dirty="0"/>
              <a:t> reveal direct evidence for the magneto-elastic coupling through a change in lattice symmetry from rhombohedral to monoclinic. This transformation activates two new coupling terms in the spin Hamiltonian describing the spin-wave spectrum (solid/dashed curves in the Figure are fits to this model). This collaborative study demonstrates how high-field electron magnetic resonance measurements in the terahertz range can be used to determine the magnetoelastic coupling constants in the AF phase of BiFeO</a:t>
            </a:r>
            <a:r>
              <a:rPr lang="en-US" sz="1200" baseline="-25000" dirty="0"/>
              <a:t>3</a:t>
            </a:r>
            <a:r>
              <a:rPr lang="en-US" sz="1200" dirty="0"/>
              <a:t>.</a:t>
            </a:r>
            <a:endParaRPr lang="en-US" sz="1200" dirty="0">
              <a:latin typeface="Arial" charset="0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5316F77D-C587-584F-890F-E82F9E789405}"/>
              </a:ext>
            </a:extLst>
          </p:cNvPr>
          <p:cNvGrpSpPr/>
          <p:nvPr/>
        </p:nvGrpSpPr>
        <p:grpSpPr>
          <a:xfrm>
            <a:off x="4555971" y="1834167"/>
            <a:ext cx="4465068" cy="4208939"/>
            <a:chOff x="4555971" y="1834167"/>
            <a:chExt cx="4465068" cy="4208939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78A694D8-CA73-0049-ACA1-EE9D8E5C6707}"/>
                </a:ext>
              </a:extLst>
            </p:cNvPr>
            <p:cNvGrpSpPr/>
            <p:nvPr/>
          </p:nvGrpSpPr>
          <p:grpSpPr>
            <a:xfrm>
              <a:off x="4555971" y="1834167"/>
              <a:ext cx="4465068" cy="4208939"/>
              <a:chOff x="4583471" y="1834167"/>
              <a:chExt cx="4465068" cy="4208939"/>
            </a:xfrm>
          </p:grpSpPr>
          <p:pic>
            <p:nvPicPr>
              <p:cNvPr id="8" name="Picture 7" descr="Graphical user interface, chart, scatter chart&#10;&#10;Description automatically generated">
                <a:extLst>
                  <a:ext uri="{FF2B5EF4-FFF2-40B4-BE49-F238E27FC236}">
                    <a16:creationId xmlns:a16="http://schemas.microsoft.com/office/drawing/2014/main" id="{F480E390-D84C-4945-B433-BCBE6454D3D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91248" y="1834167"/>
                <a:ext cx="4109585" cy="3959790"/>
              </a:xfrm>
              <a:prstGeom prst="rect">
                <a:avLst/>
              </a:prstGeom>
            </p:spPr>
          </p:pic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3D333C2-F545-3647-B035-C7FAB5C7FB7F}"/>
                  </a:ext>
                </a:extLst>
              </p:cNvPr>
              <p:cNvSpPr txBox="1"/>
              <p:nvPr/>
            </p:nvSpPr>
            <p:spPr>
              <a:xfrm>
                <a:off x="6280490" y="5735329"/>
                <a:ext cx="151035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Magnetic field (T)</a:t>
                </a: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8D83F00-CE95-9446-AF15-8539A5B6A15C}"/>
                  </a:ext>
                </a:extLst>
              </p:cNvPr>
              <p:cNvSpPr txBox="1"/>
              <p:nvPr/>
            </p:nvSpPr>
            <p:spPr>
              <a:xfrm rot="16200000">
                <a:off x="4024665" y="3548721"/>
                <a:ext cx="142539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Frequency (THz)</a:t>
                </a:r>
              </a:p>
            </p:txBody>
          </p:sp>
          <p:pic>
            <p:nvPicPr>
              <p:cNvPr id="16" name="Picture 15">
                <a:extLst>
                  <a:ext uri="{FF2B5EF4-FFF2-40B4-BE49-F238E27FC236}">
                    <a16:creationId xmlns:a16="http://schemas.microsoft.com/office/drawing/2014/main" id="{CE605738-4AAE-5641-BCB2-62786E7625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56515" y="5648977"/>
                <a:ext cx="192024" cy="137160"/>
              </a:xfrm>
              <a:prstGeom prst="rect">
                <a:avLst/>
              </a:prstGeom>
            </p:spPr>
          </p:pic>
        </p:grp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D36ED041-FDFA-B440-A233-EB7971573C44}"/>
                </a:ext>
              </a:extLst>
            </p:cNvPr>
            <p:cNvSpPr/>
            <p:nvPr/>
          </p:nvSpPr>
          <p:spPr>
            <a:xfrm>
              <a:off x="5410773" y="2048806"/>
              <a:ext cx="701269" cy="1856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04F70316-6D90-8D48-A6F1-023D7981DD68}"/>
                </a:ext>
              </a:extLst>
            </p:cNvPr>
            <p:cNvSpPr/>
            <p:nvPr/>
          </p:nvSpPr>
          <p:spPr>
            <a:xfrm>
              <a:off x="7364472" y="2048806"/>
              <a:ext cx="701269" cy="1856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4BB36448-D206-B940-9EEF-ADD2848272FD}"/>
                    </a:ext>
                  </a:extLst>
                </p:cNvPr>
                <p:cNvSpPr txBox="1"/>
                <p:nvPr/>
              </p:nvSpPr>
              <p:spPr>
                <a:xfrm>
                  <a:off x="5410772" y="1956955"/>
                  <a:ext cx="59984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</a:t>
                  </a:r>
                  <a14:m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∥</m:t>
                      </m:r>
                    </m:oMath>
                  </a14:m>
                  <a:r>
                    <a:rPr lang="en-US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Y</a:t>
                  </a:r>
                </a:p>
              </p:txBody>
            </p:sp>
          </mc:Choice>
          <mc:Fallback xmlns="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4BB36448-D206-B940-9EEF-ADD2848272F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10772" y="1956955"/>
                  <a:ext cx="599844" cy="369332"/>
                </a:xfrm>
                <a:prstGeom prst="rect">
                  <a:avLst/>
                </a:prstGeom>
                <a:blipFill>
                  <a:blip r:embed="rId7"/>
                  <a:stretch>
                    <a:fillRect l="-10417" t="-6667" r="-6250" b="-23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7C7B1552-F620-BE4A-B710-D7F2DA6BDD4B}"/>
                    </a:ext>
                  </a:extLst>
                </p:cNvPr>
                <p:cNvSpPr txBox="1"/>
                <p:nvPr/>
              </p:nvSpPr>
              <p:spPr>
                <a:xfrm>
                  <a:off x="7341680" y="1956955"/>
                  <a:ext cx="59984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</a:t>
                  </a:r>
                  <a14:m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∥</m:t>
                      </m:r>
                    </m:oMath>
                  </a14:m>
                  <a:r>
                    <a:rPr lang="en-US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X</a:t>
                  </a:r>
                </a:p>
              </p:txBody>
            </p:sp>
          </mc:Choice>
          <mc:Fallback xmlns="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7C7B1552-F620-BE4A-B710-D7F2DA6BDD4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41680" y="1956955"/>
                  <a:ext cx="599844" cy="369332"/>
                </a:xfrm>
                <a:prstGeom prst="rect">
                  <a:avLst/>
                </a:prstGeom>
                <a:blipFill>
                  <a:blip r:embed="rId8"/>
                  <a:stretch>
                    <a:fillRect l="-6122" t="-6667" r="-6122" b="-23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22" name="Picture 21" descr="Chart&#10;&#10;Description automatically generated">
              <a:extLst>
                <a:ext uri="{FF2B5EF4-FFF2-40B4-BE49-F238E27FC236}">
                  <a16:creationId xmlns:a16="http://schemas.microsoft.com/office/drawing/2014/main" id="{25768233-D58C-A04E-9398-11D3D5F54D6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7289"/>
            <a:stretch/>
          </p:blipFill>
          <p:spPr>
            <a:xfrm>
              <a:off x="5503493" y="2946335"/>
              <a:ext cx="1374962" cy="1220028"/>
            </a:xfrm>
            <a:prstGeom prst="snipRoundRect">
              <a:avLst>
                <a:gd name="adj1" fmla="val 50000"/>
                <a:gd name="adj2" fmla="val 1211"/>
              </a:avLst>
            </a:prstGeom>
          </p:spPr>
        </p:pic>
        <p:pic>
          <p:nvPicPr>
            <p:cNvPr id="29" name="Picture 28" descr="Chart&#10;&#10;Description automatically generated">
              <a:extLst>
                <a:ext uri="{FF2B5EF4-FFF2-40B4-BE49-F238E27FC236}">
                  <a16:creationId xmlns:a16="http://schemas.microsoft.com/office/drawing/2014/main" id="{3E9287B2-BBA0-694A-B18C-D19B0313BB2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4009"/>
            <a:stretch/>
          </p:blipFill>
          <p:spPr>
            <a:xfrm>
              <a:off x="7678586" y="2898210"/>
              <a:ext cx="1191382" cy="1211601"/>
            </a:xfrm>
            <a:prstGeom prst="snipRoundRect">
              <a:avLst>
                <a:gd name="adj1" fmla="val 49967"/>
                <a:gd name="adj2" fmla="val 16667"/>
              </a:avLst>
            </a:prstGeom>
          </p:spPr>
        </p:pic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64658C26-AACC-BE4C-B3A8-908516E8D39F}"/>
                </a:ext>
              </a:extLst>
            </p:cNvPr>
            <p:cNvCxnSpPr/>
            <p:nvPr/>
          </p:nvCxnSpPr>
          <p:spPr>
            <a:xfrm>
              <a:off x="5355772" y="5424523"/>
              <a:ext cx="160192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A24DB102-1882-7448-A15B-6ADD39436EB9}"/>
                </a:ext>
              </a:extLst>
            </p:cNvPr>
            <p:cNvCxnSpPr/>
            <p:nvPr/>
          </p:nvCxnSpPr>
          <p:spPr>
            <a:xfrm>
              <a:off x="7341680" y="5424523"/>
              <a:ext cx="160192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A9C2C08-C6D1-C34C-9936-1F29176CEB96}"/>
                </a:ext>
              </a:extLst>
            </p:cNvPr>
            <p:cNvSpPr/>
            <p:nvPr/>
          </p:nvSpPr>
          <p:spPr>
            <a:xfrm>
              <a:off x="6010616" y="5348896"/>
              <a:ext cx="335182" cy="1306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60511581-95AC-C64B-9700-A2DD29112E3A}"/>
                </a:ext>
              </a:extLst>
            </p:cNvPr>
            <p:cNvSpPr/>
            <p:nvPr/>
          </p:nvSpPr>
          <p:spPr>
            <a:xfrm>
              <a:off x="7975049" y="5326114"/>
              <a:ext cx="335182" cy="1306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8672FD55-0CAB-1B48-A2C9-9E2A89747CD1}"/>
                </a:ext>
              </a:extLst>
            </p:cNvPr>
            <p:cNvSpPr txBox="1"/>
            <p:nvPr/>
          </p:nvSpPr>
          <p:spPr>
            <a:xfrm>
              <a:off x="5958173" y="5217414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AF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DD7A4A48-7A75-0245-B7CC-8AD6D953B14D}"/>
                </a:ext>
              </a:extLst>
            </p:cNvPr>
            <p:cNvSpPr txBox="1"/>
            <p:nvPr/>
          </p:nvSpPr>
          <p:spPr>
            <a:xfrm>
              <a:off x="7902831" y="5217414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AF</a:t>
              </a:r>
            </a:p>
          </p:txBody>
        </p:sp>
      </p:grpSp>
      <p:sp>
        <p:nvSpPr>
          <p:cNvPr id="31" name="Text Box 28">
            <a:extLst>
              <a:ext uri="{FF2B5EF4-FFF2-40B4-BE49-F238E27FC236}">
                <a16:creationId xmlns:a16="http://schemas.microsoft.com/office/drawing/2014/main" id="{AC9881C9-C67B-4BF3-BA58-C19C7075C7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24048"/>
            <a:ext cx="914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rgbClr val="333399"/>
                </a:solidFill>
              </a:rPr>
              <a:t>Facilities and instrumentation used: </a:t>
            </a:r>
            <a:r>
              <a:rPr lang="en-US" sz="1100" dirty="0">
                <a:solidFill>
                  <a:srgbClr val="333399"/>
                </a:solidFill>
              </a:rPr>
              <a:t>Joint EMR/DC-Field Facility Operation (</a:t>
            </a:r>
            <a:r>
              <a:rPr lang="en-US" sz="1100" dirty="0">
                <a:solidFill>
                  <a:srgbClr val="333299"/>
                </a:solidFill>
              </a:rPr>
              <a:t>Broadband Backward Wave Oscillator (BWO) Spectrometer</a:t>
            </a:r>
            <a:r>
              <a:rPr lang="en-US" sz="1100" dirty="0">
                <a:solidFill>
                  <a:srgbClr val="333399"/>
                </a:solidFill>
              </a:rPr>
              <a:t>)</a:t>
            </a:r>
          </a:p>
          <a:p>
            <a:pPr algn="just"/>
            <a:r>
              <a:rPr lang="en-US" sz="1100" b="1" dirty="0">
                <a:solidFill>
                  <a:srgbClr val="333299"/>
                </a:solidFill>
              </a:rPr>
              <a:t>Citation: </a:t>
            </a:r>
            <a:r>
              <a:rPr lang="en-US" sz="1100" dirty="0" err="1">
                <a:solidFill>
                  <a:srgbClr val="333299"/>
                </a:solidFill>
              </a:rPr>
              <a:t>Rōōm</a:t>
            </a:r>
            <a:r>
              <a:rPr lang="en-US" sz="1100" dirty="0">
                <a:solidFill>
                  <a:srgbClr val="333299"/>
                </a:solidFill>
              </a:rPr>
              <a:t>, T.; </a:t>
            </a:r>
            <a:r>
              <a:rPr lang="en-US" sz="1100" dirty="0" err="1">
                <a:solidFill>
                  <a:srgbClr val="333299"/>
                </a:solidFill>
              </a:rPr>
              <a:t>Viirok</a:t>
            </a:r>
            <a:r>
              <a:rPr lang="en-US" sz="1100" dirty="0">
                <a:solidFill>
                  <a:srgbClr val="333299"/>
                </a:solidFill>
              </a:rPr>
              <a:t>, J.; </a:t>
            </a:r>
            <a:r>
              <a:rPr lang="en-US" sz="1100" dirty="0" err="1">
                <a:solidFill>
                  <a:srgbClr val="333299"/>
                </a:solidFill>
              </a:rPr>
              <a:t>Peedu</a:t>
            </a:r>
            <a:r>
              <a:rPr lang="en-US" sz="1100" dirty="0">
                <a:solidFill>
                  <a:srgbClr val="333299"/>
                </a:solidFill>
              </a:rPr>
              <a:t>, L.; Nagel, U.; Farkas, D.G.; </a:t>
            </a:r>
            <a:r>
              <a:rPr lang="en-US" sz="1100" dirty="0" err="1">
                <a:solidFill>
                  <a:srgbClr val="333299"/>
                </a:solidFill>
              </a:rPr>
              <a:t>Szaller</a:t>
            </a:r>
            <a:r>
              <a:rPr lang="en-US" sz="1100" dirty="0">
                <a:solidFill>
                  <a:srgbClr val="333299"/>
                </a:solidFill>
              </a:rPr>
              <a:t>, D.; Kocsis, V.; </a:t>
            </a:r>
            <a:r>
              <a:rPr lang="en-US" sz="1100" dirty="0" err="1">
                <a:solidFill>
                  <a:srgbClr val="333299"/>
                </a:solidFill>
              </a:rPr>
              <a:t>Bordács</a:t>
            </a:r>
            <a:r>
              <a:rPr lang="en-US" sz="1100" dirty="0">
                <a:solidFill>
                  <a:srgbClr val="333299"/>
                </a:solidFill>
              </a:rPr>
              <a:t>, S.; </a:t>
            </a:r>
            <a:r>
              <a:rPr lang="en-US" sz="1100" dirty="0" err="1">
                <a:solidFill>
                  <a:srgbClr val="333299"/>
                </a:solidFill>
              </a:rPr>
              <a:t>Kézsmárki</a:t>
            </a:r>
            <a:r>
              <a:rPr lang="en-US" sz="1100" dirty="0">
                <a:solidFill>
                  <a:srgbClr val="333299"/>
                </a:solidFill>
              </a:rPr>
              <a:t>, I.; </a:t>
            </a:r>
            <a:r>
              <a:rPr lang="en-US" sz="1100" dirty="0" err="1">
                <a:solidFill>
                  <a:srgbClr val="333299"/>
                </a:solidFill>
              </a:rPr>
              <a:t>Kamenskyi</a:t>
            </a:r>
            <a:r>
              <a:rPr lang="en-US" sz="1100" dirty="0">
                <a:solidFill>
                  <a:srgbClr val="333299"/>
                </a:solidFill>
              </a:rPr>
              <a:t>, D.L.; Engel-</a:t>
            </a:r>
            <a:r>
              <a:rPr lang="en-US" sz="1100" dirty="0" err="1">
                <a:solidFill>
                  <a:srgbClr val="333299"/>
                </a:solidFill>
              </a:rPr>
              <a:t>kamp</a:t>
            </a:r>
            <a:r>
              <a:rPr lang="en-US" sz="1100" dirty="0">
                <a:solidFill>
                  <a:srgbClr val="333299"/>
                </a:solidFill>
              </a:rPr>
              <a:t>, H.; </a:t>
            </a:r>
            <a:r>
              <a:rPr lang="en-US" sz="1100" dirty="0" err="1">
                <a:solidFill>
                  <a:srgbClr val="333299"/>
                </a:solidFill>
              </a:rPr>
              <a:t>Ozerov</a:t>
            </a:r>
            <a:r>
              <a:rPr lang="en-US" sz="1100" dirty="0">
                <a:solidFill>
                  <a:srgbClr val="333299"/>
                </a:solidFill>
              </a:rPr>
              <a:t>, M.; Smirnov, D.; Krzystek, J.; </a:t>
            </a:r>
            <a:r>
              <a:rPr lang="en-US" sz="1100" dirty="0" err="1">
                <a:solidFill>
                  <a:srgbClr val="333299"/>
                </a:solidFill>
              </a:rPr>
              <a:t>Thirunavukkuarasu</a:t>
            </a:r>
            <a:r>
              <a:rPr lang="en-US" sz="1100" dirty="0">
                <a:solidFill>
                  <a:srgbClr val="333299"/>
                </a:solidFill>
              </a:rPr>
              <a:t>, K.; Ozaki, Y.; Tomioka, Y.; Ito, T.; Datta, T.; Fishman, R.S., </a:t>
            </a:r>
            <a:r>
              <a:rPr lang="en-US" sz="1100" i="1" dirty="0">
                <a:solidFill>
                  <a:srgbClr val="333299"/>
                </a:solidFill>
              </a:rPr>
              <a:t>Magnetoelastic distortion of multiferroic BiFeO</a:t>
            </a:r>
            <a:r>
              <a:rPr lang="en-US" sz="1100" i="1" baseline="-25000" dirty="0">
                <a:solidFill>
                  <a:srgbClr val="333299"/>
                </a:solidFill>
              </a:rPr>
              <a:t>3</a:t>
            </a:r>
            <a:r>
              <a:rPr lang="en-US" sz="1100" i="1" dirty="0">
                <a:solidFill>
                  <a:srgbClr val="333299"/>
                </a:solidFill>
              </a:rPr>
              <a:t> in the canted antiferromagnetic state</a:t>
            </a:r>
            <a:r>
              <a:rPr lang="en-US" sz="1100" dirty="0">
                <a:solidFill>
                  <a:srgbClr val="333299"/>
                </a:solidFill>
              </a:rPr>
              <a:t>, </a:t>
            </a:r>
            <a:r>
              <a:rPr lang="en-US" sz="1100" b="1" dirty="0">
                <a:solidFill>
                  <a:srgbClr val="333299"/>
                </a:solidFill>
              </a:rPr>
              <a:t>Phys. Rev. B 102</a:t>
            </a:r>
            <a:r>
              <a:rPr lang="en-US" sz="1100" dirty="0">
                <a:solidFill>
                  <a:srgbClr val="333299"/>
                </a:solidFill>
              </a:rPr>
              <a:t>, 21440 (2020). </a:t>
            </a:r>
            <a:r>
              <a:rPr lang="en-US" sz="1100" b="1" dirty="0">
                <a:solidFill>
                  <a:srgbClr val="333299"/>
                </a:solidFill>
              </a:rPr>
              <a:t>DOI: </a:t>
            </a:r>
            <a:r>
              <a:rPr lang="en-US" sz="1100" dirty="0">
                <a:solidFill>
                  <a:srgbClr val="333299"/>
                </a:solidFill>
              </a:rPr>
              <a:t>10.1103/PhysRevB.102.214410</a:t>
            </a:r>
            <a:endParaRPr lang="en-US" sz="1200" dirty="0">
              <a:solidFill>
                <a:srgbClr val="3332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844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7A5C5726-59D2-A443-A591-70811DEE8E8F}"/>
              </a:ext>
            </a:extLst>
          </p:cNvPr>
          <p:cNvGrpSpPr/>
          <p:nvPr/>
        </p:nvGrpSpPr>
        <p:grpSpPr>
          <a:xfrm>
            <a:off x="4495801" y="1824442"/>
            <a:ext cx="4571999" cy="3480632"/>
            <a:chOff x="4495801" y="1864198"/>
            <a:chExt cx="4571999" cy="3480632"/>
          </a:xfrm>
        </p:grpSpPr>
        <p:sp>
          <p:nvSpPr>
            <p:cNvPr id="15" name="Rectangle 14"/>
            <p:cNvSpPr/>
            <p:nvPr/>
          </p:nvSpPr>
          <p:spPr>
            <a:xfrm>
              <a:off x="4495801" y="3588653"/>
              <a:ext cx="4571999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endParaRPr lang="en-US" sz="1200" dirty="0"/>
            </a:p>
            <a:p>
              <a:pPr algn="ctr"/>
              <a:endParaRPr lang="en-US" sz="1200" dirty="0"/>
            </a:p>
          </p:txBody>
        </p:sp>
        <p:pic>
          <p:nvPicPr>
            <p:cNvPr id="7" name="Picture 6" descr="Chart, line chart&#10;&#10;Description automatically generated">
              <a:extLst>
                <a:ext uri="{FF2B5EF4-FFF2-40B4-BE49-F238E27FC236}">
                  <a16:creationId xmlns:a16="http://schemas.microsoft.com/office/drawing/2014/main" id="{31460A5C-5E34-104C-AD0D-2CC1E786801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10211" y="1864198"/>
              <a:ext cx="3797686" cy="3244743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5D702A3-FF3B-7449-AEDC-F6D3A70B3731}"/>
                </a:ext>
              </a:extLst>
            </p:cNvPr>
            <p:cNvSpPr txBox="1"/>
            <p:nvPr/>
          </p:nvSpPr>
          <p:spPr>
            <a:xfrm rot="16200000">
              <a:off x="3418338" y="3275111"/>
              <a:ext cx="260520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Normalized Transmission (offset)</a:t>
              </a: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D3FCD36B-0614-5040-B90F-99636BD4BA8A}"/>
                </a:ext>
              </a:extLst>
            </p:cNvPr>
            <p:cNvSpPr txBox="1"/>
            <p:nvPr/>
          </p:nvSpPr>
          <p:spPr>
            <a:xfrm>
              <a:off x="8468227" y="4410352"/>
              <a:ext cx="49244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228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A9D7DB2-1E45-D448-A7F5-2B02F6AF3064}"/>
                </a:ext>
              </a:extLst>
            </p:cNvPr>
            <p:cNvSpPr txBox="1"/>
            <p:nvPr/>
          </p:nvSpPr>
          <p:spPr>
            <a:xfrm>
              <a:off x="8468227" y="4105393"/>
              <a:ext cx="49244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250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079090C8-111F-D341-A102-EEDF18F83598}"/>
                </a:ext>
              </a:extLst>
            </p:cNvPr>
            <p:cNvSpPr txBox="1"/>
            <p:nvPr/>
          </p:nvSpPr>
          <p:spPr>
            <a:xfrm>
              <a:off x="8468227" y="3862513"/>
              <a:ext cx="49244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268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2B7B58-DD41-DE41-AD2F-19772CB21450}"/>
                </a:ext>
              </a:extLst>
            </p:cNvPr>
            <p:cNvSpPr txBox="1"/>
            <p:nvPr/>
          </p:nvSpPr>
          <p:spPr>
            <a:xfrm>
              <a:off x="8468227" y="3489582"/>
              <a:ext cx="49244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292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C135E73A-1D33-914D-B0B1-C46BD306599A}"/>
                </a:ext>
              </a:extLst>
            </p:cNvPr>
            <p:cNvSpPr txBox="1"/>
            <p:nvPr/>
          </p:nvSpPr>
          <p:spPr>
            <a:xfrm>
              <a:off x="8465950" y="3192367"/>
              <a:ext cx="49244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323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5947123D-72C4-D042-8C38-00E543A161F4}"/>
                </a:ext>
              </a:extLst>
            </p:cNvPr>
            <p:cNvSpPr txBox="1"/>
            <p:nvPr/>
          </p:nvSpPr>
          <p:spPr>
            <a:xfrm>
              <a:off x="8465950" y="2822859"/>
              <a:ext cx="49244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339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A71D1CFC-1AA0-F248-A6C2-6C7CFEE49C45}"/>
                </a:ext>
              </a:extLst>
            </p:cNvPr>
            <p:cNvSpPr txBox="1"/>
            <p:nvPr/>
          </p:nvSpPr>
          <p:spPr>
            <a:xfrm>
              <a:off x="8465950" y="2504975"/>
              <a:ext cx="49244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360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BB70C0E4-1125-6944-A495-1C7154A3BC22}"/>
                </a:ext>
              </a:extLst>
            </p:cNvPr>
            <p:cNvSpPr txBox="1"/>
            <p:nvPr/>
          </p:nvSpPr>
          <p:spPr>
            <a:xfrm>
              <a:off x="8465950" y="2212830"/>
              <a:ext cx="49244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383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3ED8F6BE-A1FF-4848-A348-E645E72A5359}"/>
                </a:ext>
              </a:extLst>
            </p:cNvPr>
            <p:cNvSpPr txBox="1"/>
            <p:nvPr/>
          </p:nvSpPr>
          <p:spPr>
            <a:xfrm>
              <a:off x="8465950" y="1903516"/>
              <a:ext cx="49244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403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5E6AA2E-B220-AE42-9C11-9BDE0F712CC6}"/>
                </a:ext>
              </a:extLst>
            </p:cNvPr>
            <p:cNvSpPr txBox="1"/>
            <p:nvPr/>
          </p:nvSpPr>
          <p:spPr>
            <a:xfrm>
              <a:off x="6186729" y="5037053"/>
              <a:ext cx="151035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Magnetic field (T)</a:t>
              </a:r>
            </a:p>
          </p:txBody>
        </p:sp>
      </p:grpSp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67080" y="1801466"/>
            <a:ext cx="4353426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b="1" dirty="0">
                <a:solidFill>
                  <a:srgbClr val="000000"/>
                </a:solidFill>
              </a:rPr>
              <a:t>What is the finding? </a:t>
            </a:r>
            <a:r>
              <a:rPr lang="en-US" sz="1200" dirty="0">
                <a:solidFill>
                  <a:srgbClr val="000000"/>
                </a:solidFill>
              </a:rPr>
              <a:t>Magnetic resonance </a:t>
            </a:r>
            <a:r>
              <a:rPr lang="en-US" sz="1200" dirty="0">
                <a:latin typeface="Arial" charset="0"/>
              </a:rPr>
              <a:t>spectroscopy at terahertz frequencies and magnetic fields </a:t>
            </a:r>
            <a:r>
              <a:rPr lang="en-US" sz="1200" dirty="0" smtClean="0">
                <a:latin typeface="Arial" charset="0"/>
              </a:rPr>
              <a:t>to 35T was </a:t>
            </a:r>
            <a:r>
              <a:rPr lang="en-US" sz="1200" dirty="0">
                <a:latin typeface="Arial" charset="0"/>
              </a:rPr>
              <a:t>used to learn how electron spins interact with each other and </a:t>
            </a:r>
            <a:r>
              <a:rPr lang="en-US" sz="1200" dirty="0" smtClean="0">
                <a:latin typeface="Arial" charset="0"/>
              </a:rPr>
              <a:t>with the crystal lattice in BiFeO</a:t>
            </a:r>
            <a:r>
              <a:rPr lang="en-US" sz="1200" baseline="-25000" dirty="0" smtClean="0">
                <a:latin typeface="Arial" charset="0"/>
              </a:rPr>
              <a:t>3</a:t>
            </a:r>
            <a:r>
              <a:rPr lang="en-US" sz="1200" dirty="0" smtClean="0">
                <a:latin typeface="Arial" charset="0"/>
              </a:rPr>
              <a:t>. The </a:t>
            </a:r>
            <a:r>
              <a:rPr lang="en-US" sz="1200" dirty="0">
                <a:latin typeface="Arial" charset="0"/>
              </a:rPr>
              <a:t>spectrum varies with </a:t>
            </a:r>
            <a:r>
              <a:rPr lang="en-US" sz="1200" dirty="0" smtClean="0">
                <a:latin typeface="Arial" charset="0"/>
              </a:rPr>
              <a:t>magnetic field </a:t>
            </a:r>
            <a:r>
              <a:rPr lang="en-US" sz="1200" dirty="0">
                <a:latin typeface="Arial" charset="0"/>
              </a:rPr>
              <a:t>orientation, </a:t>
            </a:r>
            <a:r>
              <a:rPr lang="en-US" sz="1200" dirty="0" smtClean="0">
                <a:latin typeface="Arial" charset="0"/>
              </a:rPr>
              <a:t>implying that </a:t>
            </a:r>
            <a:r>
              <a:rPr lang="en-US" sz="1200" dirty="0">
                <a:latin typeface="Arial" charset="0"/>
              </a:rPr>
              <a:t>the spins are not simply embedded passively into the </a:t>
            </a:r>
            <a:r>
              <a:rPr lang="en-US" sz="1200" dirty="0" smtClean="0">
                <a:latin typeface="Arial" charset="0"/>
              </a:rPr>
              <a:t>crystal, </a:t>
            </a:r>
            <a:r>
              <a:rPr lang="en-US" sz="1200" dirty="0">
                <a:latin typeface="Arial" charset="0"/>
              </a:rPr>
              <a:t>but act back to deform the lattice when the magnetic structure changes.</a:t>
            </a:r>
          </a:p>
          <a:p>
            <a:pPr algn="just"/>
            <a:endParaRPr lang="en-US" sz="1200" dirty="0">
              <a:solidFill>
                <a:srgbClr val="000000"/>
              </a:solidFill>
            </a:endParaRPr>
          </a:p>
          <a:p>
            <a:pPr algn="just"/>
            <a:r>
              <a:rPr lang="en-US" sz="1200" b="1" dirty="0">
                <a:solidFill>
                  <a:srgbClr val="000000"/>
                </a:solidFill>
              </a:rPr>
              <a:t>Why is this important? </a:t>
            </a:r>
            <a:r>
              <a:rPr lang="en-US" sz="1200" dirty="0">
                <a:latin typeface="Arial" charset="0"/>
              </a:rPr>
              <a:t>Multiferroics that respond to both magnetic and electrical stimuli are candidate materials to replace silicon in future logic devices. BiFeO</a:t>
            </a:r>
            <a:r>
              <a:rPr lang="en-US" sz="1200" baseline="-25000" dirty="0">
                <a:latin typeface="Arial" charset="0"/>
              </a:rPr>
              <a:t>3</a:t>
            </a:r>
            <a:r>
              <a:rPr lang="en-US" sz="1200" dirty="0">
                <a:latin typeface="Arial" charset="0"/>
              </a:rPr>
              <a:t> is one of the few </a:t>
            </a:r>
            <a:r>
              <a:rPr lang="en-US" sz="1200" dirty="0" err="1">
                <a:latin typeface="Arial" charset="0"/>
              </a:rPr>
              <a:t>multiferroics</a:t>
            </a:r>
            <a:r>
              <a:rPr lang="en-US" sz="1200" dirty="0">
                <a:latin typeface="Arial" charset="0"/>
              </a:rPr>
              <a:t> </a:t>
            </a:r>
            <a:r>
              <a:rPr lang="en-US" sz="1200" dirty="0" smtClean="0">
                <a:latin typeface="Arial" charset="0"/>
              </a:rPr>
              <a:t>that retains suitable </a:t>
            </a:r>
            <a:r>
              <a:rPr lang="en-US" sz="1200" dirty="0">
                <a:latin typeface="Arial" charset="0"/>
              </a:rPr>
              <a:t>properties </a:t>
            </a:r>
            <a:r>
              <a:rPr lang="en-US" sz="1200" dirty="0" smtClean="0">
                <a:latin typeface="Arial" charset="0"/>
              </a:rPr>
              <a:t>to above </a:t>
            </a:r>
            <a:r>
              <a:rPr lang="en-US" sz="1200" dirty="0">
                <a:latin typeface="Arial" charset="0"/>
              </a:rPr>
              <a:t>room </a:t>
            </a:r>
            <a:r>
              <a:rPr lang="en-US" sz="1200" dirty="0" smtClean="0">
                <a:latin typeface="Arial" charset="0"/>
              </a:rPr>
              <a:t>temperature. </a:t>
            </a:r>
            <a:r>
              <a:rPr lang="en-US" sz="1200" dirty="0">
                <a:latin typeface="Arial" charset="0"/>
              </a:rPr>
              <a:t>It has an exotic magnetic structure that </a:t>
            </a:r>
            <a:r>
              <a:rPr lang="en-US" sz="1200" dirty="0" smtClean="0">
                <a:latin typeface="Arial" charset="0"/>
              </a:rPr>
              <a:t>is destroyed </a:t>
            </a:r>
            <a:r>
              <a:rPr lang="en-US" sz="1200" dirty="0">
                <a:latin typeface="Arial" charset="0"/>
              </a:rPr>
              <a:t>by </a:t>
            </a:r>
            <a:r>
              <a:rPr lang="en-US" sz="1200" dirty="0" smtClean="0">
                <a:latin typeface="Arial" charset="0"/>
              </a:rPr>
              <a:t>magnetic fields </a:t>
            </a:r>
            <a:r>
              <a:rPr lang="en-US" sz="1200" dirty="0">
                <a:latin typeface="Arial" charset="0"/>
              </a:rPr>
              <a:t>above </a:t>
            </a:r>
            <a:r>
              <a:rPr lang="en-US" sz="1200" dirty="0" smtClean="0">
                <a:latin typeface="Arial" charset="0"/>
              </a:rPr>
              <a:t>18T</a:t>
            </a:r>
            <a:r>
              <a:rPr lang="en-US" sz="1200" dirty="0">
                <a:latin typeface="Arial" charset="0"/>
              </a:rPr>
              <a:t>. Spectroscopy of the simpler high-field magnetic state, which </a:t>
            </a:r>
            <a:r>
              <a:rPr lang="en-US" sz="1200" dirty="0" smtClean="0">
                <a:latin typeface="Arial" charset="0"/>
              </a:rPr>
              <a:t>had </a:t>
            </a:r>
            <a:r>
              <a:rPr lang="en-US" sz="1200" dirty="0">
                <a:latin typeface="Arial" charset="0"/>
              </a:rPr>
              <a:t>not been studied in detail before, reveals how the lattice deformation couples to the magnetism, providing important information for designing future logic devices based on BiFeO</a:t>
            </a:r>
            <a:r>
              <a:rPr lang="en-US" sz="1200" baseline="-25000" dirty="0">
                <a:latin typeface="Arial" charset="0"/>
              </a:rPr>
              <a:t>3</a:t>
            </a:r>
            <a:r>
              <a:rPr lang="en-US" sz="1200" dirty="0">
                <a:latin typeface="Arial" charset="0"/>
              </a:rPr>
              <a:t>.</a:t>
            </a:r>
          </a:p>
          <a:p>
            <a:pPr algn="just"/>
            <a:endParaRPr lang="en-US" sz="1200" dirty="0">
              <a:latin typeface="Arial" charset="0"/>
            </a:endParaRPr>
          </a:p>
          <a:p>
            <a:pPr algn="just"/>
            <a:r>
              <a:rPr lang="en-US" sz="1200" b="1" dirty="0">
                <a:solidFill>
                  <a:srgbClr val="000000"/>
                </a:solidFill>
              </a:rPr>
              <a:t>Why did this research need the MagLab?</a:t>
            </a:r>
            <a:r>
              <a:rPr lang="en-US" sz="1200" b="1" dirty="0">
                <a:latin typeface="Arial" charset="0"/>
              </a:rPr>
              <a:t> </a:t>
            </a:r>
            <a:r>
              <a:rPr lang="en-US" sz="1200" dirty="0">
                <a:latin typeface="Arial" charset="0"/>
              </a:rPr>
              <a:t> Static magnetic fields well above </a:t>
            </a:r>
            <a:r>
              <a:rPr lang="en-US" sz="1200" dirty="0" smtClean="0">
                <a:latin typeface="Arial" charset="0"/>
              </a:rPr>
              <a:t>18T </a:t>
            </a:r>
            <a:r>
              <a:rPr lang="en-US" sz="1200" dirty="0">
                <a:latin typeface="Arial" charset="0"/>
              </a:rPr>
              <a:t>are not achievable in commercial magnets. The </a:t>
            </a:r>
            <a:r>
              <a:rPr lang="en-US" sz="1200" dirty="0" err="1">
                <a:latin typeface="Arial" charset="0"/>
              </a:rPr>
              <a:t>MagLab</a:t>
            </a:r>
            <a:r>
              <a:rPr lang="en-US" sz="1200" dirty="0">
                <a:latin typeface="Arial" charset="0"/>
              </a:rPr>
              <a:t> also has spectrometers covering the terahertz frequency  range needed for these investigations.</a:t>
            </a:r>
          </a:p>
        </p:txBody>
      </p:sp>
      <p:sp>
        <p:nvSpPr>
          <p:cNvPr id="13" name="Line 42">
            <a:extLst>
              <a:ext uri="{FF2B5EF4-FFF2-40B4-BE49-F238E27FC236}">
                <a16:creationId xmlns:a16="http://schemas.microsoft.com/office/drawing/2014/main" id="{34F6DD98-DAF9-3148-AE94-3571399079D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" y="1694230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7" name="Picture 16" descr="NSF logo.jpg">
            <a:extLst>
              <a:ext uri="{FF2B5EF4-FFF2-40B4-BE49-F238E27FC236}">
                <a16:creationId xmlns:a16="http://schemas.microsoft.com/office/drawing/2014/main" id="{987888AA-711C-2F4C-BD60-EBAD6B85C64A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974053" y="45116"/>
            <a:ext cx="1017188" cy="1023315"/>
          </a:xfrm>
          <a:prstGeom prst="rect">
            <a:avLst/>
          </a:prstGeom>
        </p:spPr>
      </p:pic>
      <p:sp>
        <p:nvSpPr>
          <p:cNvPr id="18" name="Text Box 62">
            <a:extLst>
              <a:ext uri="{FF2B5EF4-FFF2-40B4-BE49-F238E27FC236}">
                <a16:creationId xmlns:a16="http://schemas.microsoft.com/office/drawing/2014/main" id="{ECD86757-E95D-C740-B541-A7B3EA2C28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224" y="40618"/>
            <a:ext cx="7189827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dirty="0"/>
              <a:t>Magnetoelastic Coupling in the Multiferroic BiFeO</a:t>
            </a:r>
            <a:r>
              <a:rPr lang="en-US" sz="1600" b="1" baseline="-25000" dirty="0"/>
              <a:t>3</a:t>
            </a:r>
            <a:endParaRPr lang="en-US" sz="1600" b="1" kern="1200" dirty="0"/>
          </a:p>
          <a:p>
            <a:pPr algn="ctr">
              <a:spcBef>
                <a:spcPts val="0"/>
              </a:spcBef>
            </a:pPr>
            <a:endParaRPr lang="en-US" sz="600" dirty="0"/>
          </a:p>
          <a:p>
            <a:pPr algn="ctr">
              <a:spcBef>
                <a:spcPts val="0"/>
              </a:spcBef>
            </a:pPr>
            <a:r>
              <a:rPr lang="en-US" sz="1100" dirty="0"/>
              <a:t>T. Rõõm,</a:t>
            </a:r>
            <a:r>
              <a:rPr lang="en-US" sz="1100" baseline="30000" dirty="0"/>
              <a:t>1</a:t>
            </a:r>
            <a:r>
              <a:rPr lang="en-US" sz="1100" dirty="0"/>
              <a:t> J. Viirok,</a:t>
            </a:r>
            <a:r>
              <a:rPr lang="en-US" sz="1100" baseline="30000" dirty="0"/>
              <a:t>1</a:t>
            </a:r>
            <a:r>
              <a:rPr lang="en-US" sz="1100" dirty="0"/>
              <a:t> L. Peedu,</a:t>
            </a:r>
            <a:r>
              <a:rPr lang="en-US" sz="1100" baseline="30000" dirty="0"/>
              <a:t>1 </a:t>
            </a:r>
            <a:r>
              <a:rPr lang="en-US" sz="1100" dirty="0"/>
              <a:t> U. Nagel,</a:t>
            </a:r>
            <a:r>
              <a:rPr lang="en-US" sz="1100" baseline="30000" dirty="0"/>
              <a:t>1 </a:t>
            </a:r>
            <a:r>
              <a:rPr lang="en-US" sz="1100" dirty="0"/>
              <a:t> D.G. Farkas,</a:t>
            </a:r>
            <a:r>
              <a:rPr lang="en-US" sz="1100" baseline="30000" dirty="0"/>
              <a:t>2</a:t>
            </a:r>
            <a:r>
              <a:rPr lang="en-US" sz="1100" dirty="0"/>
              <a:t> D. Szaller,</a:t>
            </a:r>
            <a:r>
              <a:rPr lang="en-US" sz="1100" baseline="30000" dirty="0"/>
              <a:t>2,3</a:t>
            </a:r>
            <a:r>
              <a:rPr lang="en-US" sz="1100" dirty="0"/>
              <a:t> V. Kocsis,</a:t>
            </a:r>
            <a:r>
              <a:rPr lang="en-US" sz="1100" baseline="30000" dirty="0"/>
              <a:t>2,4</a:t>
            </a:r>
            <a:r>
              <a:rPr lang="en-US" sz="1100" dirty="0"/>
              <a:t> S. Bordács,</a:t>
            </a:r>
            <a:r>
              <a:rPr lang="en-US" sz="1100" baseline="30000" dirty="0"/>
              <a:t>2</a:t>
            </a:r>
            <a:r>
              <a:rPr lang="en-US" sz="1100" dirty="0"/>
              <a:t> I. Kézsmárki,</a:t>
            </a:r>
            <a:r>
              <a:rPr lang="en-US" sz="1100" baseline="30000" dirty="0"/>
              <a:t>2,5</a:t>
            </a:r>
            <a:r>
              <a:rPr lang="en-US" sz="1100" dirty="0"/>
              <a:t> D.L. Kamenskyi,</a:t>
            </a:r>
            <a:r>
              <a:rPr lang="en-US" sz="1100" baseline="30000" dirty="0"/>
              <a:t>6</a:t>
            </a:r>
            <a:r>
              <a:rPr lang="en-US" sz="1100" dirty="0"/>
              <a:t> H. Engelkamp,</a:t>
            </a:r>
            <a:r>
              <a:rPr lang="en-US" sz="1100" baseline="30000" dirty="0"/>
              <a:t>6 </a:t>
            </a:r>
            <a:r>
              <a:rPr lang="en-US" sz="1100" dirty="0"/>
              <a:t> M. Ozerov,</a:t>
            </a:r>
            <a:r>
              <a:rPr lang="en-US" sz="1100" baseline="30000" dirty="0"/>
              <a:t>7</a:t>
            </a:r>
            <a:r>
              <a:rPr lang="en-US" sz="1100" dirty="0"/>
              <a:t> D. Smirnov,</a:t>
            </a:r>
            <a:r>
              <a:rPr lang="en-US" sz="1100" baseline="30000" dirty="0"/>
              <a:t>7 </a:t>
            </a:r>
            <a:r>
              <a:rPr lang="en-US" sz="1100" dirty="0"/>
              <a:t> J. Krzystek,</a:t>
            </a:r>
            <a:r>
              <a:rPr lang="en-US" sz="1100" baseline="30000" dirty="0"/>
              <a:t>7 </a:t>
            </a:r>
            <a:r>
              <a:rPr lang="en-US" sz="1100" dirty="0"/>
              <a:t> K. Thirunavukkuarasu,</a:t>
            </a:r>
            <a:r>
              <a:rPr lang="en-US" sz="1100" baseline="30000" dirty="0"/>
              <a:t>7,8</a:t>
            </a:r>
            <a:r>
              <a:rPr lang="en-US" sz="1100" dirty="0"/>
              <a:t> Y. Ozaki,</a:t>
            </a:r>
            <a:r>
              <a:rPr lang="en-US" sz="1100" baseline="30000" dirty="0"/>
              <a:t>9</a:t>
            </a:r>
            <a:r>
              <a:rPr lang="en-US" sz="1100" dirty="0"/>
              <a:t> Y. Tomioka,</a:t>
            </a:r>
            <a:r>
              <a:rPr lang="en-US" sz="1100" baseline="30000" dirty="0"/>
              <a:t>9</a:t>
            </a:r>
            <a:r>
              <a:rPr lang="en-US" sz="1100" dirty="0"/>
              <a:t> T. Ito,</a:t>
            </a:r>
            <a:r>
              <a:rPr lang="en-US" sz="1100" baseline="30000" dirty="0"/>
              <a:t>9</a:t>
            </a:r>
            <a:r>
              <a:rPr lang="en-US" sz="1100" dirty="0"/>
              <a:t> T. Datta,</a:t>
            </a:r>
            <a:r>
              <a:rPr lang="en-US" sz="1100" baseline="30000" dirty="0"/>
              <a:t>10</a:t>
            </a:r>
            <a:r>
              <a:rPr lang="en-US" sz="1100" dirty="0"/>
              <a:t> and R.S. Fishman</a:t>
            </a:r>
            <a:r>
              <a:rPr lang="en-US" sz="1100" baseline="30000" dirty="0"/>
              <a:t>11</a:t>
            </a:r>
            <a:endParaRPr lang="en-US" sz="1100" kern="1200" baseline="30000" dirty="0"/>
          </a:p>
          <a:p>
            <a:pPr algn="ctr">
              <a:spcBef>
                <a:spcPts val="0"/>
              </a:spcBef>
            </a:pPr>
            <a:r>
              <a:rPr lang="en-US" sz="1050" b="1" kern="1200" dirty="0">
                <a:solidFill>
                  <a:srgbClr val="0033CC"/>
                </a:solidFill>
              </a:rPr>
              <a:t>1. NICPB, Tallinn; 2. MTA-BME Budapest; 3. ISSP Vienna; 4. RIKEN Japan; 5. </a:t>
            </a:r>
            <a:r>
              <a:rPr lang="en-US" sz="1050" b="1" kern="1200" dirty="0" err="1">
                <a:solidFill>
                  <a:srgbClr val="0033CC"/>
                </a:solidFill>
              </a:rPr>
              <a:t>IoP</a:t>
            </a:r>
            <a:r>
              <a:rPr lang="en-US" sz="1050" b="1" kern="1200" dirty="0">
                <a:solidFill>
                  <a:srgbClr val="0033CC"/>
                </a:solidFill>
              </a:rPr>
              <a:t> Augsburg;                                             6. HFML-EMFL Nijmegen; 7. NHMFL FSU; 8. FAMU; 9. AIST Tsukuba Japan; 10. Augusta University; 11. ORNL</a:t>
            </a:r>
          </a:p>
        </p:txBody>
      </p:sp>
      <p:pic>
        <p:nvPicPr>
          <p:cNvPr id="19" name="Picture 18" descr="JustM_purple.jpg">
            <a:extLst>
              <a:ext uri="{FF2B5EF4-FFF2-40B4-BE49-F238E27FC236}">
                <a16:creationId xmlns:a16="http://schemas.microsoft.com/office/drawing/2014/main" id="{5EC32535-74E7-B14A-B594-FA6D82708A1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EC2BD39E-FF7D-1B44-A295-F0C08EA05369}"/>
              </a:ext>
            </a:extLst>
          </p:cNvPr>
          <p:cNvSpPr/>
          <p:nvPr/>
        </p:nvSpPr>
        <p:spPr>
          <a:xfrm>
            <a:off x="-4952" y="1261665"/>
            <a:ext cx="91440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113" algn="ctr">
              <a:spcBef>
                <a:spcPts val="0"/>
              </a:spcBef>
            </a:pPr>
            <a:r>
              <a:rPr lang="en-US" sz="1050" b="1" dirty="0"/>
              <a:t>Funding Grants:</a:t>
            </a:r>
            <a:r>
              <a:rPr lang="en-US" sz="1050" dirty="0"/>
              <a:t>  G.S. </a:t>
            </a:r>
            <a:r>
              <a:rPr lang="en-US" sz="1050" dirty="0" err="1"/>
              <a:t>Boebinger</a:t>
            </a:r>
            <a:r>
              <a:rPr lang="en-US" sz="1050" dirty="0"/>
              <a:t> (NSF DMR-1644779); European Union; Estonian Ministry of Education; Estonian &amp; Hungarian Academy of Science; Austrian Science Fund; Deutsche </a:t>
            </a:r>
            <a:r>
              <a:rPr lang="en-US" sz="1050" dirty="0" err="1"/>
              <a:t>Forschungsgemeinschaft</a:t>
            </a:r>
            <a:r>
              <a:rPr lang="en-US" sz="1050" dirty="0"/>
              <a:t> (DFG); and DOE BES (DE-AC05-00OR22725)</a:t>
            </a:r>
            <a:endParaRPr lang="en-US" sz="1050" b="1" dirty="0">
              <a:solidFill>
                <a:srgbClr val="0033CC"/>
              </a:solidFill>
            </a:endParaRPr>
          </a:p>
        </p:txBody>
      </p:sp>
      <p:sp>
        <p:nvSpPr>
          <p:cNvPr id="21" name="Rectangle 49">
            <a:extLst>
              <a:ext uri="{FF2B5EF4-FFF2-40B4-BE49-F238E27FC236}">
                <a16:creationId xmlns:a16="http://schemas.microsoft.com/office/drawing/2014/main" id="{F147A799-BFA2-4D42-BC3B-091AE491E6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1" y="1817098"/>
            <a:ext cx="4572000" cy="4324017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Text Box 28">
            <a:extLst>
              <a:ext uri="{FF2B5EF4-FFF2-40B4-BE49-F238E27FC236}">
                <a16:creationId xmlns:a16="http://schemas.microsoft.com/office/drawing/2014/main" id="{6CB245ED-FB99-4244-A6A2-DFEC20948F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24048"/>
            <a:ext cx="914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rgbClr val="333399"/>
                </a:solidFill>
              </a:rPr>
              <a:t>Facilities and instrumentation used: </a:t>
            </a:r>
            <a:r>
              <a:rPr lang="en-US" sz="1100" dirty="0">
                <a:solidFill>
                  <a:srgbClr val="333399"/>
                </a:solidFill>
              </a:rPr>
              <a:t>Joint EMR/DC-Field Facility Operation (</a:t>
            </a:r>
            <a:r>
              <a:rPr lang="en-US" sz="1100" dirty="0">
                <a:solidFill>
                  <a:srgbClr val="333299"/>
                </a:solidFill>
              </a:rPr>
              <a:t>Broadband Backward Wave Oscillator (BWO) Spectrometer</a:t>
            </a:r>
            <a:r>
              <a:rPr lang="en-US" sz="1100" dirty="0">
                <a:solidFill>
                  <a:srgbClr val="333399"/>
                </a:solidFill>
              </a:rPr>
              <a:t>)</a:t>
            </a:r>
          </a:p>
          <a:p>
            <a:pPr algn="just"/>
            <a:r>
              <a:rPr lang="en-US" sz="1100" b="1" dirty="0">
                <a:solidFill>
                  <a:srgbClr val="333299"/>
                </a:solidFill>
              </a:rPr>
              <a:t>Citation: </a:t>
            </a:r>
            <a:r>
              <a:rPr lang="en-US" sz="1100" dirty="0" err="1">
                <a:solidFill>
                  <a:srgbClr val="333299"/>
                </a:solidFill>
              </a:rPr>
              <a:t>Rōōm</a:t>
            </a:r>
            <a:r>
              <a:rPr lang="en-US" sz="1100" dirty="0">
                <a:solidFill>
                  <a:srgbClr val="333299"/>
                </a:solidFill>
              </a:rPr>
              <a:t>, T.; </a:t>
            </a:r>
            <a:r>
              <a:rPr lang="en-US" sz="1100" dirty="0" err="1">
                <a:solidFill>
                  <a:srgbClr val="333299"/>
                </a:solidFill>
              </a:rPr>
              <a:t>Viirok</a:t>
            </a:r>
            <a:r>
              <a:rPr lang="en-US" sz="1100" dirty="0">
                <a:solidFill>
                  <a:srgbClr val="333299"/>
                </a:solidFill>
              </a:rPr>
              <a:t>, J.; </a:t>
            </a:r>
            <a:r>
              <a:rPr lang="en-US" sz="1100" dirty="0" err="1">
                <a:solidFill>
                  <a:srgbClr val="333299"/>
                </a:solidFill>
              </a:rPr>
              <a:t>Peedu</a:t>
            </a:r>
            <a:r>
              <a:rPr lang="en-US" sz="1100" dirty="0">
                <a:solidFill>
                  <a:srgbClr val="333299"/>
                </a:solidFill>
              </a:rPr>
              <a:t>, L.; Nagel, U.; Farkas, D.G.; </a:t>
            </a:r>
            <a:r>
              <a:rPr lang="en-US" sz="1100" dirty="0" err="1">
                <a:solidFill>
                  <a:srgbClr val="333299"/>
                </a:solidFill>
              </a:rPr>
              <a:t>Szaller</a:t>
            </a:r>
            <a:r>
              <a:rPr lang="en-US" sz="1100" dirty="0">
                <a:solidFill>
                  <a:srgbClr val="333299"/>
                </a:solidFill>
              </a:rPr>
              <a:t>, D.; Kocsis, V.; </a:t>
            </a:r>
            <a:r>
              <a:rPr lang="en-US" sz="1100" dirty="0" err="1">
                <a:solidFill>
                  <a:srgbClr val="333299"/>
                </a:solidFill>
              </a:rPr>
              <a:t>Bordács</a:t>
            </a:r>
            <a:r>
              <a:rPr lang="en-US" sz="1100" dirty="0">
                <a:solidFill>
                  <a:srgbClr val="333299"/>
                </a:solidFill>
              </a:rPr>
              <a:t>, S.; </a:t>
            </a:r>
            <a:r>
              <a:rPr lang="en-US" sz="1100" dirty="0" err="1">
                <a:solidFill>
                  <a:srgbClr val="333299"/>
                </a:solidFill>
              </a:rPr>
              <a:t>Kézsmárki</a:t>
            </a:r>
            <a:r>
              <a:rPr lang="en-US" sz="1100" dirty="0">
                <a:solidFill>
                  <a:srgbClr val="333299"/>
                </a:solidFill>
              </a:rPr>
              <a:t>, I.; </a:t>
            </a:r>
            <a:r>
              <a:rPr lang="en-US" sz="1100" dirty="0" err="1">
                <a:solidFill>
                  <a:srgbClr val="333299"/>
                </a:solidFill>
              </a:rPr>
              <a:t>Kamenskyi</a:t>
            </a:r>
            <a:r>
              <a:rPr lang="en-US" sz="1100" dirty="0">
                <a:solidFill>
                  <a:srgbClr val="333299"/>
                </a:solidFill>
              </a:rPr>
              <a:t>, D.L.; Engel-</a:t>
            </a:r>
            <a:r>
              <a:rPr lang="en-US" sz="1100" dirty="0" err="1">
                <a:solidFill>
                  <a:srgbClr val="333299"/>
                </a:solidFill>
              </a:rPr>
              <a:t>kamp</a:t>
            </a:r>
            <a:r>
              <a:rPr lang="en-US" sz="1100" dirty="0">
                <a:solidFill>
                  <a:srgbClr val="333299"/>
                </a:solidFill>
              </a:rPr>
              <a:t>, H.; </a:t>
            </a:r>
            <a:r>
              <a:rPr lang="en-US" sz="1100" dirty="0" err="1">
                <a:solidFill>
                  <a:srgbClr val="333299"/>
                </a:solidFill>
              </a:rPr>
              <a:t>Ozerov</a:t>
            </a:r>
            <a:r>
              <a:rPr lang="en-US" sz="1100" dirty="0">
                <a:solidFill>
                  <a:srgbClr val="333299"/>
                </a:solidFill>
              </a:rPr>
              <a:t>, M.; Smirnov, D.; Krzystek, J.; </a:t>
            </a:r>
            <a:r>
              <a:rPr lang="en-US" sz="1100" dirty="0" err="1">
                <a:solidFill>
                  <a:srgbClr val="333299"/>
                </a:solidFill>
              </a:rPr>
              <a:t>Thirunavukkuarasu</a:t>
            </a:r>
            <a:r>
              <a:rPr lang="en-US" sz="1100" dirty="0">
                <a:solidFill>
                  <a:srgbClr val="333299"/>
                </a:solidFill>
              </a:rPr>
              <a:t>, K.; Ozaki, Y.; Tomioka, Y.; Ito, T.; Datta, T.; Fishman, R.S., </a:t>
            </a:r>
            <a:r>
              <a:rPr lang="en-US" sz="1100" i="1" dirty="0">
                <a:solidFill>
                  <a:srgbClr val="333299"/>
                </a:solidFill>
              </a:rPr>
              <a:t>Magnetoelastic distortion of multiferroic BiFeO</a:t>
            </a:r>
            <a:r>
              <a:rPr lang="en-US" sz="1100" i="1" baseline="-25000" dirty="0">
                <a:solidFill>
                  <a:srgbClr val="333299"/>
                </a:solidFill>
              </a:rPr>
              <a:t>3</a:t>
            </a:r>
            <a:r>
              <a:rPr lang="en-US" sz="1100" i="1" dirty="0">
                <a:solidFill>
                  <a:srgbClr val="333299"/>
                </a:solidFill>
              </a:rPr>
              <a:t> in the canted antiferromagnetic state</a:t>
            </a:r>
            <a:r>
              <a:rPr lang="en-US" sz="1100" dirty="0">
                <a:solidFill>
                  <a:srgbClr val="333299"/>
                </a:solidFill>
              </a:rPr>
              <a:t>, </a:t>
            </a:r>
            <a:r>
              <a:rPr lang="en-US" sz="1100" b="1" dirty="0">
                <a:solidFill>
                  <a:srgbClr val="333299"/>
                </a:solidFill>
              </a:rPr>
              <a:t>Phys. Rev. B 102</a:t>
            </a:r>
            <a:r>
              <a:rPr lang="en-US" sz="1100" dirty="0">
                <a:solidFill>
                  <a:srgbClr val="333299"/>
                </a:solidFill>
              </a:rPr>
              <a:t>, 21440 (2020). </a:t>
            </a:r>
            <a:r>
              <a:rPr lang="en-US" sz="1100" b="1" dirty="0">
                <a:solidFill>
                  <a:srgbClr val="333299"/>
                </a:solidFill>
              </a:rPr>
              <a:t>DOI: </a:t>
            </a:r>
            <a:r>
              <a:rPr lang="en-US" sz="1100" dirty="0">
                <a:solidFill>
                  <a:srgbClr val="333299"/>
                </a:solidFill>
              </a:rPr>
              <a:t>10.1103/PhysRevB.102.214410</a:t>
            </a:r>
            <a:endParaRPr lang="en-US" sz="1200" dirty="0">
              <a:solidFill>
                <a:srgbClr val="333299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847EBC-6E6D-F445-91BF-41FFC9395EC8}"/>
              </a:ext>
            </a:extLst>
          </p:cNvPr>
          <p:cNvSpPr txBox="1"/>
          <p:nvPr/>
        </p:nvSpPr>
        <p:spPr>
          <a:xfrm>
            <a:off x="4456130" y="5256191"/>
            <a:ext cx="463817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lang="en-US" sz="1150" dirty="0"/>
              <a:t>Normalized transmission through a BiFeO</a:t>
            </a:r>
            <a:r>
              <a:rPr lang="en-US" sz="1150" baseline="-25000" dirty="0"/>
              <a:t>3</a:t>
            </a:r>
            <a:r>
              <a:rPr lang="en-US" sz="1150" dirty="0"/>
              <a:t> crystal with the magnetic field, </a:t>
            </a:r>
            <a:r>
              <a:rPr lang="en-US" sz="1150" i="1" dirty="0"/>
              <a:t>B</a:t>
            </a:r>
            <a:r>
              <a:rPr lang="en-US" sz="1150" dirty="0"/>
              <a:t>, applied perpendicular to the trigonal (Z) axis; radiation frequencies are indicated on the right in GHz. Dips in transmission correspond to magnetic resonance signals: red (</a:t>
            </a:r>
            <a:r>
              <a:rPr lang="en-US" sz="1150" i="1" dirty="0"/>
              <a:t>B</a:t>
            </a:r>
            <a:r>
              <a:rPr lang="en-US" sz="1150" dirty="0"/>
              <a:t> &gt; 0); blue (</a:t>
            </a:r>
            <a:r>
              <a:rPr lang="en-US" sz="1150" i="1" dirty="0"/>
              <a:t>B </a:t>
            </a:r>
            <a:r>
              <a:rPr lang="en-US" sz="1150" dirty="0"/>
              <a:t>&lt; 0); solid lines increasing field and dashed lines decreasing field.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E76CB6D853C64B89835FD2B25191F7" ma:contentTypeVersion="1" ma:contentTypeDescription="Create a new document." ma:contentTypeScope="" ma:versionID="c65b3aeb76beb82d9b928cfbb17b6307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400a779ef7cc78711cad3a81b79875b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8A9DB5C-1335-4D5A-BA05-BE508775C62C}"/>
</file>

<file path=customXml/itemProps2.xml><?xml version="1.0" encoding="utf-8"?>
<ds:datastoreItem xmlns:ds="http://schemas.openxmlformats.org/officeDocument/2006/customXml" ds:itemID="{F790C973-AA5E-447B-8358-C6483322C431}"/>
</file>

<file path=customXml/itemProps3.xml><?xml version="1.0" encoding="utf-8"?>
<ds:datastoreItem xmlns:ds="http://schemas.openxmlformats.org/officeDocument/2006/customXml" ds:itemID="{02DD23AC-31F1-4885-BC84-136E19179E18}"/>
</file>

<file path=docProps/app.xml><?xml version="1.0" encoding="utf-8"?>
<Properties xmlns="http://schemas.openxmlformats.org/officeDocument/2006/extended-properties" xmlns:vt="http://schemas.openxmlformats.org/officeDocument/2006/docPropsVTypes">
  <TotalTime>9894</TotalTime>
  <Words>1140</Words>
  <Application>Microsoft Office PowerPoint</Application>
  <PresentationFormat>On-screen Show (4:3)</PresentationFormat>
  <Paragraphs>42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Cambria Math</vt:lpstr>
      <vt:lpstr>Times New Roman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Gregory Boebinger</cp:lastModifiedBy>
  <cp:revision>153</cp:revision>
  <cp:lastPrinted>2019-07-16T13:07:28Z</cp:lastPrinted>
  <dcterms:created xsi:type="dcterms:W3CDTF">2004-08-07T03:10:56Z</dcterms:created>
  <dcterms:modified xsi:type="dcterms:W3CDTF">2021-06-18T16:54:08Z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0x0101006EE76CB6D853C64B89835FD2B25191F7</vt:lpwstr>
  </property>
</Properties>
</file>