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3.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0"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gan Behnke" initials="M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985" autoAdjust="0"/>
    <p:restoredTop sz="96357" autoAdjust="0"/>
  </p:normalViewPr>
  <p:slideViewPr>
    <p:cSldViewPr snapToGrid="0">
      <p:cViewPr varScale="1">
        <p:scale>
          <a:sx n="92" d="100"/>
          <a:sy n="92" d="100"/>
        </p:scale>
        <p:origin x="1325"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74233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1914047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arcticgreatrivers.org/"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s://doi.org/https:/doi.org/10.1029/2020GB00687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oi.org/https:/doi.org/10.1029/2020GB006871" TargetMode="Externa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364280"/>
            <a:ext cx="4719718" cy="4955203"/>
          </a:xfrm>
          <a:prstGeom prst="rect">
            <a:avLst/>
          </a:prstGeom>
          <a:noFill/>
          <a:ln w="9525">
            <a:noFill/>
            <a:miter lim="800000"/>
            <a:headEnd/>
            <a:tailEnd/>
          </a:ln>
        </p:spPr>
        <p:txBody>
          <a:bodyPr wrap="square">
            <a:spAutoFit/>
          </a:bodyPr>
          <a:lstStyle/>
          <a:p>
            <a:pPr algn="just"/>
            <a:r>
              <a:rPr lang="en-US" sz="1200" dirty="0"/>
              <a:t>Climate change in the Arctic is thawing permafrost soils and changing vegetation, altering the amount and composition of organic matter transferred from land to ocean. Riverine samples of this dissolved organic matter (DOM) provide detailed information about </a:t>
            </a:r>
            <a:r>
              <a:rPr lang="en-US" sz="1200" dirty="0" smtClean="0"/>
              <a:t>changes occurring </a:t>
            </a:r>
            <a:r>
              <a:rPr lang="en-US" sz="1200" dirty="0"/>
              <a:t>throughout vast Arctic </a:t>
            </a:r>
            <a:r>
              <a:rPr lang="en-US" sz="1200" dirty="0" smtClean="0"/>
              <a:t>watersheds - much </a:t>
            </a:r>
            <a:r>
              <a:rPr lang="en-US" sz="1200" dirty="0"/>
              <a:t>like a medical doctor can take a blood sample and diagnose a patient’s health. </a:t>
            </a:r>
            <a:r>
              <a:rPr lang="en-US" sz="1200" dirty="0" smtClean="0"/>
              <a:t>The </a:t>
            </a:r>
            <a:r>
              <a:rPr lang="en-US" sz="1200" dirty="0"/>
              <a:t>assessment shows how some DOM may be rapidly converted to greenhouse gases with ramifications for climate change, while other DOM may be moved from </a:t>
            </a:r>
            <a:r>
              <a:rPr lang="en-US" sz="1200" dirty="0" smtClean="0"/>
              <a:t>long-term </a:t>
            </a:r>
            <a:r>
              <a:rPr lang="en-US" sz="1200" dirty="0"/>
              <a:t>storage on land to </a:t>
            </a:r>
            <a:r>
              <a:rPr lang="en-US" sz="1200" dirty="0" smtClean="0"/>
              <a:t>long-term </a:t>
            </a:r>
            <a:r>
              <a:rPr lang="en-US" sz="1200" dirty="0"/>
              <a:t>storage in the ocean. </a:t>
            </a:r>
          </a:p>
          <a:p>
            <a:pPr algn="just"/>
            <a:endParaRPr lang="en-US" sz="400" dirty="0"/>
          </a:p>
          <a:p>
            <a:pPr algn="just"/>
            <a:endParaRPr lang="en-US" sz="200" dirty="0"/>
          </a:p>
          <a:p>
            <a:pPr algn="just"/>
            <a:r>
              <a:rPr lang="en-US" sz="1200" dirty="0"/>
              <a:t>Water samples collected over six years from </a:t>
            </a:r>
            <a:r>
              <a:rPr lang="en-US" sz="1200" dirty="0" smtClean="0"/>
              <a:t>major </a:t>
            </a:r>
            <a:r>
              <a:rPr lang="en-US" sz="1200" dirty="0"/>
              <a:t>Arctic rivers (</a:t>
            </a:r>
            <a:r>
              <a:rPr lang="en-US" sz="1200" dirty="0">
                <a:hlinkClick r:id="rId3"/>
              </a:rPr>
              <a:t>www.arcticgreatrivers.org</a:t>
            </a:r>
            <a:r>
              <a:rPr lang="en-US" sz="1200" dirty="0"/>
              <a:t>) were </a:t>
            </a:r>
            <a:r>
              <a:rPr lang="en-US" sz="1200" dirty="0" smtClean="0"/>
              <a:t>analyzed using the </a:t>
            </a:r>
            <a:r>
              <a:rPr lang="en-US" sz="1200" dirty="0" err="1" smtClean="0"/>
              <a:t>MagLab’s</a:t>
            </a:r>
            <a:r>
              <a:rPr lang="en-US" sz="1200" dirty="0" smtClean="0"/>
              <a:t> </a:t>
            </a:r>
            <a:r>
              <a:rPr lang="en-US" sz="1200" dirty="0"/>
              <a:t>record-setting 21T </a:t>
            </a:r>
            <a:r>
              <a:rPr lang="en-US" sz="1200" dirty="0" smtClean="0"/>
              <a:t>ultra-high-resolution </a:t>
            </a:r>
            <a:r>
              <a:rPr lang="en-US" sz="1200" dirty="0"/>
              <a:t>Fourier-transform ion cyclotron resonance mass </a:t>
            </a:r>
            <a:r>
              <a:rPr lang="en-US" sz="1200" dirty="0" smtClean="0"/>
              <a:t>spectrometer. This magnet system’s resolving power is </a:t>
            </a:r>
            <a:r>
              <a:rPr lang="en-US" sz="1200" dirty="0"/>
              <a:t>capable of </a:t>
            </a:r>
            <a:r>
              <a:rPr lang="en-US" sz="1200" dirty="0" smtClean="0"/>
              <a:t>determining elemental composition for </a:t>
            </a:r>
            <a:r>
              <a:rPr lang="en-US" sz="1200" dirty="0"/>
              <a:t>tens of thousands of individual molecules in a single water </a:t>
            </a:r>
            <a:r>
              <a:rPr lang="en-US" sz="1200" dirty="0" smtClean="0"/>
              <a:t>sample. Combined </a:t>
            </a:r>
            <a:r>
              <a:rPr lang="en-US" sz="1200" dirty="0"/>
              <a:t>with isotopic data, these formulae revealed both a common core amongst samples, as well as unique tracers of seasonality and a changing Arctic. </a:t>
            </a:r>
            <a:endParaRPr lang="en-US" sz="1200" dirty="0" smtClean="0"/>
          </a:p>
          <a:p>
            <a:pPr algn="just"/>
            <a:r>
              <a:rPr lang="en-US" sz="400" dirty="0"/>
              <a:t> </a:t>
            </a:r>
            <a:endParaRPr lang="en-US" sz="400" dirty="0"/>
          </a:p>
          <a:p>
            <a:pPr algn="just"/>
            <a:r>
              <a:rPr lang="en-US" sz="1200" dirty="0"/>
              <a:t>These tracers showed a high-energy subsidy at the time of maximum spring river discharge, as well as more permafrost thaw leading to older more stable carbon exported to the coastal ocean. The findings highlight </a:t>
            </a:r>
            <a:r>
              <a:rPr lang="en-US" sz="1200" dirty="0" smtClean="0"/>
              <a:t>the molecular-level </a:t>
            </a:r>
            <a:r>
              <a:rPr lang="en-US" sz="1200" dirty="0"/>
              <a:t>signature of a changing </a:t>
            </a:r>
            <a:r>
              <a:rPr lang="en-US" sz="1200" dirty="0" smtClean="0"/>
              <a:t>Arctic, as well as the coupling between changes on land and </a:t>
            </a:r>
            <a:r>
              <a:rPr lang="en-US" sz="1200" dirty="0"/>
              <a:t>impact on the </a:t>
            </a:r>
            <a:r>
              <a:rPr lang="en-US" sz="1200" dirty="0" smtClean="0"/>
              <a:t>Arctic Ocean</a:t>
            </a:r>
            <a:r>
              <a:rPr lang="en-US" sz="1200" dirty="0"/>
              <a:t>. </a:t>
            </a:r>
          </a:p>
        </p:txBody>
      </p:sp>
      <p:sp>
        <p:nvSpPr>
          <p:cNvPr id="15" name="Text Box 28">
            <a:extLst>
              <a:ext uri="{FF2B5EF4-FFF2-40B4-BE49-F238E27FC236}">
                <a16:creationId xmlns:a16="http://schemas.microsoft.com/office/drawing/2014/main" id="{8AD93926-C432-2548-AF4D-C84C7BCC7E83}"/>
              </a:ext>
            </a:extLst>
          </p:cNvPr>
          <p:cNvSpPr txBox="1">
            <a:spLocks noChangeArrowheads="1"/>
          </p:cNvSpPr>
          <p:nvPr/>
        </p:nvSpPr>
        <p:spPr bwMode="auto">
          <a:xfrm>
            <a:off x="-21142" y="6135761"/>
            <a:ext cx="9165142" cy="892552"/>
          </a:xfrm>
          <a:prstGeom prst="rect">
            <a:avLst/>
          </a:prstGeom>
          <a:noFill/>
          <a:ln w="9525">
            <a:noFill/>
            <a:miter lim="800000"/>
            <a:headEnd/>
            <a:tailEnd/>
          </a:ln>
        </p:spPr>
        <p:txBody>
          <a:bodyPr wrap="square">
            <a:spAutoFit/>
          </a:bodyPr>
          <a:lstStyle/>
          <a:p>
            <a:pPr algn="just"/>
            <a:r>
              <a:rPr lang="en-US" sz="1100" b="1" dirty="0">
                <a:solidFill>
                  <a:srgbClr val="333399"/>
                </a:solidFill>
              </a:rPr>
              <a:t>Facilities and instrumentation used:</a:t>
            </a:r>
            <a:r>
              <a:rPr lang="en-US" sz="1100" dirty="0">
                <a:solidFill>
                  <a:srgbClr val="333399"/>
                </a:solidFill>
              </a:rPr>
              <a:t>  Ion Cyclotron Resonance (21 T FT-ICR MS)</a:t>
            </a:r>
          </a:p>
          <a:p>
            <a:pPr algn="just"/>
            <a:r>
              <a:rPr lang="en-US" sz="1100" b="1" dirty="0">
                <a:solidFill>
                  <a:srgbClr val="333399"/>
                </a:solidFill>
              </a:rPr>
              <a:t>Citation: </a:t>
            </a:r>
            <a:r>
              <a:rPr lang="en-US" sz="1100" dirty="0">
                <a:solidFill>
                  <a:srgbClr val="333399"/>
                </a:solidFill>
              </a:rPr>
              <a:t>Behnke, M.I.; McClelland, J.W.; Tank, S.E.; Kellerman, A.M.; Holmes, R.M.; </a:t>
            </a:r>
            <a:r>
              <a:rPr lang="en-US" sz="1100" dirty="0" err="1">
                <a:solidFill>
                  <a:srgbClr val="333399"/>
                </a:solidFill>
              </a:rPr>
              <a:t>Haghipour</a:t>
            </a:r>
            <a:r>
              <a:rPr lang="en-US" sz="1100" dirty="0">
                <a:solidFill>
                  <a:srgbClr val="333399"/>
                </a:solidFill>
              </a:rPr>
              <a:t>, N.; Eglinton, T.I.; Raymond, P.A.; </a:t>
            </a:r>
            <a:r>
              <a:rPr lang="en-US" sz="1100" dirty="0" err="1">
                <a:solidFill>
                  <a:srgbClr val="333399"/>
                </a:solidFill>
              </a:rPr>
              <a:t>Suslova</a:t>
            </a:r>
            <a:r>
              <a:rPr lang="en-US" sz="1100" dirty="0">
                <a:solidFill>
                  <a:srgbClr val="333399"/>
                </a:solidFill>
              </a:rPr>
              <a:t>, A.; </a:t>
            </a:r>
            <a:r>
              <a:rPr lang="en-US" sz="1100" dirty="0" err="1">
                <a:solidFill>
                  <a:srgbClr val="333399"/>
                </a:solidFill>
              </a:rPr>
              <a:t>Zhulidov</a:t>
            </a:r>
            <a:r>
              <a:rPr lang="en-US" sz="1100" dirty="0">
                <a:solidFill>
                  <a:srgbClr val="333399"/>
                </a:solidFill>
              </a:rPr>
              <a:t>, A.V.; </a:t>
            </a:r>
            <a:r>
              <a:rPr lang="en-US" sz="1100" dirty="0" err="1">
                <a:solidFill>
                  <a:srgbClr val="333399"/>
                </a:solidFill>
              </a:rPr>
              <a:t>Gurtovaya</a:t>
            </a:r>
            <a:r>
              <a:rPr lang="en-US" sz="1100" dirty="0">
                <a:solidFill>
                  <a:srgbClr val="333399"/>
                </a:solidFill>
              </a:rPr>
              <a:t>, T.; </a:t>
            </a:r>
            <a:r>
              <a:rPr lang="en-US" sz="1100" dirty="0" err="1">
                <a:solidFill>
                  <a:srgbClr val="333399"/>
                </a:solidFill>
              </a:rPr>
              <a:t>Zimov</a:t>
            </a:r>
            <a:r>
              <a:rPr lang="en-US" sz="1100" dirty="0">
                <a:solidFill>
                  <a:srgbClr val="333399"/>
                </a:solidFill>
              </a:rPr>
              <a:t>, N.; </a:t>
            </a:r>
            <a:r>
              <a:rPr lang="en-US" sz="1100" dirty="0" err="1">
                <a:solidFill>
                  <a:srgbClr val="333399"/>
                </a:solidFill>
              </a:rPr>
              <a:t>Zimov</a:t>
            </a:r>
            <a:r>
              <a:rPr lang="en-US" sz="1100" dirty="0">
                <a:solidFill>
                  <a:srgbClr val="333399"/>
                </a:solidFill>
              </a:rPr>
              <a:t>, S.; Mutter, E.A.; Spencer, R.G.M., </a:t>
            </a:r>
            <a:r>
              <a:rPr lang="en-US" sz="1100" i="1" dirty="0">
                <a:solidFill>
                  <a:srgbClr val="333399"/>
                </a:solidFill>
              </a:rPr>
              <a:t>Pan‐Arctic Riverine Dissolved Organic Matter: Synchronous Molecular Stability, Shifting Sources and Subsidies,</a:t>
            </a:r>
            <a:r>
              <a:rPr lang="en-US" sz="1100" dirty="0">
                <a:solidFill>
                  <a:srgbClr val="333399"/>
                </a:solidFill>
              </a:rPr>
              <a:t> Global Biogeochemical Cycles, </a:t>
            </a:r>
            <a:r>
              <a:rPr lang="en-US" sz="1100" b="1" dirty="0">
                <a:solidFill>
                  <a:srgbClr val="333399"/>
                </a:solidFill>
              </a:rPr>
              <a:t>35</a:t>
            </a:r>
            <a:r>
              <a:rPr lang="en-US" sz="1100" dirty="0">
                <a:solidFill>
                  <a:srgbClr val="333399"/>
                </a:solidFill>
              </a:rPr>
              <a:t>, e2020GB006871 (2021) </a:t>
            </a:r>
            <a:r>
              <a:rPr lang="en-US" sz="1100" b="1" dirty="0">
                <a:solidFill>
                  <a:srgbClr val="333399"/>
                </a:solidFill>
              </a:rPr>
              <a:t>DOI:</a:t>
            </a:r>
            <a:r>
              <a:rPr lang="en-US" sz="1100" b="1" u="sng" dirty="0">
                <a:solidFill>
                  <a:srgbClr val="333399"/>
                </a:solidFill>
                <a:hlinkClick r:id="rId4">
                  <a:extLst>
                    <a:ext uri="{A12FA001-AC4F-418D-AE19-62706E023703}">
                      <ahyp:hlinkClr xmlns:ahyp="http://schemas.microsoft.com/office/drawing/2018/hyperlinkcolor" xmlns="" val="tx"/>
                    </a:ext>
                  </a:extLst>
                </a:hlinkClick>
              </a:rPr>
              <a:t>10.1029/2020GB006871</a:t>
            </a:r>
            <a:endParaRPr lang="en-US" sz="1100" b="1" dirty="0">
              <a:solidFill>
                <a:srgbClr val="333399"/>
              </a:solidFill>
            </a:endParaRPr>
          </a:p>
          <a:p>
            <a:pPr algn="just"/>
            <a:endParaRPr lang="en-US" sz="800" dirty="0">
              <a:solidFill>
                <a:srgbClr val="333399"/>
              </a:solidFill>
            </a:endParaRPr>
          </a:p>
        </p:txBody>
      </p:sp>
      <p:pic>
        <p:nvPicPr>
          <p:cNvPr id="17" name="Picture 16">
            <a:extLst>
              <a:ext uri="{FF2B5EF4-FFF2-40B4-BE49-F238E27FC236}">
                <a16:creationId xmlns:a16="http://schemas.microsoft.com/office/drawing/2014/main" id="{25022579-A894-BF48-99B3-0528A38FE32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78978" y="1372948"/>
            <a:ext cx="2760090" cy="4875585"/>
          </a:xfrm>
          <a:prstGeom prst="rect">
            <a:avLst/>
          </a:prstGeom>
        </p:spPr>
      </p:pic>
      <p:sp>
        <p:nvSpPr>
          <p:cNvPr id="18" name="TextBox 17">
            <a:extLst>
              <a:ext uri="{FF2B5EF4-FFF2-40B4-BE49-F238E27FC236}">
                <a16:creationId xmlns:a16="http://schemas.microsoft.com/office/drawing/2014/main" id="{8309957C-42D5-D143-97A6-761E914D5A66}"/>
              </a:ext>
            </a:extLst>
          </p:cNvPr>
          <p:cNvSpPr txBox="1"/>
          <p:nvPr/>
        </p:nvSpPr>
        <p:spPr>
          <a:xfrm>
            <a:off x="7398327" y="1445376"/>
            <a:ext cx="1711336" cy="4832092"/>
          </a:xfrm>
          <a:prstGeom prst="rect">
            <a:avLst/>
          </a:prstGeom>
          <a:noFill/>
        </p:spPr>
        <p:txBody>
          <a:bodyPr wrap="square" rtlCol="0">
            <a:spAutoFit/>
          </a:bodyPr>
          <a:lstStyle/>
          <a:p>
            <a:r>
              <a:rPr lang="en-US" sz="1100" dirty="0"/>
              <a:t>Molecular associations between individual formulae and bulk characteristics for the core </a:t>
            </a:r>
            <a:r>
              <a:rPr lang="en-US" sz="1100" dirty="0" smtClean="0"/>
              <a:t>Arctic riverine </a:t>
            </a:r>
            <a:r>
              <a:rPr lang="en-US" sz="1100" dirty="0"/>
              <a:t>fingerprint </a:t>
            </a:r>
            <a:r>
              <a:rPr lang="en-US" sz="1100" dirty="0" smtClean="0"/>
              <a:t>(i.e. the formulae </a:t>
            </a:r>
            <a:r>
              <a:rPr lang="en-US" sz="1100" dirty="0"/>
              <a:t>found in every sample). Significant Spearman rank coefficients (</a:t>
            </a:r>
            <a:r>
              <a:rPr lang="en-US" sz="1100" dirty="0" smtClean="0"/>
              <a:t>red = </a:t>
            </a:r>
            <a:r>
              <a:rPr lang="en-US" sz="1100" dirty="0"/>
              <a:t>positive; </a:t>
            </a:r>
            <a:r>
              <a:rPr lang="en-US" sz="1100" dirty="0" smtClean="0"/>
              <a:t>blue = </a:t>
            </a:r>
            <a:r>
              <a:rPr lang="en-US" sz="1100" dirty="0"/>
              <a:t>negative) between molecular formulae and a) dissolved organic carbon (DOC), </a:t>
            </a:r>
            <a:r>
              <a:rPr lang="en-US" sz="1100" dirty="0" smtClean="0"/>
              <a:t>                              b</a:t>
            </a:r>
            <a:r>
              <a:rPr lang="en-US" sz="1100" dirty="0"/>
              <a:t>) specific UV absorbance at 254 nm, and c) </a:t>
            </a:r>
            <a:r>
              <a:rPr lang="el-GR" sz="1100" dirty="0"/>
              <a:t>Δ</a:t>
            </a:r>
            <a:r>
              <a:rPr lang="en-US" sz="1100" dirty="0"/>
              <a:t>14C-DOC values. The blue universal central region is old, stable, microbially degraded DOM sourced from groundwater that appears to persist in the ocean. The red outer region is younger, freshly leached, aromatic DOM.</a:t>
            </a:r>
          </a:p>
        </p:txBody>
      </p:sp>
      <p:sp>
        <p:nvSpPr>
          <p:cNvPr id="13" name="Line 42"/>
          <p:cNvSpPr>
            <a:spLocks noChangeShapeType="1"/>
          </p:cNvSpPr>
          <p:nvPr/>
        </p:nvSpPr>
        <p:spPr bwMode="auto">
          <a:xfrm>
            <a:off x="19575" y="1336278"/>
            <a:ext cx="9029700" cy="0"/>
          </a:xfrm>
          <a:prstGeom prst="line">
            <a:avLst/>
          </a:prstGeom>
          <a:noFill/>
          <a:ln w="82550" cmpd="thickThin">
            <a:solidFill>
              <a:schemeClr val="tx1"/>
            </a:solidFill>
            <a:round/>
            <a:headEnd/>
            <a:tailEnd/>
          </a:ln>
        </p:spPr>
        <p:txBody>
          <a:bodyPr/>
          <a:lstStyle/>
          <a:p>
            <a:endParaRPr lang="en-US"/>
          </a:p>
        </p:txBody>
      </p:sp>
      <p:pic>
        <p:nvPicPr>
          <p:cNvPr id="16" name="Picture 15" descr="NSF logo.jpg"/>
          <p:cNvPicPr>
            <a:picLocks noChangeAspect="1"/>
          </p:cNvPicPr>
          <p:nvPr/>
        </p:nvPicPr>
        <p:blipFill>
          <a:blip r:embed="rId6" cstate="print"/>
          <a:stretch>
            <a:fillRect/>
          </a:stretch>
        </p:blipFill>
        <p:spPr>
          <a:xfrm>
            <a:off x="8050612" y="71414"/>
            <a:ext cx="1017188" cy="1023315"/>
          </a:xfrm>
          <a:prstGeom prst="rect">
            <a:avLst/>
          </a:prstGeom>
        </p:spPr>
      </p:pic>
      <p:pic>
        <p:nvPicPr>
          <p:cNvPr id="19" name="Picture 18" descr="JustM_purple.jpg"/>
          <p:cNvPicPr>
            <a:picLocks noChangeAspect="1"/>
          </p:cNvPicPr>
          <p:nvPr/>
        </p:nvPicPr>
        <p:blipFill>
          <a:blip r:embed="rId7" cstate="print">
            <a:extLst>
              <a:ext uri="{28A0092B-C50C-407E-A947-70E740481C1C}">
                <a14:useLocalDpi xmlns:a14="http://schemas.microsoft.com/office/drawing/2010/main"/>
              </a:ext>
            </a:extLst>
          </a:blip>
          <a:stretch>
            <a:fillRect/>
          </a:stretch>
        </p:blipFill>
        <p:spPr>
          <a:xfrm>
            <a:off x="103944" y="110691"/>
            <a:ext cx="792698" cy="944759"/>
          </a:xfrm>
          <a:prstGeom prst="rect">
            <a:avLst/>
          </a:prstGeom>
        </p:spPr>
      </p:pic>
      <p:sp>
        <p:nvSpPr>
          <p:cNvPr id="20" name="Text Box 62">
            <a:extLst>
              <a:ext uri="{FF2B5EF4-FFF2-40B4-BE49-F238E27FC236}">
                <a16:creationId xmlns:a16="http://schemas.microsoft.com/office/drawing/2014/main" id="{EEC3CFC6-A4CB-9F46-89B8-1245C83A1DCF}"/>
              </a:ext>
            </a:extLst>
          </p:cNvPr>
          <p:cNvSpPr txBox="1">
            <a:spLocks noChangeArrowheads="1"/>
          </p:cNvSpPr>
          <p:nvPr/>
        </p:nvSpPr>
        <p:spPr bwMode="auto">
          <a:xfrm>
            <a:off x="784225" y="-19741"/>
            <a:ext cx="7500401" cy="1392689"/>
          </a:xfrm>
          <a:prstGeom prst="rect">
            <a:avLst/>
          </a:prstGeom>
          <a:noFill/>
          <a:ln w="9525">
            <a:noFill/>
            <a:miter lim="800000"/>
            <a:headEnd/>
            <a:tailEnd/>
          </a:ln>
        </p:spPr>
        <p:txBody>
          <a:bodyPr wrap="square">
            <a:spAutoFit/>
          </a:bodyPr>
          <a:lstStyle/>
          <a:p>
            <a:pPr algn="ctr">
              <a:spcBef>
                <a:spcPts val="0"/>
              </a:spcBef>
            </a:pPr>
            <a:r>
              <a:rPr lang="en-US" sz="1600" b="1" dirty="0" smtClean="0"/>
              <a:t>Dissolved Organic Matter in Arctic Rivers: </a:t>
            </a:r>
            <a:endParaRPr lang="en-US" sz="1600" b="1" dirty="0"/>
          </a:p>
          <a:p>
            <a:pPr algn="ctr">
              <a:spcBef>
                <a:spcPts val="0"/>
              </a:spcBef>
            </a:pPr>
            <a:r>
              <a:rPr lang="en-US" sz="1600" b="1" dirty="0"/>
              <a:t>Synchronous molecular stability, shifting sources and subsidies</a:t>
            </a:r>
            <a:endParaRPr lang="en-US" sz="1600" dirty="0"/>
          </a:p>
          <a:p>
            <a:pPr algn="ctr">
              <a:spcBef>
                <a:spcPts val="0"/>
              </a:spcBef>
            </a:pPr>
            <a:r>
              <a:rPr lang="en-US" sz="1050" dirty="0"/>
              <a:t>M.I. Behnke</a:t>
            </a:r>
            <a:r>
              <a:rPr lang="en-US" sz="1050" baseline="30000" dirty="0"/>
              <a:t>1</a:t>
            </a:r>
            <a:r>
              <a:rPr lang="en-US" sz="1050" dirty="0"/>
              <a:t>, J. McClelland</a:t>
            </a:r>
            <a:r>
              <a:rPr lang="en-US" sz="1050" baseline="30000" dirty="0"/>
              <a:t>2</a:t>
            </a:r>
            <a:r>
              <a:rPr lang="en-US" sz="1050" dirty="0"/>
              <a:t>, S. Tank</a:t>
            </a:r>
            <a:r>
              <a:rPr lang="en-US" sz="1050" baseline="30000" dirty="0"/>
              <a:t>3</a:t>
            </a:r>
            <a:r>
              <a:rPr lang="en-US" sz="1050" dirty="0"/>
              <a:t>, A. Kellerman</a:t>
            </a:r>
            <a:r>
              <a:rPr lang="en-US" sz="1050" baseline="30000" dirty="0"/>
              <a:t>1</a:t>
            </a:r>
            <a:r>
              <a:rPr lang="en-US" sz="1050" dirty="0"/>
              <a:t>, R.M. Holmes</a:t>
            </a:r>
            <a:r>
              <a:rPr lang="en-US" sz="1050" baseline="30000" dirty="0"/>
              <a:t>4</a:t>
            </a:r>
            <a:r>
              <a:rPr lang="en-US" sz="1050" dirty="0"/>
              <a:t>, R.G.M. Spencer</a:t>
            </a:r>
            <a:r>
              <a:rPr lang="en-US" sz="1050" baseline="30000" dirty="0"/>
              <a:t>1</a:t>
            </a:r>
            <a:endParaRPr lang="en-US" sz="1050" dirty="0"/>
          </a:p>
          <a:p>
            <a:pPr marL="228600" indent="-228600" algn="ctr">
              <a:buAutoNum type="arabicPeriod"/>
            </a:pPr>
            <a:r>
              <a:rPr lang="en-US" sz="1050" b="1" dirty="0">
                <a:solidFill>
                  <a:srgbClr val="0033CC"/>
                </a:solidFill>
              </a:rPr>
              <a:t>Florida State University; 2. University of Texas Marine Science Institute; </a:t>
            </a:r>
          </a:p>
          <a:p>
            <a:pPr marL="228600" indent="-228600" algn="ctr">
              <a:buAutoNum type="arabicPeriod"/>
            </a:pPr>
            <a:r>
              <a:rPr lang="en-US" sz="1050" b="1" dirty="0">
                <a:solidFill>
                  <a:srgbClr val="0033CC"/>
                </a:solidFill>
              </a:rPr>
              <a:t>3. University of Alberta; 4. </a:t>
            </a:r>
            <a:r>
              <a:rPr lang="en-US" sz="1050" b="1" dirty="0" err="1">
                <a:solidFill>
                  <a:srgbClr val="0033CC"/>
                </a:solidFill>
              </a:rPr>
              <a:t>Woodwell</a:t>
            </a:r>
            <a:r>
              <a:rPr lang="en-US" sz="1050" b="1" dirty="0">
                <a:solidFill>
                  <a:srgbClr val="0033CC"/>
                </a:solidFill>
              </a:rPr>
              <a:t> Climate Research Center</a:t>
            </a:r>
          </a:p>
          <a:p>
            <a:pPr algn="ctr">
              <a:spcBef>
                <a:spcPts val="0"/>
              </a:spcBef>
            </a:pPr>
            <a:r>
              <a:rPr lang="en-US" sz="1050" b="1" dirty="0"/>
              <a:t>Funding Grants:</a:t>
            </a:r>
            <a:r>
              <a:rPr lang="en-US" sz="1050" dirty="0"/>
              <a:t>  G.S. Boebinger (NSF DMR-1644779); Arctic Great Rivers Observatory (110774; 1602615; 1603149; 1602680; 1913888; 1914081; 1914215; NSF GRFP)</a:t>
            </a:r>
          </a:p>
        </p:txBody>
      </p:sp>
      <p:sp>
        <p:nvSpPr>
          <p:cNvPr id="21" name="TextBox 20">
            <a:extLst>
              <a:ext uri="{FF2B5EF4-FFF2-40B4-BE49-F238E27FC236}">
                <a16:creationId xmlns:a16="http://schemas.microsoft.com/office/drawing/2014/main" id="{8309957C-42D5-D143-97A6-761E914D5A66}"/>
              </a:ext>
            </a:extLst>
          </p:cNvPr>
          <p:cNvSpPr txBox="1"/>
          <p:nvPr/>
        </p:nvSpPr>
        <p:spPr>
          <a:xfrm>
            <a:off x="5087519" y="2474044"/>
            <a:ext cx="2324715" cy="261610"/>
          </a:xfrm>
          <a:prstGeom prst="rect">
            <a:avLst/>
          </a:prstGeom>
          <a:noFill/>
        </p:spPr>
        <p:txBody>
          <a:bodyPr wrap="square" rtlCol="0">
            <a:spAutoFit/>
          </a:bodyPr>
          <a:lstStyle/>
          <a:p>
            <a:r>
              <a:rPr lang="en-US" sz="1100" dirty="0" smtClean="0"/>
              <a:t>dissolved </a:t>
            </a:r>
            <a:r>
              <a:rPr lang="en-US" sz="1100" dirty="0"/>
              <a:t>organic carbon (</a:t>
            </a:r>
            <a:r>
              <a:rPr lang="en-US" sz="1100" dirty="0" smtClean="0"/>
              <a:t>DOC)</a:t>
            </a:r>
            <a:endParaRPr lang="en-US" sz="1100" dirty="0"/>
          </a:p>
        </p:txBody>
      </p:sp>
      <p:sp>
        <p:nvSpPr>
          <p:cNvPr id="22" name="TextBox 21">
            <a:extLst>
              <a:ext uri="{FF2B5EF4-FFF2-40B4-BE49-F238E27FC236}">
                <a16:creationId xmlns:a16="http://schemas.microsoft.com/office/drawing/2014/main" id="{8309957C-42D5-D143-97A6-761E914D5A66}"/>
              </a:ext>
            </a:extLst>
          </p:cNvPr>
          <p:cNvSpPr txBox="1"/>
          <p:nvPr/>
        </p:nvSpPr>
        <p:spPr>
          <a:xfrm>
            <a:off x="5083715" y="4002739"/>
            <a:ext cx="2328519" cy="261610"/>
          </a:xfrm>
          <a:prstGeom prst="rect">
            <a:avLst/>
          </a:prstGeom>
          <a:noFill/>
        </p:spPr>
        <p:txBody>
          <a:bodyPr wrap="square" rtlCol="0">
            <a:spAutoFit/>
          </a:bodyPr>
          <a:lstStyle/>
          <a:p>
            <a:r>
              <a:rPr lang="en-US" sz="1100" dirty="0" smtClean="0"/>
              <a:t>specific </a:t>
            </a:r>
            <a:r>
              <a:rPr lang="en-US" sz="1100" dirty="0"/>
              <a:t>UV absorbance at 254 </a:t>
            </a:r>
            <a:r>
              <a:rPr lang="en-US" sz="1100" dirty="0" smtClean="0"/>
              <a:t>nm</a:t>
            </a:r>
            <a:endParaRPr lang="en-US" sz="1100" dirty="0"/>
          </a:p>
        </p:txBody>
      </p:sp>
      <p:sp>
        <p:nvSpPr>
          <p:cNvPr id="23" name="TextBox 22">
            <a:extLst>
              <a:ext uri="{FF2B5EF4-FFF2-40B4-BE49-F238E27FC236}">
                <a16:creationId xmlns:a16="http://schemas.microsoft.com/office/drawing/2014/main" id="{8309957C-42D5-D143-97A6-761E914D5A66}"/>
              </a:ext>
            </a:extLst>
          </p:cNvPr>
          <p:cNvSpPr txBox="1"/>
          <p:nvPr/>
        </p:nvSpPr>
        <p:spPr>
          <a:xfrm>
            <a:off x="5087519" y="5531434"/>
            <a:ext cx="1711336" cy="261610"/>
          </a:xfrm>
          <a:prstGeom prst="rect">
            <a:avLst/>
          </a:prstGeom>
          <a:noFill/>
        </p:spPr>
        <p:txBody>
          <a:bodyPr wrap="square" rtlCol="0">
            <a:spAutoFit/>
          </a:bodyPr>
          <a:lstStyle/>
          <a:p>
            <a:r>
              <a:rPr lang="el-GR" sz="1100" dirty="0" smtClean="0"/>
              <a:t>Δ</a:t>
            </a:r>
            <a:r>
              <a:rPr lang="en-US" sz="1100" dirty="0"/>
              <a:t>14C-DOC </a:t>
            </a:r>
            <a:r>
              <a:rPr lang="en-US" sz="1100" dirty="0" smtClean="0"/>
              <a:t>values</a:t>
            </a:r>
            <a:endParaRPr lang="en-US" sz="1100"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03944" y="1430606"/>
            <a:ext cx="4870891" cy="4154984"/>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solidFill>
                  <a:srgbClr val="000000"/>
                </a:solidFill>
                <a:latin typeface="Arial" charset="0"/>
              </a:rPr>
              <a:t>The source and composition of d</a:t>
            </a:r>
            <a:r>
              <a:rPr lang="en-US" sz="1200" dirty="0">
                <a:latin typeface="Arial" charset="0"/>
              </a:rPr>
              <a:t>issolved organic matter (DOM) in Arctic rivers is strongly tied to seasonality. </a:t>
            </a:r>
            <a:r>
              <a:rPr lang="en-US" sz="1200" dirty="0" smtClean="0">
                <a:latin typeface="Arial" charset="0"/>
              </a:rPr>
              <a:t>Increases </a:t>
            </a:r>
            <a:r>
              <a:rPr lang="en-US" sz="1200" dirty="0">
                <a:latin typeface="Arial" charset="0"/>
              </a:rPr>
              <a:t>in Arctic permafrost thaw result in older and more stable DOM </a:t>
            </a:r>
            <a:r>
              <a:rPr lang="en-US" sz="1200" dirty="0" smtClean="0">
                <a:latin typeface="Arial" charset="0"/>
              </a:rPr>
              <a:t>being exported </a:t>
            </a:r>
            <a:r>
              <a:rPr lang="en-US" sz="1200" dirty="0">
                <a:latin typeface="Arial" charset="0"/>
              </a:rPr>
              <a:t>to the Arctic Ocean. A unique set of high energy compounds appear in spring and can subsidize marine organisms at this important time for productivity.</a:t>
            </a:r>
          </a:p>
          <a:p>
            <a:pPr algn="just"/>
            <a:endParaRPr lang="en-US" sz="300" dirty="0" smtClean="0">
              <a:solidFill>
                <a:srgbClr val="000000"/>
              </a:solidFill>
            </a:endParaRPr>
          </a:p>
          <a:p>
            <a:pPr algn="just"/>
            <a:endParaRPr lang="en-US" sz="300" dirty="0">
              <a:solidFill>
                <a:srgbClr val="000000"/>
              </a:solidFill>
            </a:endParaRPr>
          </a:p>
          <a:p>
            <a:pPr algn="just"/>
            <a:r>
              <a:rPr lang="en-US" sz="1200" b="1" dirty="0">
                <a:solidFill>
                  <a:srgbClr val="000000"/>
                </a:solidFill>
              </a:rPr>
              <a:t>Why is this important? </a:t>
            </a:r>
            <a:r>
              <a:rPr lang="en-US" sz="1200" dirty="0">
                <a:solidFill>
                  <a:srgbClr val="000000"/>
                </a:solidFill>
                <a:latin typeface="Arial" charset="0"/>
              </a:rPr>
              <a:t>Climate change is thawing permafrost soils in the Arctic, increasing the amount of time DOM spends in </a:t>
            </a:r>
            <a:r>
              <a:rPr lang="en-US" sz="1200" dirty="0" smtClean="0">
                <a:solidFill>
                  <a:srgbClr val="000000"/>
                </a:solidFill>
                <a:latin typeface="Arial" charset="0"/>
              </a:rPr>
              <a:t>groundwater. This longer time increases the degree to which </a:t>
            </a:r>
            <a:r>
              <a:rPr lang="en-US" sz="1200" dirty="0">
                <a:solidFill>
                  <a:srgbClr val="000000"/>
                </a:solidFill>
                <a:latin typeface="Arial" charset="0"/>
              </a:rPr>
              <a:t>microbes modify </a:t>
            </a:r>
            <a:r>
              <a:rPr lang="en-US" sz="1200" dirty="0" smtClean="0">
                <a:solidFill>
                  <a:srgbClr val="000000"/>
                </a:solidFill>
                <a:latin typeface="Arial" charset="0"/>
              </a:rPr>
              <a:t>the DOM, This microbial processing </a:t>
            </a:r>
            <a:r>
              <a:rPr lang="en-US" sz="1200" dirty="0">
                <a:solidFill>
                  <a:srgbClr val="000000"/>
                </a:solidFill>
                <a:latin typeface="Arial" charset="0"/>
              </a:rPr>
              <a:t>makes the DOM more </a:t>
            </a:r>
            <a:r>
              <a:rPr lang="en-US" sz="1200" dirty="0" smtClean="0">
                <a:solidFill>
                  <a:srgbClr val="000000"/>
                </a:solidFill>
                <a:latin typeface="Arial" charset="0"/>
              </a:rPr>
              <a:t>stable. </a:t>
            </a:r>
            <a:r>
              <a:rPr lang="en-US" sz="1200" dirty="0">
                <a:solidFill>
                  <a:srgbClr val="000000"/>
                </a:solidFill>
                <a:latin typeface="Arial" charset="0"/>
              </a:rPr>
              <a:t>Increasing </a:t>
            </a:r>
            <a:r>
              <a:rPr lang="en-US" sz="1200" dirty="0" smtClean="0">
                <a:solidFill>
                  <a:srgbClr val="000000"/>
                </a:solidFill>
                <a:latin typeface="Arial" charset="0"/>
              </a:rPr>
              <a:t>of permafrost </a:t>
            </a:r>
            <a:r>
              <a:rPr lang="en-US" sz="1200" dirty="0">
                <a:solidFill>
                  <a:srgbClr val="000000"/>
                </a:solidFill>
                <a:latin typeface="Arial" charset="0"/>
              </a:rPr>
              <a:t>thaw and groundwater inputs to rivers may increase the amount of stable, old DOM </a:t>
            </a:r>
            <a:r>
              <a:rPr lang="en-US" sz="1200" dirty="0" smtClean="0">
                <a:solidFill>
                  <a:srgbClr val="000000"/>
                </a:solidFill>
                <a:latin typeface="Arial" charset="0"/>
              </a:rPr>
              <a:t>that rivers </a:t>
            </a:r>
            <a:r>
              <a:rPr lang="en-US" sz="1200" dirty="0">
                <a:solidFill>
                  <a:srgbClr val="000000"/>
                </a:solidFill>
                <a:latin typeface="Arial" charset="0"/>
              </a:rPr>
              <a:t>release to the </a:t>
            </a:r>
            <a:r>
              <a:rPr lang="en-US" sz="1200" dirty="0" smtClean="0">
                <a:solidFill>
                  <a:srgbClr val="000000"/>
                </a:solidFill>
                <a:latin typeface="Arial" charset="0"/>
              </a:rPr>
              <a:t>Arctic Ocean</a:t>
            </a:r>
            <a:r>
              <a:rPr lang="en-US" sz="1200" dirty="0">
                <a:solidFill>
                  <a:srgbClr val="000000"/>
                </a:solidFill>
                <a:latin typeface="Arial" charset="0"/>
              </a:rPr>
              <a:t>, </a:t>
            </a:r>
            <a:r>
              <a:rPr lang="en-US" sz="1200" dirty="0" smtClean="0">
                <a:solidFill>
                  <a:srgbClr val="000000"/>
                </a:solidFill>
                <a:latin typeface="Arial" charset="0"/>
              </a:rPr>
              <a:t>thereby increasing </a:t>
            </a:r>
            <a:r>
              <a:rPr lang="en-US" sz="1200" dirty="0">
                <a:solidFill>
                  <a:srgbClr val="000000"/>
                </a:solidFill>
                <a:latin typeface="Arial" charset="0"/>
              </a:rPr>
              <a:t>the ocean’s carbon sink.</a:t>
            </a:r>
          </a:p>
          <a:p>
            <a:pPr algn="just"/>
            <a:endParaRPr lang="en-US" sz="300" dirty="0" smtClean="0">
              <a:latin typeface="Arial" charset="0"/>
            </a:endParaRPr>
          </a:p>
          <a:p>
            <a:pPr algn="just"/>
            <a:endParaRPr lang="en-US" sz="3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The </a:t>
            </a:r>
            <a:r>
              <a:rPr lang="en-US" sz="1200" dirty="0" err="1" smtClean="0">
                <a:latin typeface="Arial" charset="0"/>
              </a:rPr>
              <a:t>MagLab’s</a:t>
            </a:r>
            <a:r>
              <a:rPr lang="en-US" sz="1200" dirty="0" smtClean="0">
                <a:latin typeface="Arial" charset="0"/>
              </a:rPr>
              <a:t> 21T </a:t>
            </a:r>
            <a:r>
              <a:rPr lang="en-US" sz="1200" dirty="0"/>
              <a:t>Fourier-transform ion cyclotron resonance mass spectrometer </a:t>
            </a:r>
            <a:r>
              <a:rPr lang="en-US" sz="1200" dirty="0" smtClean="0">
                <a:latin typeface="Arial" charset="0"/>
              </a:rPr>
              <a:t>measures </a:t>
            </a:r>
            <a:r>
              <a:rPr lang="en-US" sz="1200" dirty="0">
                <a:latin typeface="Arial" charset="0"/>
              </a:rPr>
              <a:t>the mass of molecules </a:t>
            </a:r>
            <a:r>
              <a:rPr lang="en-US" sz="1200" dirty="0" smtClean="0">
                <a:latin typeface="Arial" charset="0"/>
              </a:rPr>
              <a:t>in complex mixtures with </a:t>
            </a:r>
            <a:r>
              <a:rPr lang="en-US" sz="1200" dirty="0">
                <a:latin typeface="Arial" charset="0"/>
              </a:rPr>
              <a:t>enough precision to </a:t>
            </a:r>
            <a:r>
              <a:rPr lang="en-US" sz="1200" dirty="0" smtClean="0">
                <a:latin typeface="Arial" charset="0"/>
              </a:rPr>
              <a:t>determine </a:t>
            </a:r>
            <a:r>
              <a:rPr lang="en-US" sz="1200" dirty="0">
                <a:latin typeface="Arial" charset="0"/>
              </a:rPr>
              <a:t>the only possible molecular formulae of each </a:t>
            </a:r>
            <a:r>
              <a:rPr lang="en-US" sz="1200" dirty="0" smtClean="0">
                <a:latin typeface="Arial" charset="0"/>
              </a:rPr>
              <a:t>molecule in the mixture. </a:t>
            </a:r>
            <a:r>
              <a:rPr lang="en-US" sz="1200" dirty="0">
                <a:latin typeface="Arial" charset="0"/>
              </a:rPr>
              <a:t>The 21 T instrument achieves the highest resolving power in the world, allowing the most accurate assessment of the tens of thousands of individual molecules found in Arctic rivers.</a:t>
            </a:r>
          </a:p>
        </p:txBody>
      </p:sp>
      <p:sp>
        <p:nvSpPr>
          <p:cNvPr id="1029" name="Line 42"/>
          <p:cNvSpPr>
            <a:spLocks noChangeShapeType="1"/>
          </p:cNvSpPr>
          <p:nvPr/>
        </p:nvSpPr>
        <p:spPr bwMode="auto">
          <a:xfrm>
            <a:off x="19575" y="1336278"/>
            <a:ext cx="9029700" cy="0"/>
          </a:xfrm>
          <a:prstGeom prst="line">
            <a:avLst/>
          </a:prstGeom>
          <a:noFill/>
          <a:ln w="82550" cmpd="thickThin">
            <a:solidFill>
              <a:schemeClr val="tx1"/>
            </a:solidFill>
            <a:round/>
            <a:headEnd/>
            <a:tailEnd/>
          </a:ln>
        </p:spPr>
        <p:txBody>
          <a:bodyPr/>
          <a:lstStyle/>
          <a:p>
            <a:endParaRPr lang="en-US"/>
          </a:p>
        </p:txBody>
      </p:sp>
      <p:pic>
        <p:nvPicPr>
          <p:cNvPr id="12" name="Picture 11" descr="NSF logo.jpg"/>
          <p:cNvPicPr>
            <a:picLocks noChangeAspect="1"/>
          </p:cNvPicPr>
          <p:nvPr/>
        </p:nvPicPr>
        <p:blipFill>
          <a:blip r:embed="rId3" cstate="print"/>
          <a:stretch>
            <a:fillRect/>
          </a:stretch>
        </p:blipFill>
        <p:spPr>
          <a:xfrm>
            <a:off x="8050612" y="71414"/>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03944" y="110691"/>
            <a:ext cx="792698" cy="944759"/>
          </a:xfrm>
          <a:prstGeom prst="rect">
            <a:avLst/>
          </a:prstGeom>
        </p:spPr>
      </p:pic>
      <p:sp>
        <p:nvSpPr>
          <p:cNvPr id="15" name="Rectangle 14"/>
          <p:cNvSpPr/>
          <p:nvPr/>
        </p:nvSpPr>
        <p:spPr>
          <a:xfrm>
            <a:off x="4495801" y="3588653"/>
            <a:ext cx="4571999" cy="461665"/>
          </a:xfrm>
          <a:prstGeom prst="rect">
            <a:avLst/>
          </a:prstGeom>
        </p:spPr>
        <p:txBody>
          <a:bodyPr wrap="square">
            <a:spAutoFit/>
          </a:bodyPr>
          <a:lstStyle/>
          <a:p>
            <a:pPr lvl="0" algn="ctr"/>
            <a:endParaRPr lang="en-US" sz="1200" dirty="0"/>
          </a:p>
          <a:p>
            <a:pPr algn="ctr"/>
            <a:endParaRPr lang="en-US" sz="1200" dirty="0"/>
          </a:p>
        </p:txBody>
      </p:sp>
      <p:pic>
        <p:nvPicPr>
          <p:cNvPr id="17" name="Picture 16">
            <a:extLst>
              <a:ext uri="{FF2B5EF4-FFF2-40B4-BE49-F238E27FC236}">
                <a16:creationId xmlns:a16="http://schemas.microsoft.com/office/drawing/2014/main" id="{5F3BC493-8FBC-EA44-80F4-773487E1D78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045557" y="1430606"/>
            <a:ext cx="4098444" cy="4965165"/>
          </a:xfrm>
          <a:prstGeom prst="rect">
            <a:avLst/>
          </a:prstGeom>
        </p:spPr>
      </p:pic>
      <p:sp>
        <p:nvSpPr>
          <p:cNvPr id="18" name="TextBox 17">
            <a:extLst>
              <a:ext uri="{FF2B5EF4-FFF2-40B4-BE49-F238E27FC236}">
                <a16:creationId xmlns:a16="http://schemas.microsoft.com/office/drawing/2014/main" id="{2754CA56-A907-6645-884A-8A37B9438108}"/>
              </a:ext>
            </a:extLst>
          </p:cNvPr>
          <p:cNvSpPr txBox="1"/>
          <p:nvPr/>
        </p:nvSpPr>
        <p:spPr>
          <a:xfrm>
            <a:off x="5264852" y="1481032"/>
            <a:ext cx="1568397" cy="1015663"/>
          </a:xfrm>
          <a:prstGeom prst="rect">
            <a:avLst/>
          </a:prstGeom>
          <a:noFill/>
        </p:spPr>
        <p:txBody>
          <a:bodyPr wrap="square" rtlCol="0">
            <a:spAutoFit/>
          </a:bodyPr>
          <a:lstStyle/>
          <a:p>
            <a:r>
              <a:rPr lang="en-US" sz="1200" dirty="0"/>
              <a:t>Map of the </a:t>
            </a:r>
            <a:r>
              <a:rPr lang="en-US" sz="1200" dirty="0" smtClean="0"/>
              <a:t>drainage basins of six Arctic rivers, </a:t>
            </a:r>
            <a:r>
              <a:rPr lang="en-US" sz="1200" dirty="0"/>
              <a:t>with </a:t>
            </a:r>
            <a:r>
              <a:rPr lang="en-US" sz="1200" dirty="0" smtClean="0"/>
              <a:t>water</a:t>
            </a:r>
            <a:endParaRPr lang="en-US" sz="1200" dirty="0"/>
          </a:p>
          <a:p>
            <a:r>
              <a:rPr lang="en-US" sz="1200" dirty="0"/>
              <a:t>sampling points shown in red.</a:t>
            </a:r>
          </a:p>
        </p:txBody>
      </p:sp>
      <p:sp>
        <p:nvSpPr>
          <p:cNvPr id="19" name="TextBox 18">
            <a:extLst>
              <a:ext uri="{FF2B5EF4-FFF2-40B4-BE49-F238E27FC236}">
                <a16:creationId xmlns:a16="http://schemas.microsoft.com/office/drawing/2014/main" id="{14E206BB-DD4D-FA45-AE16-C5282BC18029}"/>
              </a:ext>
            </a:extLst>
          </p:cNvPr>
          <p:cNvSpPr txBox="1"/>
          <p:nvPr/>
        </p:nvSpPr>
        <p:spPr>
          <a:xfrm>
            <a:off x="5409458" y="6395771"/>
            <a:ext cx="3668647" cy="430887"/>
          </a:xfrm>
          <a:prstGeom prst="rect">
            <a:avLst/>
          </a:prstGeom>
          <a:noFill/>
        </p:spPr>
        <p:txBody>
          <a:bodyPr wrap="square" rtlCol="0">
            <a:spAutoFit/>
          </a:bodyPr>
          <a:lstStyle/>
          <a:p>
            <a:pPr algn="just"/>
            <a:r>
              <a:rPr lang="en-US" sz="1100" dirty="0"/>
              <a:t>Seasonality and permafrost </a:t>
            </a:r>
            <a:r>
              <a:rPr lang="en-US" sz="1100" dirty="0" smtClean="0"/>
              <a:t>degradation </a:t>
            </a:r>
            <a:r>
              <a:rPr lang="en-US" sz="1100" dirty="0"/>
              <a:t>control </a:t>
            </a:r>
            <a:r>
              <a:rPr lang="en-US" sz="1100" dirty="0" smtClean="0"/>
              <a:t>the composition of Dissolved Organic Matter in Arctic rivers.</a:t>
            </a:r>
            <a:endParaRPr lang="en-US" sz="1100" dirty="0"/>
          </a:p>
        </p:txBody>
      </p:sp>
      <p:sp>
        <p:nvSpPr>
          <p:cNvPr id="21" name="Text Box 62">
            <a:extLst>
              <a:ext uri="{FF2B5EF4-FFF2-40B4-BE49-F238E27FC236}">
                <a16:creationId xmlns:a16="http://schemas.microsoft.com/office/drawing/2014/main" id="{EEC3CFC6-A4CB-9F46-89B8-1245C83A1DCF}"/>
              </a:ext>
            </a:extLst>
          </p:cNvPr>
          <p:cNvSpPr txBox="1">
            <a:spLocks noChangeArrowheads="1"/>
          </p:cNvSpPr>
          <p:nvPr/>
        </p:nvSpPr>
        <p:spPr bwMode="auto">
          <a:xfrm>
            <a:off x="784225" y="-19741"/>
            <a:ext cx="7500401" cy="1392689"/>
          </a:xfrm>
          <a:prstGeom prst="rect">
            <a:avLst/>
          </a:prstGeom>
          <a:noFill/>
          <a:ln w="9525">
            <a:noFill/>
            <a:miter lim="800000"/>
            <a:headEnd/>
            <a:tailEnd/>
          </a:ln>
        </p:spPr>
        <p:txBody>
          <a:bodyPr wrap="square">
            <a:spAutoFit/>
          </a:bodyPr>
          <a:lstStyle/>
          <a:p>
            <a:pPr algn="ctr">
              <a:spcBef>
                <a:spcPts val="0"/>
              </a:spcBef>
            </a:pPr>
            <a:r>
              <a:rPr lang="en-US" sz="1600" b="1" dirty="0" smtClean="0"/>
              <a:t>Dissolved Organic Matter in Arctic Rivers: </a:t>
            </a:r>
            <a:endParaRPr lang="en-US" sz="1600" b="1" dirty="0"/>
          </a:p>
          <a:p>
            <a:pPr algn="ctr">
              <a:spcBef>
                <a:spcPts val="0"/>
              </a:spcBef>
            </a:pPr>
            <a:r>
              <a:rPr lang="en-US" sz="1600" b="1" dirty="0"/>
              <a:t>Synchronous molecular stability, shifting sources and subsidies</a:t>
            </a:r>
            <a:endParaRPr lang="en-US" sz="1600" dirty="0"/>
          </a:p>
          <a:p>
            <a:pPr algn="ctr">
              <a:spcBef>
                <a:spcPts val="0"/>
              </a:spcBef>
            </a:pPr>
            <a:r>
              <a:rPr lang="en-US" sz="1050" dirty="0"/>
              <a:t>M.I. Behnke</a:t>
            </a:r>
            <a:r>
              <a:rPr lang="en-US" sz="1050" baseline="30000" dirty="0"/>
              <a:t>1</a:t>
            </a:r>
            <a:r>
              <a:rPr lang="en-US" sz="1050" dirty="0"/>
              <a:t>, J. McClelland</a:t>
            </a:r>
            <a:r>
              <a:rPr lang="en-US" sz="1050" baseline="30000" dirty="0"/>
              <a:t>2</a:t>
            </a:r>
            <a:r>
              <a:rPr lang="en-US" sz="1050" dirty="0"/>
              <a:t>, S. Tank</a:t>
            </a:r>
            <a:r>
              <a:rPr lang="en-US" sz="1050" baseline="30000" dirty="0"/>
              <a:t>3</a:t>
            </a:r>
            <a:r>
              <a:rPr lang="en-US" sz="1050" dirty="0"/>
              <a:t>, A. Kellerman</a:t>
            </a:r>
            <a:r>
              <a:rPr lang="en-US" sz="1050" baseline="30000" dirty="0"/>
              <a:t>1</a:t>
            </a:r>
            <a:r>
              <a:rPr lang="en-US" sz="1050" dirty="0"/>
              <a:t>, R.M. Holmes</a:t>
            </a:r>
            <a:r>
              <a:rPr lang="en-US" sz="1050" baseline="30000" dirty="0"/>
              <a:t>4</a:t>
            </a:r>
            <a:r>
              <a:rPr lang="en-US" sz="1050" dirty="0"/>
              <a:t>, R.G.M. Spencer</a:t>
            </a:r>
            <a:r>
              <a:rPr lang="en-US" sz="1050" baseline="30000" dirty="0"/>
              <a:t>1</a:t>
            </a:r>
            <a:endParaRPr lang="en-US" sz="1050" dirty="0"/>
          </a:p>
          <a:p>
            <a:pPr marL="228600" indent="-228600" algn="ctr">
              <a:buAutoNum type="arabicPeriod"/>
            </a:pPr>
            <a:r>
              <a:rPr lang="en-US" sz="1050" b="1" dirty="0">
                <a:solidFill>
                  <a:srgbClr val="0033CC"/>
                </a:solidFill>
              </a:rPr>
              <a:t>Florida State University; 2. University of Texas Marine Science Institute; </a:t>
            </a:r>
          </a:p>
          <a:p>
            <a:pPr marL="228600" indent="-228600" algn="ctr">
              <a:buAutoNum type="arabicPeriod"/>
            </a:pPr>
            <a:r>
              <a:rPr lang="en-US" sz="1050" b="1" dirty="0">
                <a:solidFill>
                  <a:srgbClr val="0033CC"/>
                </a:solidFill>
              </a:rPr>
              <a:t>3. University of Alberta; 4. </a:t>
            </a:r>
            <a:r>
              <a:rPr lang="en-US" sz="1050" b="1" dirty="0" err="1">
                <a:solidFill>
                  <a:srgbClr val="0033CC"/>
                </a:solidFill>
              </a:rPr>
              <a:t>Woodwell</a:t>
            </a:r>
            <a:r>
              <a:rPr lang="en-US" sz="1050" b="1" dirty="0">
                <a:solidFill>
                  <a:srgbClr val="0033CC"/>
                </a:solidFill>
              </a:rPr>
              <a:t> Climate Research Center</a:t>
            </a:r>
          </a:p>
          <a:p>
            <a:pPr algn="ctr">
              <a:spcBef>
                <a:spcPts val="0"/>
              </a:spcBef>
            </a:pPr>
            <a:r>
              <a:rPr lang="en-US" sz="1050" b="1" dirty="0"/>
              <a:t>Funding Grants:</a:t>
            </a:r>
            <a:r>
              <a:rPr lang="en-US" sz="1050" dirty="0"/>
              <a:t>  G.S. Boebinger (NSF DMR-1644779); Arctic Great Rivers Observatory (110774; 1602615; 1603149; 1602680; 1913888; 1914081; 1914215; NSF GRFP)</a:t>
            </a:r>
          </a:p>
        </p:txBody>
      </p:sp>
      <p:sp>
        <p:nvSpPr>
          <p:cNvPr id="13" name="Text Box 28">
            <a:extLst>
              <a:ext uri="{FF2B5EF4-FFF2-40B4-BE49-F238E27FC236}">
                <a16:creationId xmlns:a16="http://schemas.microsoft.com/office/drawing/2014/main" id="{83B76632-D597-4EF1-9DB1-250F75387737}"/>
              </a:ext>
            </a:extLst>
          </p:cNvPr>
          <p:cNvSpPr txBox="1">
            <a:spLocks noChangeArrowheads="1"/>
          </p:cNvSpPr>
          <p:nvPr/>
        </p:nvSpPr>
        <p:spPr bwMode="auto">
          <a:xfrm>
            <a:off x="103944" y="5569728"/>
            <a:ext cx="4941613" cy="1277273"/>
          </a:xfrm>
          <a:prstGeom prst="rect">
            <a:avLst/>
          </a:prstGeom>
          <a:noFill/>
          <a:ln w="9525">
            <a:noFill/>
            <a:miter lim="800000"/>
            <a:headEnd/>
            <a:tailEnd/>
          </a:ln>
        </p:spPr>
        <p:txBody>
          <a:bodyPr wrap="square">
            <a:spAutoFit/>
          </a:bodyPr>
          <a:lstStyle/>
          <a:p>
            <a:pPr algn="just"/>
            <a:r>
              <a:rPr lang="en-US" sz="1100" b="1" dirty="0" smtClean="0">
                <a:solidFill>
                  <a:srgbClr val="333399"/>
                </a:solidFill>
              </a:rPr>
              <a:t>Facility used</a:t>
            </a:r>
            <a:r>
              <a:rPr lang="en-US" sz="1100" b="1" dirty="0">
                <a:solidFill>
                  <a:srgbClr val="333399"/>
                </a:solidFill>
              </a:rPr>
              <a:t>:</a:t>
            </a:r>
            <a:r>
              <a:rPr lang="en-US" sz="1100" dirty="0">
                <a:solidFill>
                  <a:srgbClr val="333399"/>
                </a:solidFill>
              </a:rPr>
              <a:t>  Ion Cyclotron Resonance (21 T FT-ICR </a:t>
            </a:r>
            <a:r>
              <a:rPr lang="en-US" sz="1100" dirty="0" smtClean="0">
                <a:solidFill>
                  <a:srgbClr val="333399"/>
                </a:solidFill>
              </a:rPr>
              <a:t>MS)</a:t>
            </a:r>
          </a:p>
          <a:p>
            <a:pPr algn="just"/>
            <a:r>
              <a:rPr lang="en-US" sz="1100" b="1" dirty="0" smtClean="0">
                <a:solidFill>
                  <a:srgbClr val="333399"/>
                </a:solidFill>
              </a:rPr>
              <a:t>Citation</a:t>
            </a:r>
            <a:r>
              <a:rPr lang="en-US" sz="1100" b="1" dirty="0">
                <a:solidFill>
                  <a:srgbClr val="333399"/>
                </a:solidFill>
              </a:rPr>
              <a:t>: </a:t>
            </a:r>
            <a:r>
              <a:rPr lang="en-US" sz="1100" dirty="0">
                <a:solidFill>
                  <a:srgbClr val="333399"/>
                </a:solidFill>
              </a:rPr>
              <a:t>Behnke, M.I.; McClelland, J.W.; Tank, S.E.; Kellerman, A.M.; Holmes, R.M.; </a:t>
            </a:r>
            <a:r>
              <a:rPr lang="en-US" sz="1100" dirty="0" err="1">
                <a:solidFill>
                  <a:srgbClr val="333399"/>
                </a:solidFill>
              </a:rPr>
              <a:t>Haghipour</a:t>
            </a:r>
            <a:r>
              <a:rPr lang="en-US" sz="1100" dirty="0">
                <a:solidFill>
                  <a:srgbClr val="333399"/>
                </a:solidFill>
              </a:rPr>
              <a:t>, N.; Eglinton, T.I.; Raymond, P.A.; </a:t>
            </a:r>
            <a:r>
              <a:rPr lang="en-US" sz="1100" dirty="0" err="1">
                <a:solidFill>
                  <a:srgbClr val="333399"/>
                </a:solidFill>
              </a:rPr>
              <a:t>Suslova</a:t>
            </a:r>
            <a:r>
              <a:rPr lang="en-US" sz="1100" dirty="0">
                <a:solidFill>
                  <a:srgbClr val="333399"/>
                </a:solidFill>
              </a:rPr>
              <a:t>, A.; </a:t>
            </a:r>
            <a:r>
              <a:rPr lang="en-US" sz="1100" dirty="0" err="1">
                <a:solidFill>
                  <a:srgbClr val="333399"/>
                </a:solidFill>
              </a:rPr>
              <a:t>Zhulidov</a:t>
            </a:r>
            <a:r>
              <a:rPr lang="en-US" sz="1100" dirty="0">
                <a:solidFill>
                  <a:srgbClr val="333399"/>
                </a:solidFill>
              </a:rPr>
              <a:t>, A.V.; </a:t>
            </a:r>
            <a:r>
              <a:rPr lang="en-US" sz="1100" dirty="0" err="1">
                <a:solidFill>
                  <a:srgbClr val="333399"/>
                </a:solidFill>
              </a:rPr>
              <a:t>Gurtovaya</a:t>
            </a:r>
            <a:r>
              <a:rPr lang="en-US" sz="1100" dirty="0">
                <a:solidFill>
                  <a:srgbClr val="333399"/>
                </a:solidFill>
              </a:rPr>
              <a:t>, T.; </a:t>
            </a:r>
            <a:r>
              <a:rPr lang="en-US" sz="1100" dirty="0" err="1">
                <a:solidFill>
                  <a:srgbClr val="333399"/>
                </a:solidFill>
              </a:rPr>
              <a:t>Zimov</a:t>
            </a:r>
            <a:r>
              <a:rPr lang="en-US" sz="1100" dirty="0">
                <a:solidFill>
                  <a:srgbClr val="333399"/>
                </a:solidFill>
              </a:rPr>
              <a:t>, N.; </a:t>
            </a:r>
            <a:r>
              <a:rPr lang="en-US" sz="1100" dirty="0" err="1">
                <a:solidFill>
                  <a:srgbClr val="333399"/>
                </a:solidFill>
              </a:rPr>
              <a:t>Zimov</a:t>
            </a:r>
            <a:r>
              <a:rPr lang="en-US" sz="1100" dirty="0">
                <a:solidFill>
                  <a:srgbClr val="333399"/>
                </a:solidFill>
              </a:rPr>
              <a:t>, S.; Mutter, E.A.; Spencer, R.G.M., </a:t>
            </a:r>
            <a:r>
              <a:rPr lang="en-US" sz="1100" i="1" dirty="0">
                <a:solidFill>
                  <a:srgbClr val="333399"/>
                </a:solidFill>
              </a:rPr>
              <a:t>Pan‐Arctic Riverine Dissolved Organic Matter: Synchronous Molecular Stability, Shifting Sources and Subsidies,</a:t>
            </a:r>
            <a:r>
              <a:rPr lang="en-US" sz="1100" dirty="0">
                <a:solidFill>
                  <a:srgbClr val="333399"/>
                </a:solidFill>
              </a:rPr>
              <a:t> Global Biogeochemical Cycles, </a:t>
            </a:r>
            <a:r>
              <a:rPr lang="en-US" sz="1100" b="1" dirty="0">
                <a:solidFill>
                  <a:srgbClr val="333399"/>
                </a:solidFill>
              </a:rPr>
              <a:t>35</a:t>
            </a:r>
            <a:r>
              <a:rPr lang="en-US" sz="1100" dirty="0">
                <a:solidFill>
                  <a:srgbClr val="333399"/>
                </a:solidFill>
              </a:rPr>
              <a:t>, e2020GB006871 (2021) </a:t>
            </a:r>
            <a:r>
              <a:rPr lang="en-US" sz="1100" b="1" dirty="0">
                <a:solidFill>
                  <a:srgbClr val="333399"/>
                </a:solidFill>
              </a:rPr>
              <a:t>DOI:</a:t>
            </a:r>
            <a:r>
              <a:rPr lang="en-US" sz="1100" b="1" u="sng" dirty="0">
                <a:solidFill>
                  <a:srgbClr val="333399"/>
                </a:solidFill>
                <a:hlinkClick r:id="rId6">
                  <a:extLst>
                    <a:ext uri="{A12FA001-AC4F-418D-AE19-62706E023703}">
                      <ahyp:hlinkClr xmlns:ahyp="http://schemas.microsoft.com/office/drawing/2018/hyperlinkcolor" xmlns="" val="tx"/>
                    </a:ext>
                  </a:extLst>
                </a:hlinkClick>
              </a:rPr>
              <a:t>10.1029/2020GB006871</a:t>
            </a:r>
            <a:endParaRPr lang="en-US" sz="800" dirty="0">
              <a:solidFill>
                <a:srgbClr val="333399"/>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E76CB6D853C64B89835FD2B25191F7" ma:contentTypeVersion="1" ma:contentTypeDescription="Create a new document." ma:contentTypeScope="" ma:versionID="c65b3aeb76beb82d9b928cfbb17b6307">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19ACE1B-074F-4E8D-A4FA-2BE531D82F25}"/>
</file>

<file path=customXml/itemProps2.xml><?xml version="1.0" encoding="utf-8"?>
<ds:datastoreItem xmlns:ds="http://schemas.openxmlformats.org/officeDocument/2006/customXml" ds:itemID="{73048037-BECF-4FB4-92B3-F8C88384E62A}"/>
</file>

<file path=customXml/itemProps3.xml><?xml version="1.0" encoding="utf-8"?>
<ds:datastoreItem xmlns:ds="http://schemas.openxmlformats.org/officeDocument/2006/customXml" ds:itemID="{83E8878C-5F2B-4F9A-8890-47ADCAAD6B65}"/>
</file>

<file path=docProps/app.xml><?xml version="1.0" encoding="utf-8"?>
<Properties xmlns="http://schemas.openxmlformats.org/officeDocument/2006/extended-properties" xmlns:vt="http://schemas.openxmlformats.org/officeDocument/2006/docPropsVTypes">
  <TotalTime>6068</TotalTime>
  <Words>1006</Words>
  <Application>Microsoft Office PowerPoint</Application>
  <PresentationFormat>On-screen Show (4:3)</PresentationFormat>
  <Paragraphs>38</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170</cp:revision>
  <cp:lastPrinted>2019-07-16T13:07:28Z</cp:lastPrinted>
  <dcterms:created xsi:type="dcterms:W3CDTF">2004-08-07T03:10:56Z</dcterms:created>
  <dcterms:modified xsi:type="dcterms:W3CDTF">2021-06-17T20:17:33Z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0x0101006EE76CB6D853C64B89835FD2B25191F7</vt:lpwstr>
  </property>
</Properties>
</file>