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9" d="100"/>
          <a:sy n="109" d="100"/>
        </p:scale>
        <p:origin x="739"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30F7F1-F593-49DC-B43D-36800E9595BF}" type="datetimeFigureOut">
              <a:rPr lang="en-US" smtClean="0"/>
              <a:t>6/17/2021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68BE07-E5B4-47B3-93E3-8C8F44594488}" type="slidenum">
              <a:rPr lang="en-US" smtClean="0"/>
              <a:t>‹#›</a:t>
            </a:fld>
            <a:endParaRPr lang="en-US"/>
          </a:p>
        </p:txBody>
      </p:sp>
    </p:spTree>
    <p:extLst>
      <p:ext uri="{BB962C8B-B14F-4D97-AF65-F5344CB8AC3E}">
        <p14:creationId xmlns:p14="http://schemas.microsoft.com/office/powerpoint/2010/main" val="4021274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1513032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0F01A35-D7E2-497F-B8DD-BE9A842035BE}"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2474742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F01A35-D7E2-497F-B8DD-BE9A842035BE}"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59600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F01A35-D7E2-497F-B8DD-BE9A842035BE}"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56991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F01A35-D7E2-497F-B8DD-BE9A842035BE}"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2881721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F01A35-D7E2-497F-B8DD-BE9A842035BE}"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1924830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F01A35-D7E2-497F-B8DD-BE9A842035BE}" type="datetimeFigureOut">
              <a:rPr lang="en-US" smtClean="0"/>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2465103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F01A35-D7E2-497F-B8DD-BE9A842035BE}" type="datetimeFigureOut">
              <a:rPr lang="en-US" smtClean="0"/>
              <a:t>6/17/2021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1063854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0F01A35-D7E2-497F-B8DD-BE9A842035BE}" type="datetimeFigureOut">
              <a:rPr lang="en-US" smtClean="0"/>
              <a:t>6/17/2021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1386677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F01A35-D7E2-497F-B8DD-BE9A842035BE}" type="datetimeFigureOut">
              <a:rPr lang="en-US" smtClean="0"/>
              <a:t>6/17/2021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2504279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F01A35-D7E2-497F-B8DD-BE9A842035BE}" type="datetimeFigureOut">
              <a:rPr lang="en-US" smtClean="0"/>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1973491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0F01A35-D7E2-497F-B8DD-BE9A842035BE}" type="datetimeFigureOut">
              <a:rPr lang="en-US" smtClean="0"/>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6A7586-3CF4-4AF7-B554-4A99FDE8BD87}" type="slidenum">
              <a:rPr lang="en-US" smtClean="0"/>
              <a:t>‹#›</a:t>
            </a:fld>
            <a:endParaRPr lang="en-US"/>
          </a:p>
        </p:txBody>
      </p:sp>
    </p:spTree>
    <p:extLst>
      <p:ext uri="{BB962C8B-B14F-4D97-AF65-F5344CB8AC3E}">
        <p14:creationId xmlns:p14="http://schemas.microsoft.com/office/powerpoint/2010/main" val="568519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01A35-D7E2-497F-B8DD-BE9A842035BE}" type="datetimeFigureOut">
              <a:rPr lang="en-US" smtClean="0"/>
              <a:t>6/17/2021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6A7586-3CF4-4AF7-B554-4A99FDE8BD87}" type="slidenum">
              <a:rPr lang="en-US" smtClean="0"/>
              <a:t>‹#›</a:t>
            </a:fld>
            <a:endParaRPr lang="en-US"/>
          </a:p>
        </p:txBody>
      </p:sp>
    </p:spTree>
    <p:extLst>
      <p:ext uri="{BB962C8B-B14F-4D97-AF65-F5344CB8AC3E}">
        <p14:creationId xmlns:p14="http://schemas.microsoft.com/office/powerpoint/2010/main" val="1529166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337494"/>
            <a:ext cx="184150" cy="274637"/>
          </a:xfrm>
          <a:prstGeom prst="rect">
            <a:avLst/>
          </a:prstGeom>
          <a:noFill/>
          <a:ln w="9525">
            <a:noFill/>
            <a:miter lim="800000"/>
            <a:headEnd/>
            <a:tailEnd/>
          </a:ln>
        </p:spPr>
        <p:txBody>
          <a:bodyPr wrap="none">
            <a:spAutoFit/>
          </a:bodyPr>
          <a:lstStyle/>
          <a:p>
            <a:endParaRPr lang="en-US" sz="1200"/>
          </a:p>
        </p:txBody>
      </p:sp>
      <p:sp>
        <p:nvSpPr>
          <p:cNvPr id="1029" name="Line 42"/>
          <p:cNvSpPr>
            <a:spLocks noChangeShapeType="1"/>
          </p:cNvSpPr>
          <p:nvPr/>
        </p:nvSpPr>
        <p:spPr bwMode="auto">
          <a:xfrm flipV="1">
            <a:off x="121023" y="1127832"/>
            <a:ext cx="11966202" cy="1"/>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11033900" y="16023"/>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21023" y="70109"/>
            <a:ext cx="792698" cy="944759"/>
          </a:xfrm>
          <a:prstGeom prst="rect">
            <a:avLst/>
          </a:prstGeom>
        </p:spPr>
      </p:pic>
      <p:sp>
        <p:nvSpPr>
          <p:cNvPr id="16" name="Text Box 62">
            <a:extLst>
              <a:ext uri="{FF2B5EF4-FFF2-40B4-BE49-F238E27FC236}">
                <a16:creationId xmlns:a16="http://schemas.microsoft.com/office/drawing/2014/main" id="{EC83C8CC-1653-FA42-BE0C-1A0252B48A03}"/>
              </a:ext>
            </a:extLst>
          </p:cNvPr>
          <p:cNvSpPr txBox="1">
            <a:spLocks noChangeArrowheads="1"/>
          </p:cNvSpPr>
          <p:nvPr/>
        </p:nvSpPr>
        <p:spPr bwMode="auto">
          <a:xfrm>
            <a:off x="2182101" y="130837"/>
            <a:ext cx="7583418" cy="823302"/>
          </a:xfrm>
          <a:prstGeom prst="rect">
            <a:avLst/>
          </a:prstGeom>
          <a:noFill/>
          <a:ln w="9525">
            <a:noFill/>
            <a:miter lim="800000"/>
            <a:headEnd/>
            <a:tailEnd/>
          </a:ln>
        </p:spPr>
        <p:txBody>
          <a:bodyPr wrap="square">
            <a:spAutoFit/>
          </a:bodyPr>
          <a:lstStyle/>
          <a:p>
            <a:pPr algn="ctr"/>
            <a:r>
              <a:rPr lang="en-US" sz="1600" b="1" dirty="0">
                <a:latin typeface="Arial" panose="020B0604020202020204" pitchFamily="34" charset="0"/>
                <a:cs typeface="Arial" panose="020B0604020202020204" pitchFamily="34" charset="0"/>
              </a:rPr>
              <a:t>Above and beyond: Protecting </a:t>
            </a:r>
            <a:r>
              <a:rPr lang="en-US" sz="1600" b="1" dirty="0" smtClean="0">
                <a:latin typeface="Arial" panose="020B0604020202020204" pitchFamily="34" charset="0"/>
                <a:cs typeface="Arial" panose="020B0604020202020204" pitchFamily="34" charset="0"/>
              </a:rPr>
              <a:t>MagLab </a:t>
            </a:r>
            <a:r>
              <a:rPr lang="en-US" sz="1600" b="1" dirty="0">
                <a:latin typeface="Arial" panose="020B0604020202020204" pitchFamily="34" charset="0"/>
                <a:cs typeface="Arial" panose="020B0604020202020204" pitchFamily="34" charset="0"/>
              </a:rPr>
              <a:t>researchers when conditions require specialized personal protective equipment (PPE)</a:t>
            </a:r>
          </a:p>
          <a:p>
            <a:pPr algn="ctr"/>
            <a:endParaRPr lang="en-US" sz="500" dirty="0"/>
          </a:p>
          <a:p>
            <a:pPr algn="ctr"/>
            <a:r>
              <a:rPr lang="en-US" sz="1050" b="1" dirty="0">
                <a:latin typeface="Arial" panose="020B0604020202020204" pitchFamily="34" charset="0"/>
                <a:cs typeface="Arial" panose="020B0604020202020204" pitchFamily="34" charset="0"/>
              </a:rPr>
              <a:t>Funding Grants:</a:t>
            </a:r>
            <a:r>
              <a:rPr lang="en-US" sz="1050" dirty="0">
                <a:latin typeface="Arial" panose="020B0604020202020204" pitchFamily="34" charset="0"/>
                <a:cs typeface="Arial" panose="020B0604020202020204" pitchFamily="34" charset="0"/>
              </a:rPr>
              <a:t>  G.S. Boebinger </a:t>
            </a:r>
            <a:r>
              <a:rPr lang="en-US" sz="1050" dirty="0" smtClean="0">
                <a:latin typeface="Arial" panose="020B0604020202020204" pitchFamily="34" charset="0"/>
                <a:cs typeface="Arial" panose="020B0604020202020204" pitchFamily="34" charset="0"/>
              </a:rPr>
              <a:t>(NSF </a:t>
            </a:r>
            <a:r>
              <a:rPr lang="en-US" sz="1050" dirty="0">
                <a:latin typeface="Arial" panose="020B0604020202020204" pitchFamily="34" charset="0"/>
                <a:cs typeface="Arial" panose="020B0604020202020204" pitchFamily="34" charset="0"/>
              </a:rPr>
              <a:t>DMR-1644779)</a:t>
            </a:r>
            <a:endParaRPr lang="en-US" sz="1050" b="1" dirty="0">
              <a:solidFill>
                <a:srgbClr val="0033CC"/>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rotWithShape="1">
          <a:blip r:embed="rId5" cstate="print">
            <a:extLst>
              <a:ext uri="{28A0092B-C50C-407E-A947-70E740481C1C}">
                <a14:useLocalDpi xmlns:a14="http://schemas.microsoft.com/office/drawing/2010/main" val="0"/>
              </a:ext>
            </a:extLst>
          </a:blip>
          <a:srcRect l="8339" r="14255"/>
          <a:stretch/>
        </p:blipFill>
        <p:spPr>
          <a:xfrm>
            <a:off x="121023" y="1734382"/>
            <a:ext cx="2194560" cy="4077173"/>
          </a:xfrm>
          <a:prstGeom prst="rect">
            <a:avLst/>
          </a:prstGeom>
          <a:effectLst>
            <a:softEdge rad="31750"/>
          </a:effectLst>
        </p:spPr>
      </p:pic>
      <p:sp>
        <p:nvSpPr>
          <p:cNvPr id="4" name="TextBox 3"/>
          <p:cNvSpPr txBox="1"/>
          <p:nvPr/>
        </p:nvSpPr>
        <p:spPr>
          <a:xfrm>
            <a:off x="2686148" y="5903099"/>
            <a:ext cx="2328203" cy="600164"/>
          </a:xfrm>
          <a:prstGeom prst="rect">
            <a:avLst/>
          </a:prstGeom>
          <a:noFill/>
          <a:ln>
            <a:noFill/>
          </a:ln>
        </p:spPr>
        <p:txBody>
          <a:bodyPr wrap="square" rtlCol="0">
            <a:spAutoFit/>
          </a:bodyPr>
          <a:lstStyle/>
          <a:p>
            <a:r>
              <a:rPr lang="en-US" sz="1100" b="1" dirty="0">
                <a:solidFill>
                  <a:srgbClr val="000000"/>
                </a:solidFill>
                <a:latin typeface="Arial" panose="020B0604020202020204" pitchFamily="34" charset="0"/>
                <a:cs typeface="Arial" panose="020B0604020202020204" pitchFamily="34" charset="0"/>
              </a:rPr>
              <a:t>Chongin Pak: </a:t>
            </a:r>
            <a:r>
              <a:rPr lang="en-US" sz="1100" dirty="0">
                <a:solidFill>
                  <a:srgbClr val="000000"/>
                </a:solidFill>
                <a:latin typeface="Arial" panose="020B0604020202020204" pitchFamily="34" charset="0"/>
                <a:cs typeface="Arial" panose="020B0604020202020204" pitchFamily="34" charset="0"/>
              </a:rPr>
              <a:t>Postdoctoral </a:t>
            </a:r>
            <a:r>
              <a:rPr lang="en-US" sz="1100" dirty="0" smtClean="0">
                <a:solidFill>
                  <a:srgbClr val="000000"/>
                </a:solidFill>
                <a:latin typeface="Arial" panose="020B0604020202020204" pitchFamily="34" charset="0"/>
                <a:cs typeface="Arial" panose="020B0604020202020204" pitchFamily="34" charset="0"/>
              </a:rPr>
              <a:t>Researcher in the </a:t>
            </a:r>
            <a:r>
              <a:rPr lang="en-US" sz="1100" dirty="0" err="1" smtClean="0">
                <a:solidFill>
                  <a:srgbClr val="000000"/>
                </a:solidFill>
                <a:latin typeface="Arial" panose="020B0604020202020204" pitchFamily="34" charset="0"/>
                <a:cs typeface="Arial" panose="020B0604020202020204" pitchFamily="34" charset="0"/>
              </a:rPr>
              <a:t>MagLab’s</a:t>
            </a:r>
            <a:r>
              <a:rPr lang="en-US" sz="1100" dirty="0" smtClean="0">
                <a:solidFill>
                  <a:srgbClr val="000000"/>
                </a:solidFill>
                <a:latin typeface="Arial" panose="020B0604020202020204" pitchFamily="34" charset="0"/>
                <a:cs typeface="Arial" panose="020B0604020202020204" pitchFamily="34" charset="0"/>
              </a:rPr>
              <a:t> Applied </a:t>
            </a:r>
            <a:r>
              <a:rPr lang="en-US" sz="1100" dirty="0">
                <a:solidFill>
                  <a:srgbClr val="000000"/>
                </a:solidFill>
                <a:latin typeface="Arial" panose="020B0604020202020204" pitchFamily="34" charset="0"/>
                <a:cs typeface="Arial" panose="020B0604020202020204" pitchFamily="34" charset="0"/>
              </a:rPr>
              <a:t>Superconductivity </a:t>
            </a:r>
            <a:r>
              <a:rPr lang="en-US" sz="1100" dirty="0" smtClean="0">
                <a:solidFill>
                  <a:srgbClr val="000000"/>
                </a:solidFill>
                <a:latin typeface="Arial" panose="020B0604020202020204" pitchFamily="34" charset="0"/>
                <a:cs typeface="Arial" panose="020B0604020202020204" pitchFamily="34" charset="0"/>
              </a:rPr>
              <a:t>Center</a:t>
            </a:r>
            <a:endParaRPr lang="en-US" sz="1100" dirty="0">
              <a:solidFill>
                <a:srgbClr val="000000"/>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rotWithShape="1">
          <a:blip r:embed="rId6" cstate="print">
            <a:extLst>
              <a:ext uri="{28A0092B-C50C-407E-A947-70E740481C1C}">
                <a14:useLocalDpi xmlns:a14="http://schemas.microsoft.com/office/drawing/2010/main" val="0"/>
              </a:ext>
            </a:extLst>
          </a:blip>
          <a:srcRect l="3195" r="9167" b="7715"/>
          <a:stretch/>
        </p:blipFill>
        <p:spPr>
          <a:xfrm rot="5400000">
            <a:off x="8842850" y="2613209"/>
            <a:ext cx="4087064" cy="2329411"/>
          </a:xfrm>
          <a:prstGeom prst="rect">
            <a:avLst/>
          </a:prstGeom>
          <a:effectLst>
            <a:softEdge rad="31750"/>
          </a:effectLst>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1703787" y="2559255"/>
            <a:ext cx="4112633" cy="2469905"/>
          </a:xfrm>
          <a:prstGeom prst="rect">
            <a:avLst/>
          </a:prstGeom>
          <a:effectLst>
            <a:softEdge rad="31750"/>
          </a:effectLst>
        </p:spPr>
      </p:pic>
      <p:sp>
        <p:nvSpPr>
          <p:cNvPr id="2" name="TextBox 1"/>
          <p:cNvSpPr txBox="1"/>
          <p:nvPr/>
        </p:nvSpPr>
        <p:spPr>
          <a:xfrm>
            <a:off x="32235" y="5903099"/>
            <a:ext cx="2492916" cy="430887"/>
          </a:xfrm>
          <a:prstGeom prst="rect">
            <a:avLst/>
          </a:prstGeom>
          <a:noFill/>
          <a:ln>
            <a:solidFill>
              <a:schemeClr val="bg1"/>
            </a:solidFill>
          </a:ln>
        </p:spPr>
        <p:txBody>
          <a:bodyPr wrap="square" rtlCol="0">
            <a:spAutoFit/>
          </a:bodyPr>
          <a:lstStyle/>
          <a:p>
            <a:r>
              <a:rPr lang="en-US" sz="1100" b="1" dirty="0">
                <a:solidFill>
                  <a:srgbClr val="000000"/>
                </a:solidFill>
                <a:latin typeface="Arial" panose="020B0604020202020204" pitchFamily="34" charset="0"/>
                <a:cs typeface="Arial" panose="020B0604020202020204" pitchFamily="34" charset="0"/>
              </a:rPr>
              <a:t>Julia H Smith: </a:t>
            </a:r>
            <a:r>
              <a:rPr lang="en-US" sz="1100" dirty="0">
                <a:solidFill>
                  <a:srgbClr val="000000"/>
                </a:solidFill>
                <a:latin typeface="Arial" panose="020B0604020202020204" pitchFamily="34" charset="0"/>
                <a:cs typeface="Arial" panose="020B0604020202020204" pitchFamily="34" charset="0"/>
              </a:rPr>
              <a:t>Research Faculty, </a:t>
            </a:r>
            <a:r>
              <a:rPr lang="en-US" sz="1100" dirty="0" smtClean="0">
                <a:solidFill>
                  <a:srgbClr val="000000"/>
                </a:solidFill>
                <a:latin typeface="Arial" panose="020B0604020202020204" pitchFamily="34" charset="0"/>
                <a:cs typeface="Arial" panose="020B0604020202020204" pitchFamily="34" charset="0"/>
              </a:rPr>
              <a:t>MagLab Condensed </a:t>
            </a:r>
            <a:r>
              <a:rPr lang="en-US" sz="1100" dirty="0">
                <a:solidFill>
                  <a:srgbClr val="000000"/>
                </a:solidFill>
                <a:latin typeface="Arial" panose="020B0604020202020204" pitchFamily="34" charset="0"/>
                <a:cs typeface="Arial" panose="020B0604020202020204" pitchFamily="34" charset="0"/>
              </a:rPr>
              <a:t>Matter </a:t>
            </a:r>
            <a:r>
              <a:rPr lang="en-US" sz="1100" dirty="0" smtClean="0">
                <a:solidFill>
                  <a:srgbClr val="000000"/>
                </a:solidFill>
                <a:latin typeface="Arial" panose="020B0604020202020204" pitchFamily="34" charset="0"/>
                <a:cs typeface="Arial" panose="020B0604020202020204" pitchFamily="34" charset="0"/>
              </a:rPr>
              <a:t>Physicist</a:t>
            </a:r>
            <a:endParaRPr lang="en-US" sz="1100" dirty="0">
              <a:solidFill>
                <a:srgbClr val="000000"/>
              </a:solidFill>
              <a:latin typeface="Arial" panose="020B0604020202020204" pitchFamily="34" charset="0"/>
              <a:cs typeface="Arial" panose="020B0604020202020204" pitchFamily="34" charset="0"/>
            </a:endParaRPr>
          </a:p>
        </p:txBody>
      </p:sp>
      <p:sp>
        <p:nvSpPr>
          <p:cNvPr id="7" name="TextBox 6"/>
          <p:cNvSpPr txBox="1"/>
          <p:nvPr/>
        </p:nvSpPr>
        <p:spPr>
          <a:xfrm>
            <a:off x="9897167" y="5903098"/>
            <a:ext cx="2097650" cy="430887"/>
          </a:xfrm>
          <a:prstGeom prst="rect">
            <a:avLst/>
          </a:prstGeom>
          <a:noFill/>
          <a:ln>
            <a:noFill/>
          </a:ln>
        </p:spPr>
        <p:txBody>
          <a:bodyPr wrap="square" rtlCol="0">
            <a:spAutoFit/>
          </a:bodyPr>
          <a:lstStyle/>
          <a:p>
            <a:r>
              <a:rPr lang="en-US" sz="1100" b="1" dirty="0">
                <a:solidFill>
                  <a:srgbClr val="000000"/>
                </a:solidFill>
                <a:latin typeface="Arial" panose="020B0604020202020204" pitchFamily="34" charset="0"/>
                <a:cs typeface="Arial" panose="020B0604020202020204" pitchFamily="34" charset="0"/>
              </a:rPr>
              <a:t>Elizabeth L Green: </a:t>
            </a:r>
            <a:r>
              <a:rPr lang="en-US" sz="1100" dirty="0" smtClean="0">
                <a:solidFill>
                  <a:srgbClr val="000000"/>
                </a:solidFill>
                <a:latin typeface="Arial" panose="020B0604020202020204" pitchFamily="34" charset="0"/>
                <a:cs typeface="Arial" panose="020B0604020202020204" pitchFamily="34" charset="0"/>
              </a:rPr>
              <a:t>MagLab </a:t>
            </a:r>
            <a:r>
              <a:rPr lang="en-US" sz="1100" dirty="0">
                <a:solidFill>
                  <a:srgbClr val="000000"/>
                </a:solidFill>
                <a:latin typeface="Arial" panose="020B0604020202020204" pitchFamily="34" charset="0"/>
                <a:cs typeface="Arial" panose="020B0604020202020204" pitchFamily="34" charset="0"/>
              </a:rPr>
              <a:t>Condensed Matter </a:t>
            </a:r>
            <a:r>
              <a:rPr lang="en-US" sz="1100" dirty="0" smtClean="0">
                <a:solidFill>
                  <a:srgbClr val="000000"/>
                </a:solidFill>
                <a:latin typeface="Arial" panose="020B0604020202020204" pitchFamily="34" charset="0"/>
                <a:cs typeface="Arial" panose="020B0604020202020204" pitchFamily="34" charset="0"/>
              </a:rPr>
              <a:t>Physicist</a:t>
            </a:r>
            <a:endParaRPr lang="en-US" sz="1100" dirty="0">
              <a:solidFill>
                <a:srgbClr val="000000"/>
              </a:solidFill>
              <a:latin typeface="Arial" panose="020B0604020202020204" pitchFamily="34" charset="0"/>
              <a:cs typeface="Arial" panose="020B0604020202020204" pitchFamily="34" charset="0"/>
            </a:endParaRPr>
          </a:p>
        </p:txBody>
      </p:sp>
      <p:sp>
        <p:nvSpPr>
          <p:cNvPr id="8" name="TextBox 7"/>
          <p:cNvSpPr txBox="1"/>
          <p:nvPr/>
        </p:nvSpPr>
        <p:spPr>
          <a:xfrm>
            <a:off x="5047127" y="1198651"/>
            <a:ext cx="4603685" cy="5463034"/>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a:softEdge rad="31750"/>
          </a:effectLst>
        </p:spPr>
        <p:txBody>
          <a:bodyPr wrap="square" rtlCol="0">
            <a:spAutoFit/>
          </a:bodyPr>
          <a:lstStyle/>
          <a:p>
            <a:pPr algn="just"/>
            <a:r>
              <a:rPr lang="en-US" sz="1200" b="1" dirty="0">
                <a:latin typeface="Arial" panose="020B0604020202020204" pitchFamily="34" charset="0"/>
                <a:cs typeface="Arial" panose="020B0604020202020204" pitchFamily="34" charset="0"/>
              </a:rPr>
              <a:t>Personal protective</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equipment</a:t>
            </a:r>
            <a:r>
              <a:rPr lang="en-US" sz="1200" dirty="0">
                <a:latin typeface="Arial" panose="020B0604020202020204" pitchFamily="34" charset="0"/>
                <a:cs typeface="Arial" panose="020B0604020202020204" pitchFamily="34" charset="0"/>
              </a:rPr>
              <a:t>, commonly referred to as </a:t>
            </a:r>
            <a:r>
              <a:rPr lang="en-US" sz="1200" b="1" dirty="0">
                <a:latin typeface="Arial" panose="020B0604020202020204" pitchFamily="34" charset="0"/>
                <a:cs typeface="Arial" panose="020B0604020202020204" pitchFamily="34" charset="0"/>
              </a:rPr>
              <a:t>PPE</a:t>
            </a:r>
            <a:r>
              <a:rPr lang="en-US" sz="1200" dirty="0">
                <a:latin typeface="Arial" panose="020B0604020202020204" pitchFamily="34" charset="0"/>
                <a:cs typeface="Arial" panose="020B0604020202020204" pitchFamily="34" charset="0"/>
              </a:rPr>
              <a:t>, is gear or clothing used to protect the wearer from specific hazards and hazardous materials. It is the final protection system to be used when administrative and engineering controls do not reduce risk to an acceptable level.</a:t>
            </a:r>
          </a:p>
          <a:p>
            <a:pPr algn="just"/>
            <a:endParaRPr lang="en-US" sz="500" dirty="0">
              <a:latin typeface="Arial" panose="020B0604020202020204" pitchFamily="34" charset="0"/>
              <a:cs typeface="Arial" panose="020B0604020202020204" pitchFamily="34" charset="0"/>
            </a:endParaRPr>
          </a:p>
          <a:p>
            <a:pPr algn="just"/>
            <a:r>
              <a:rPr lang="en-US" sz="1200" dirty="0">
                <a:latin typeface="Arial" panose="020B0604020202020204" pitchFamily="34" charset="0"/>
                <a:cs typeface="Arial" panose="020B0604020202020204" pitchFamily="34" charset="0"/>
              </a:rPr>
              <a:t>Lab coats, safety glasses and disposable gloves are commonly found in the laboratory. However, at the MagLab some of our researchers must protect themselves from non traditional </a:t>
            </a:r>
            <a:r>
              <a:rPr lang="en-US" sz="1200" dirty="0" smtClean="0">
                <a:latin typeface="Arial" panose="020B0604020202020204" pitchFamily="34" charset="0"/>
                <a:cs typeface="Arial" panose="020B0604020202020204" pitchFamily="34" charset="0"/>
              </a:rPr>
              <a:t>hazards, </a:t>
            </a:r>
            <a:r>
              <a:rPr lang="en-US" sz="1200" dirty="0">
                <a:latin typeface="Arial" panose="020B0604020202020204" pitchFamily="34" charset="0"/>
                <a:cs typeface="Arial" panose="020B0604020202020204" pitchFamily="34" charset="0"/>
              </a:rPr>
              <a:t>including arc flash, toxic dust or </a:t>
            </a:r>
            <a:r>
              <a:rPr lang="en-US" sz="1200" dirty="0" smtClean="0">
                <a:latin typeface="Arial" panose="020B0604020202020204" pitchFamily="34" charset="0"/>
                <a:cs typeface="Arial" panose="020B0604020202020204" pitchFamily="34" charset="0"/>
              </a:rPr>
              <a:t>fumes, </a:t>
            </a:r>
            <a:r>
              <a:rPr lang="en-US" sz="1200" dirty="0">
                <a:latin typeface="Arial" panose="020B0604020202020204" pitchFamily="34" charset="0"/>
                <a:cs typeface="Arial" panose="020B0604020202020204" pitchFamily="34" charset="0"/>
              </a:rPr>
              <a:t>and working on elevated surfaces.</a:t>
            </a:r>
          </a:p>
          <a:p>
            <a:pPr algn="just"/>
            <a:endParaRPr lang="en-US" sz="500" dirty="0">
              <a:latin typeface="Arial" panose="020B0604020202020204" pitchFamily="34" charset="0"/>
              <a:cs typeface="Arial" panose="020B0604020202020204" pitchFamily="34" charset="0"/>
            </a:endParaRPr>
          </a:p>
          <a:p>
            <a:pPr algn="just"/>
            <a:r>
              <a:rPr lang="en-US" sz="1200" dirty="0">
                <a:latin typeface="Arial" panose="020B0604020202020204" pitchFamily="34" charset="0"/>
                <a:cs typeface="Arial" panose="020B0604020202020204" pitchFamily="34" charset="0"/>
              </a:rPr>
              <a:t>Julia Smith’s PPE protects her from an arc flash (type of hazardous electrical discharge that creates light, heat and vaporized metal) while testing high voltage equipment to ensure it has been de-energized.</a:t>
            </a:r>
          </a:p>
          <a:p>
            <a:pPr algn="just"/>
            <a:endParaRPr lang="en-US" sz="500" dirty="0">
              <a:latin typeface="Arial" panose="020B0604020202020204" pitchFamily="34" charset="0"/>
              <a:cs typeface="Arial" panose="020B0604020202020204" pitchFamily="34" charset="0"/>
            </a:endParaRPr>
          </a:p>
          <a:p>
            <a:pPr algn="just"/>
            <a:r>
              <a:rPr lang="en-US" sz="1200" dirty="0">
                <a:latin typeface="Arial" panose="020B0604020202020204" pitchFamily="34" charset="0"/>
                <a:cs typeface="Arial" panose="020B0604020202020204" pitchFamily="34" charset="0"/>
              </a:rPr>
              <a:t>Chongin Pak assisted in a glovebox cleanout that was used in arsenic chemistry related to superconducting research at the </a:t>
            </a:r>
            <a:r>
              <a:rPr lang="en-US" sz="1200" dirty="0" err="1">
                <a:latin typeface="Arial" panose="020B0604020202020204" pitchFamily="34" charset="0"/>
                <a:cs typeface="Arial" panose="020B0604020202020204" pitchFamily="34" charset="0"/>
              </a:rPr>
              <a:t>MagLab’s</a:t>
            </a:r>
            <a:r>
              <a:rPr lang="en-US" sz="1200" dirty="0">
                <a:latin typeface="Arial" panose="020B0604020202020204" pitchFamily="34" charset="0"/>
                <a:cs typeface="Arial" panose="020B0604020202020204" pitchFamily="34" charset="0"/>
              </a:rPr>
              <a:t> Applied Superconductivity Center. The powered air purifying respirator he is using pumps </a:t>
            </a:r>
            <a:r>
              <a:rPr lang="en-US" sz="1200" dirty="0" err="1">
                <a:latin typeface="Arial" panose="020B0604020202020204" pitchFamily="34" charset="0"/>
                <a:cs typeface="Arial" panose="020B0604020202020204" pitchFamily="34" charset="0"/>
              </a:rPr>
              <a:t>HEPA</a:t>
            </a:r>
            <a:r>
              <a:rPr lang="en-US" sz="1200" dirty="0">
                <a:latin typeface="Arial" panose="020B0604020202020204" pitchFamily="34" charset="0"/>
                <a:cs typeface="Arial" panose="020B0604020202020204" pitchFamily="34" charset="0"/>
              </a:rPr>
              <a:t> filtered air to a helmet combining respiratory, head, eye and face protection.</a:t>
            </a:r>
          </a:p>
          <a:p>
            <a:pPr algn="just"/>
            <a:endParaRPr lang="en-US" sz="500" dirty="0">
              <a:latin typeface="Arial" panose="020B0604020202020204" pitchFamily="34" charset="0"/>
              <a:cs typeface="Arial" panose="020B0604020202020204" pitchFamily="34" charset="0"/>
            </a:endParaRPr>
          </a:p>
          <a:p>
            <a:pPr algn="just"/>
            <a:r>
              <a:rPr lang="en-US" sz="1200" dirty="0">
                <a:latin typeface="Arial" panose="020B0604020202020204" pitchFamily="34" charset="0"/>
                <a:cs typeface="Arial" panose="020B0604020202020204" pitchFamily="34" charset="0"/>
              </a:rPr>
              <a:t>A fall arrest safety system is required because of the need to transport instrumentation and helium to the </a:t>
            </a:r>
            <a:r>
              <a:rPr lang="en-US" sz="1200" dirty="0" err="1">
                <a:latin typeface="Arial" panose="020B0604020202020204" pitchFamily="34" charset="0"/>
                <a:cs typeface="Arial" panose="020B0604020202020204" pitchFamily="34" charset="0"/>
              </a:rPr>
              <a:t>Millikelvin</a:t>
            </a:r>
            <a:r>
              <a:rPr lang="en-US" sz="1200" dirty="0">
                <a:latin typeface="Arial" panose="020B0604020202020204" pitchFamily="34" charset="0"/>
                <a:cs typeface="Arial" panose="020B0604020202020204" pitchFamily="34" charset="0"/>
              </a:rPr>
              <a:t> platform. Fall protection is required anytime the platform gate is open for transport. Elizabeth Green is utilizing a self-retracting lanyard and safety harness. The self-retracting lanyard, much like the seat and shoulder belt in a car, pulls out and retracts easily allowing the research to move around the platform. The fast-acting arrestor, when activated, will stop a fall and prevent serious injury.</a:t>
            </a:r>
          </a:p>
          <a:p>
            <a:endParaRPr lang="en-US" sz="500" dirty="0"/>
          </a:p>
        </p:txBody>
      </p:sp>
    </p:spTree>
    <p:extLst>
      <p:ext uri="{BB962C8B-B14F-4D97-AF65-F5344CB8AC3E}">
        <p14:creationId xmlns:p14="http://schemas.microsoft.com/office/powerpoint/2010/main" val="1909584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224CE5-6EC2-4464-B4BC-BBA6D7FA659A}"/>
</file>

<file path=customXml/itemProps2.xml><?xml version="1.0" encoding="utf-8"?>
<ds:datastoreItem xmlns:ds="http://schemas.openxmlformats.org/officeDocument/2006/customXml" ds:itemID="{558D2F6E-7126-426C-AE0D-E9197A34C171}"/>
</file>

<file path=customXml/itemProps3.xml><?xml version="1.0" encoding="utf-8"?>
<ds:datastoreItem xmlns:ds="http://schemas.openxmlformats.org/officeDocument/2006/customXml" ds:itemID="{67F9CAC2-19DB-4563-824F-37C92FE60317}"/>
</file>

<file path=docProps/app.xml><?xml version="1.0" encoding="utf-8"?>
<Properties xmlns="http://schemas.openxmlformats.org/officeDocument/2006/extended-properties" xmlns:vt="http://schemas.openxmlformats.org/officeDocument/2006/docPropsVTypes">
  <TotalTime>1667</TotalTime>
  <Words>330</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Rodman</dc:creator>
  <cp:lastModifiedBy>Gregory Boebinger</cp:lastModifiedBy>
  <cp:revision>30</cp:revision>
  <dcterms:created xsi:type="dcterms:W3CDTF">2020-10-01T12:57:29Z</dcterms:created>
  <dcterms:modified xsi:type="dcterms:W3CDTF">2021-06-17T19:40:59Z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