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39" autoAdjust="0"/>
    <p:restoredTop sz="89405" autoAdjust="0"/>
  </p:normalViewPr>
  <p:slideViewPr>
    <p:cSldViewPr snapToGrid="0">
      <p:cViewPr varScale="1">
        <p:scale>
          <a:sx n="137" d="100"/>
          <a:sy n="137" d="100"/>
        </p:scale>
        <p:origin x="50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dirty="0"/>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dirty="0"/>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dirty="0"/>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dirty="0"/>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dirty="0"/>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dirty="0"/>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descr="Chart, line chart&#10;&#10;Description automatically generated">
            <a:extLst>
              <a:ext uri="{FF2B5EF4-FFF2-40B4-BE49-F238E27FC236}">
                <a16:creationId xmlns:a16="http://schemas.microsoft.com/office/drawing/2014/main" id="{FDA94FEE-7901-FD46-B5CC-2BB546DDC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3038" y="3000926"/>
            <a:ext cx="2976279" cy="1597964"/>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dirty="0"/>
          </a:p>
        </p:txBody>
      </p:sp>
      <p:sp>
        <p:nvSpPr>
          <p:cNvPr id="1028" name="Text Box 28"/>
          <p:cNvSpPr txBox="1">
            <a:spLocks noChangeArrowheads="1"/>
          </p:cNvSpPr>
          <p:nvPr/>
        </p:nvSpPr>
        <p:spPr bwMode="auto">
          <a:xfrm>
            <a:off x="101252" y="1369492"/>
            <a:ext cx="4295776" cy="4708981"/>
          </a:xfrm>
          <a:prstGeom prst="rect">
            <a:avLst/>
          </a:prstGeom>
          <a:noFill/>
          <a:ln w="9525">
            <a:noFill/>
            <a:miter lim="800000"/>
            <a:headEnd/>
            <a:tailEnd/>
          </a:ln>
        </p:spPr>
        <p:txBody>
          <a:bodyPr wrap="square">
            <a:spAutoFit/>
          </a:bodyPr>
          <a:lstStyle/>
          <a:p>
            <a:pPr algn="just"/>
            <a:r>
              <a:rPr lang="en-US" sz="1200" dirty="0"/>
              <a:t>The </a:t>
            </a:r>
            <a:r>
              <a:rPr lang="en-US" sz="1200" dirty="0" err="1" smtClean="0"/>
              <a:t>MagLab’s</a:t>
            </a:r>
            <a:r>
              <a:rPr lang="en-US" sz="1200" dirty="0" smtClean="0"/>
              <a:t> </a:t>
            </a:r>
            <a:r>
              <a:rPr lang="en-US" sz="1200" dirty="0"/>
              <a:t>High B/T facility at the University of Florida combines high magnetic fields with </a:t>
            </a:r>
            <a:r>
              <a:rPr lang="en-US" sz="1200" dirty="0" smtClean="0"/>
              <a:t>the extreme </a:t>
            </a:r>
            <a:r>
              <a:rPr lang="en-US" sz="1200" dirty="0"/>
              <a:t>environment of ultra-low temperatures </a:t>
            </a:r>
            <a:r>
              <a:rPr lang="en-US" sz="1200" dirty="0" smtClean="0"/>
              <a:t>of order </a:t>
            </a:r>
            <a:r>
              <a:rPr lang="en-US" sz="1200" dirty="0"/>
              <a:t>1 mK. Most measurement techniques require adaptations to be successfully performed under these conditions, but specific heat and thermal transport are particularly challenging due to a lack of suitable thermometry. Here, MagLab scientists report progress on developing new thermometers, based on quartz tuning forks in liquid </a:t>
            </a:r>
            <a:r>
              <a:rPr lang="en-US" sz="1200" baseline="30000" dirty="0"/>
              <a:t>3</a:t>
            </a:r>
            <a:r>
              <a:rPr lang="en-US" sz="1200" dirty="0"/>
              <a:t>He, that will help realize these </a:t>
            </a:r>
            <a:r>
              <a:rPr lang="en-US" sz="1200" dirty="0" smtClean="0"/>
              <a:t>heavily-demanded </a:t>
            </a:r>
            <a:r>
              <a:rPr lang="en-US" sz="1200" dirty="0"/>
              <a:t>user experiments.</a:t>
            </a:r>
          </a:p>
          <a:p>
            <a:pPr algn="just"/>
            <a:endParaRPr lang="en-US" sz="600" dirty="0"/>
          </a:p>
          <a:p>
            <a:pPr algn="just"/>
            <a:r>
              <a:rPr lang="en-US" sz="1200" dirty="0"/>
              <a:t>The measurement principle relies on the temperature-dependent viscosity of liquid </a:t>
            </a:r>
            <a:r>
              <a:rPr lang="en-US" sz="1200" baseline="30000" dirty="0" smtClean="0"/>
              <a:t>3</a:t>
            </a:r>
            <a:r>
              <a:rPr lang="en-US" sz="1200" dirty="0" smtClean="0"/>
              <a:t>He, which leads to a temperature-dependent broadening </a:t>
            </a:r>
            <a:r>
              <a:rPr lang="en-US" sz="1200" dirty="0"/>
              <a:t>of </a:t>
            </a:r>
            <a:r>
              <a:rPr lang="en-US" sz="1200" dirty="0" smtClean="0"/>
              <a:t>the Lorentzian vibration </a:t>
            </a:r>
            <a:r>
              <a:rPr lang="en-US" sz="1200" dirty="0"/>
              <a:t>resonance curves. Despite being a measurement in liquid, </a:t>
            </a:r>
            <a:r>
              <a:rPr lang="en-US" sz="1200" i="1" u="sng" dirty="0"/>
              <a:t>tuning fork thermometers are one of the most promising candidates to realize miniature thermal probes for small solid crystals, since they are scalable to microscopic dimensions and compatible with both high magnetic fields and ultralow temperatures</a:t>
            </a:r>
            <a:r>
              <a:rPr lang="en-US" sz="1200" dirty="0"/>
              <a:t>. </a:t>
            </a:r>
          </a:p>
          <a:p>
            <a:pPr algn="just"/>
            <a:endParaRPr lang="en-US" sz="600" dirty="0"/>
          </a:p>
          <a:p>
            <a:pPr algn="just"/>
            <a:r>
              <a:rPr lang="en-US" sz="1200" i="1" u="sng" dirty="0"/>
              <a:t>The newly developed thermometers will make the high B/T regime accessible to calorimetric and thermal transport measurements, enabling users to study superconductors, quantum </a:t>
            </a:r>
            <a:r>
              <a:rPr lang="en-US" sz="1200" i="1" u="sng" dirty="0" smtClean="0"/>
              <a:t>critical behavior, quantum </a:t>
            </a:r>
            <a:r>
              <a:rPr lang="en-US" sz="1200" i="1" u="sng" dirty="0"/>
              <a:t>spin liquid states, and topological materials under these extreme conditions.</a:t>
            </a:r>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dirty="0"/>
          </a:p>
        </p:txBody>
      </p:sp>
      <p:sp>
        <p:nvSpPr>
          <p:cNvPr id="10" name="Text Box 28"/>
          <p:cNvSpPr txBox="1">
            <a:spLocks noChangeArrowheads="1"/>
          </p:cNvSpPr>
          <p:nvPr/>
        </p:nvSpPr>
        <p:spPr bwMode="auto">
          <a:xfrm>
            <a:off x="76200" y="6257836"/>
            <a:ext cx="8915041"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MagLab High B/T facility, Bay 3, University of Florida, Gainesville, FL.</a:t>
            </a:r>
          </a:p>
          <a:p>
            <a:r>
              <a:rPr lang="en-US" sz="1100" b="1" dirty="0">
                <a:solidFill>
                  <a:srgbClr val="333399"/>
                </a:solidFill>
              </a:rPr>
              <a:t>Citation</a:t>
            </a:r>
            <a:r>
              <a:rPr lang="en-US" sz="1100" dirty="0">
                <a:solidFill>
                  <a:srgbClr val="333399"/>
                </a:solidFill>
              </a:rPr>
              <a:t>: Andrew J. Woods, Alexander M. Donald, Lucia Steinke, “</a:t>
            </a:r>
            <a:r>
              <a:rPr lang="en-US" sz="1100" i="1" dirty="0">
                <a:solidFill>
                  <a:srgbClr val="333399"/>
                </a:solidFill>
              </a:rPr>
              <a:t>Developing compact tuning fork thermometers for sub-mK temperatures and high magnetic fields”, </a:t>
            </a:r>
            <a:r>
              <a:rPr lang="en-US" sz="1100" dirty="0" smtClean="0">
                <a:solidFill>
                  <a:srgbClr val="333399"/>
                </a:solidFill>
              </a:rPr>
              <a:t>arXiv:2107.02387 </a:t>
            </a:r>
            <a:r>
              <a:rPr lang="en-US" sz="1100" dirty="0">
                <a:solidFill>
                  <a:srgbClr val="333399"/>
                </a:solidFill>
              </a:rPr>
              <a:t>(2020)</a:t>
            </a:r>
          </a:p>
        </p:txBody>
      </p:sp>
      <p:pic>
        <p:nvPicPr>
          <p:cNvPr id="12" name="Picture 11" descr="NSF logo.jpg"/>
          <p:cNvPicPr>
            <a:picLocks noChangeAspect="1"/>
          </p:cNvPicPr>
          <p:nvPr/>
        </p:nvPicPr>
        <p:blipFill>
          <a:blip r:embed="rId4" cstate="print"/>
          <a:stretch>
            <a:fillRect/>
          </a:stretch>
        </p:blipFill>
        <p:spPr>
          <a:xfrm>
            <a:off x="7974053" y="45116"/>
            <a:ext cx="1017188" cy="1023315"/>
          </a:xfrm>
          <a:prstGeom prst="rect">
            <a:avLst/>
          </a:prstGeom>
        </p:spPr>
      </p:pic>
      <p:sp>
        <p:nvSpPr>
          <p:cNvPr id="13" name="Text Box 62"/>
          <p:cNvSpPr txBox="1">
            <a:spLocks noChangeArrowheads="1"/>
          </p:cNvSpPr>
          <p:nvPr/>
        </p:nvSpPr>
        <p:spPr bwMode="auto">
          <a:xfrm>
            <a:off x="772558" y="114083"/>
            <a:ext cx="7369059" cy="1015663"/>
          </a:xfrm>
          <a:prstGeom prst="rect">
            <a:avLst/>
          </a:prstGeom>
          <a:noFill/>
          <a:ln w="9525">
            <a:noFill/>
            <a:miter lim="800000"/>
            <a:headEnd/>
            <a:tailEnd/>
          </a:ln>
        </p:spPr>
        <p:txBody>
          <a:bodyPr wrap="square">
            <a:spAutoFit/>
          </a:bodyPr>
          <a:lstStyle/>
          <a:p>
            <a:pPr algn="ctr">
              <a:spcBef>
                <a:spcPts val="0"/>
              </a:spcBef>
            </a:pPr>
            <a:r>
              <a:rPr lang="en-US" sz="1600" b="1" kern="1200" dirty="0"/>
              <a:t>New </a:t>
            </a:r>
            <a:r>
              <a:rPr lang="en-US" sz="1600" b="1" kern="1200" dirty="0" smtClean="0"/>
              <a:t>high-magnetic-field thermometers for sub-</a:t>
            </a:r>
            <a:r>
              <a:rPr lang="en-US" sz="1600" b="1" kern="1200" dirty="0" err="1" smtClean="0"/>
              <a:t>millikelvin</a:t>
            </a:r>
            <a:r>
              <a:rPr lang="en-US" sz="1600" b="1" kern="1200" dirty="0" smtClean="0"/>
              <a:t> temperatures</a:t>
            </a:r>
            <a:endParaRPr lang="en-US" sz="1600" b="1" kern="1200" dirty="0"/>
          </a:p>
          <a:p>
            <a:pPr algn="ctr">
              <a:spcBef>
                <a:spcPts val="0"/>
              </a:spcBef>
            </a:pPr>
            <a:endParaRPr lang="en-US" sz="600" dirty="0"/>
          </a:p>
          <a:p>
            <a:pPr algn="ctr">
              <a:spcBef>
                <a:spcPts val="0"/>
              </a:spcBef>
            </a:pPr>
            <a:r>
              <a:rPr lang="en-US" sz="1100" dirty="0"/>
              <a:t>Andrew J. Woods</a:t>
            </a:r>
            <a:r>
              <a:rPr lang="en-US" sz="1100" kern="1200" dirty="0"/>
              <a:t>, </a:t>
            </a:r>
            <a:r>
              <a:rPr lang="en-US" sz="1100" dirty="0"/>
              <a:t>Alexander M. Donald</a:t>
            </a:r>
            <a:r>
              <a:rPr lang="en-US" sz="1100" kern="1200" dirty="0"/>
              <a:t>, Daniel M. Gitlin, L</a:t>
            </a:r>
            <a:r>
              <a:rPr lang="en-US" sz="1100" dirty="0"/>
              <a:t>ucia Steinke</a:t>
            </a:r>
            <a:endParaRPr lang="en-US" sz="1100" kern="1200" dirty="0"/>
          </a:p>
          <a:p>
            <a:pPr algn="ctr">
              <a:spcBef>
                <a:spcPts val="0"/>
              </a:spcBef>
            </a:pPr>
            <a:r>
              <a:rPr lang="en-US" sz="1050" b="1" kern="1200" dirty="0">
                <a:solidFill>
                  <a:srgbClr val="0033CC"/>
                </a:solidFill>
              </a:rPr>
              <a:t>National High Magnetic Field Laboratory and </a:t>
            </a:r>
            <a:r>
              <a:rPr lang="en-US" sz="1050" b="1" dirty="0">
                <a:solidFill>
                  <a:srgbClr val="0033CC"/>
                </a:solidFill>
              </a:rPr>
              <a:t>University of Florida</a:t>
            </a:r>
            <a:endParaRPr lang="en-US" sz="1050" b="1" kern="1200" dirty="0">
              <a:solidFill>
                <a:srgbClr val="0033CC"/>
              </a:solidFill>
            </a:endParaRPr>
          </a:p>
          <a:p>
            <a:pPr algn="ctr">
              <a:spcBef>
                <a:spcPts val="0"/>
              </a:spcBef>
            </a:pPr>
            <a:r>
              <a:rPr lang="en-US" sz="600" b="1" kern="1200" dirty="0">
                <a:solidFill>
                  <a:srgbClr val="0033CC"/>
                </a:solidFill>
              </a:rPr>
              <a:t> </a:t>
            </a:r>
          </a:p>
          <a:p>
            <a:pPr algn="ctr">
              <a:spcBef>
                <a:spcPts val="0"/>
              </a:spcBef>
            </a:pPr>
            <a:r>
              <a:rPr lang="en-US" sz="1050" b="1" kern="1200" dirty="0"/>
              <a:t>Funding Grants:</a:t>
            </a:r>
            <a:r>
              <a:rPr lang="en-US" sz="1050" kern="1200" dirty="0"/>
              <a:t> </a:t>
            </a:r>
            <a:r>
              <a:rPr lang="en-US" sz="1050" dirty="0"/>
              <a:t>G.S. Boebinger (NSF DMR-1644779); L</a:t>
            </a:r>
            <a:r>
              <a:rPr lang="en-US" sz="1050" kern="1200" dirty="0"/>
              <a:t>. Steinke </a:t>
            </a:r>
            <a:r>
              <a:rPr lang="en-US" sz="1050" kern="1200" dirty="0" smtClean="0"/>
              <a:t>(MagLab User Collaboration Grant, 2021-2022</a:t>
            </a:r>
            <a:r>
              <a:rPr lang="en-US" sz="1050" kern="1200" dirty="0"/>
              <a:t>) </a:t>
            </a:r>
            <a:endParaRPr lang="en-US" sz="1050" b="1" kern="1200" dirty="0">
              <a:solidFill>
                <a:srgbClr val="0033CC"/>
              </a:solidFill>
            </a:endParaRPr>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pic>
        <p:nvPicPr>
          <p:cNvPr id="9" name="Picture 8" descr="A screenshot of a video game&#10;&#10;Description automatically generated with medium confidence">
            <a:extLst>
              <a:ext uri="{FF2B5EF4-FFF2-40B4-BE49-F238E27FC236}">
                <a16:creationId xmlns:a16="http://schemas.microsoft.com/office/drawing/2014/main" id="{9B6189B9-FF20-854D-8676-00E787F6A4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160"/>
          <a:stretch/>
        </p:blipFill>
        <p:spPr>
          <a:xfrm rot="16200000">
            <a:off x="7124148" y="1941697"/>
            <a:ext cx="2280785" cy="1175284"/>
          </a:xfrm>
          <a:prstGeom prst="rect">
            <a:avLst/>
          </a:prstGeom>
        </p:spPr>
      </p:pic>
      <p:sp>
        <p:nvSpPr>
          <p:cNvPr id="1034" name="Rectangle 49"/>
          <p:cNvSpPr>
            <a:spLocks noChangeArrowheads="1"/>
          </p:cNvSpPr>
          <p:nvPr/>
        </p:nvSpPr>
        <p:spPr bwMode="auto">
          <a:xfrm>
            <a:off x="4495801" y="1325561"/>
            <a:ext cx="4572000" cy="4956173"/>
          </a:xfrm>
          <a:prstGeom prst="rect">
            <a:avLst/>
          </a:prstGeom>
          <a:noFill/>
          <a:ln w="19050">
            <a:solidFill>
              <a:srgbClr val="0033CC"/>
            </a:solidFill>
            <a:miter lim="800000"/>
            <a:headEnd/>
            <a:tailEnd/>
          </a:ln>
        </p:spPr>
        <p:txBody>
          <a:bodyPr wrap="none" anchor="ctr"/>
          <a:lstStyle/>
          <a:p>
            <a:endParaRPr lang="en-US" dirty="0"/>
          </a:p>
        </p:txBody>
      </p:sp>
      <p:grpSp>
        <p:nvGrpSpPr>
          <p:cNvPr id="16" name="Group 15">
            <a:extLst>
              <a:ext uri="{FF2B5EF4-FFF2-40B4-BE49-F238E27FC236}">
                <a16:creationId xmlns:a16="http://schemas.microsoft.com/office/drawing/2014/main" id="{26C02191-406F-734D-B102-99753EDD77F6}"/>
              </a:ext>
            </a:extLst>
          </p:cNvPr>
          <p:cNvGrpSpPr/>
          <p:nvPr/>
        </p:nvGrpSpPr>
        <p:grpSpPr>
          <a:xfrm rot="10800000">
            <a:off x="8153285" y="3741813"/>
            <a:ext cx="698898" cy="1805440"/>
            <a:chOff x="2224088" y="2015176"/>
            <a:chExt cx="851416" cy="2219439"/>
          </a:xfrm>
        </p:grpSpPr>
        <p:pic>
          <p:nvPicPr>
            <p:cNvPr id="7" name="Picture 6" descr="A video game of a video game&#10;&#10;Description automatically generated with low confidence">
              <a:extLst>
                <a:ext uri="{FF2B5EF4-FFF2-40B4-BE49-F238E27FC236}">
                  <a16:creationId xmlns:a16="http://schemas.microsoft.com/office/drawing/2014/main" id="{5A615AC1-D965-854E-905C-C0BB033940AA}"/>
                </a:ext>
              </a:extLst>
            </p:cNvPr>
            <p:cNvPicPr>
              <a:picLocks noChangeAspect="1"/>
            </p:cNvPicPr>
            <p:nvPr/>
          </p:nvPicPr>
          <p:blipFill rotWithShape="1">
            <a:blip r:embed="rId7">
              <a:extLst>
                <a:ext uri="{28A0092B-C50C-407E-A947-70E740481C1C}">
                  <a14:useLocalDpi xmlns:a14="http://schemas.microsoft.com/office/drawing/2010/main" val="0"/>
                </a:ext>
              </a:extLst>
            </a:blip>
            <a:srcRect r="85266" b="12182"/>
            <a:stretch/>
          </p:blipFill>
          <p:spPr>
            <a:xfrm>
              <a:off x="2224088" y="2015176"/>
              <a:ext cx="851416" cy="2219439"/>
            </a:xfrm>
            <a:prstGeom prst="rect">
              <a:avLst/>
            </a:prstGeom>
          </p:spPr>
        </p:pic>
        <p:pic>
          <p:nvPicPr>
            <p:cNvPr id="20" name="Picture 19" descr="A video game of a video game&#10;&#10;Description automatically generated with low confidence">
              <a:extLst>
                <a:ext uri="{FF2B5EF4-FFF2-40B4-BE49-F238E27FC236}">
                  <a16:creationId xmlns:a16="http://schemas.microsoft.com/office/drawing/2014/main" id="{D728B8E7-E45E-7C43-865F-DD1C46D4F8A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7" t="38406" r="97284" b="17590"/>
            <a:stretch/>
          </p:blipFill>
          <p:spPr>
            <a:xfrm>
              <a:off x="2878817" y="2330115"/>
              <a:ext cx="139660" cy="581986"/>
            </a:xfrm>
            <a:prstGeom prst="rect">
              <a:avLst/>
            </a:prstGeom>
          </p:spPr>
        </p:pic>
        <p:sp>
          <p:nvSpPr>
            <p:cNvPr id="15" name="TextBox 14">
              <a:extLst>
                <a:ext uri="{FF2B5EF4-FFF2-40B4-BE49-F238E27FC236}">
                  <a16:creationId xmlns:a16="http://schemas.microsoft.com/office/drawing/2014/main" id="{31E6E500-ACC4-FD4F-8108-AC6B9068052D}"/>
                </a:ext>
              </a:extLst>
            </p:cNvPr>
            <p:cNvSpPr txBox="1"/>
            <p:nvPr/>
          </p:nvSpPr>
          <p:spPr>
            <a:xfrm rot="15657621">
              <a:off x="2601021" y="2516825"/>
              <a:ext cx="631904" cy="307777"/>
            </a:xfrm>
            <a:prstGeom prst="rect">
              <a:avLst/>
            </a:prstGeom>
            <a:noFill/>
          </p:spPr>
          <p:txBody>
            <a:bodyPr wrap="none" rtlCol="0">
              <a:spAutoFit/>
            </a:bodyPr>
            <a:lstStyle/>
            <a:p>
              <a:r>
                <a:rPr lang="en-US" sz="1400" dirty="0"/>
                <a:t>3 mm</a:t>
              </a:r>
            </a:p>
          </p:txBody>
        </p:sp>
      </p:grpSp>
      <p:sp>
        <p:nvSpPr>
          <p:cNvPr id="23" name="Freeform 22">
            <a:extLst>
              <a:ext uri="{FF2B5EF4-FFF2-40B4-BE49-F238E27FC236}">
                <a16:creationId xmlns:a16="http://schemas.microsoft.com/office/drawing/2014/main" id="{5F4BB1E1-665B-B246-B595-8FEE71F0D6E3}"/>
              </a:ext>
            </a:extLst>
          </p:cNvPr>
          <p:cNvSpPr/>
          <p:nvPr/>
        </p:nvSpPr>
        <p:spPr>
          <a:xfrm rot="21044293">
            <a:off x="7597344" y="2332136"/>
            <a:ext cx="537958" cy="1960186"/>
          </a:xfrm>
          <a:custGeom>
            <a:avLst/>
            <a:gdLst>
              <a:gd name="connsiteX0" fmla="*/ 545683 w 545683"/>
              <a:gd name="connsiteY0" fmla="*/ 2137719 h 2137719"/>
              <a:gd name="connsiteX1" fmla="*/ 1986 w 545683"/>
              <a:gd name="connsiteY1" fmla="*/ 1285102 h 2137719"/>
              <a:gd name="connsiteX2" fmla="*/ 397402 w 545683"/>
              <a:gd name="connsiteY2" fmla="*/ 0 h 2137719"/>
            </a:gdLst>
            <a:ahLst/>
            <a:cxnLst>
              <a:cxn ang="0">
                <a:pos x="connsiteX0" y="connsiteY0"/>
              </a:cxn>
              <a:cxn ang="0">
                <a:pos x="connsiteX1" y="connsiteY1"/>
              </a:cxn>
              <a:cxn ang="0">
                <a:pos x="connsiteX2" y="connsiteY2"/>
              </a:cxn>
            </a:cxnLst>
            <a:rect l="l" t="t" r="r" b="b"/>
            <a:pathLst>
              <a:path w="545683" h="2137719">
                <a:moveTo>
                  <a:pt x="545683" y="2137719"/>
                </a:moveTo>
                <a:cubicBezTo>
                  <a:pt x="286191" y="1889553"/>
                  <a:pt x="26699" y="1641388"/>
                  <a:pt x="1986" y="1285102"/>
                </a:cubicBezTo>
                <a:cubicBezTo>
                  <a:pt x="-22728" y="928815"/>
                  <a:pt x="187337" y="464407"/>
                  <a:pt x="397402" y="0"/>
                </a:cubicBez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28">
            <a:extLst>
              <a:ext uri="{FF2B5EF4-FFF2-40B4-BE49-F238E27FC236}">
                <a16:creationId xmlns:a16="http://schemas.microsoft.com/office/drawing/2014/main" id="{AABC6A56-02DF-6343-AD87-D2BF2EBC02AD}"/>
              </a:ext>
            </a:extLst>
          </p:cNvPr>
          <p:cNvSpPr txBox="1">
            <a:spLocks noChangeArrowheads="1"/>
          </p:cNvSpPr>
          <p:nvPr/>
        </p:nvSpPr>
        <p:spPr bwMode="auto">
          <a:xfrm>
            <a:off x="4467180" y="5599716"/>
            <a:ext cx="4569878" cy="707886"/>
          </a:xfrm>
          <a:prstGeom prst="rect">
            <a:avLst/>
          </a:prstGeom>
          <a:noFill/>
          <a:ln w="9525">
            <a:noFill/>
            <a:miter lim="800000"/>
            <a:headEnd/>
            <a:tailEnd/>
          </a:ln>
        </p:spPr>
        <p:txBody>
          <a:bodyPr wrap="square">
            <a:spAutoFit/>
          </a:bodyPr>
          <a:lstStyle/>
          <a:p>
            <a:pPr algn="just"/>
            <a:r>
              <a:rPr lang="en-US" sz="1000" dirty="0"/>
              <a:t>(a) Resonance of a tuning fork in liquid </a:t>
            </a:r>
            <a:r>
              <a:rPr lang="en-US" sz="1000" baseline="30000" dirty="0"/>
              <a:t>3</a:t>
            </a:r>
            <a:r>
              <a:rPr lang="en-US" sz="1000" dirty="0"/>
              <a:t>He at three temperatures.</a:t>
            </a:r>
          </a:p>
          <a:p>
            <a:pPr algn="just"/>
            <a:r>
              <a:rPr lang="en-US" sz="1000" dirty="0"/>
              <a:t>(b) Temperature-dependent resonance widths of two tuning forks.</a:t>
            </a:r>
          </a:p>
          <a:p>
            <a:pPr algn="just"/>
            <a:r>
              <a:rPr lang="en-US" sz="1000" dirty="0"/>
              <a:t>(c)  Calibration constant independence of magnetic field up to 14.5 Tesla.</a:t>
            </a:r>
          </a:p>
          <a:p>
            <a:pPr algn="just"/>
            <a:r>
              <a:rPr lang="en-US" sz="1000" dirty="0"/>
              <a:t>Photos (by L. Steinke): Prototype thermometers photographed on mm paper.</a:t>
            </a:r>
          </a:p>
        </p:txBody>
      </p:sp>
      <p:sp>
        <p:nvSpPr>
          <p:cNvPr id="60" name="Rectangle 59">
            <a:extLst>
              <a:ext uri="{FF2B5EF4-FFF2-40B4-BE49-F238E27FC236}">
                <a16:creationId xmlns:a16="http://schemas.microsoft.com/office/drawing/2014/main" id="{237B3B9F-ABD6-B44A-8056-D86D0D3640B8}"/>
              </a:ext>
            </a:extLst>
          </p:cNvPr>
          <p:cNvSpPr/>
          <p:nvPr/>
        </p:nvSpPr>
        <p:spPr>
          <a:xfrm>
            <a:off x="4889462" y="5349009"/>
            <a:ext cx="3144750" cy="25050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62">
            <a:extLst>
              <a:ext uri="{FF2B5EF4-FFF2-40B4-BE49-F238E27FC236}">
                <a16:creationId xmlns:a16="http://schemas.microsoft.com/office/drawing/2014/main" id="{755F26E2-9DD5-3443-8543-D65A2544EDD0}"/>
              </a:ext>
            </a:extLst>
          </p:cNvPr>
          <p:cNvSpPr txBox="1">
            <a:spLocks noChangeArrowheads="1"/>
          </p:cNvSpPr>
          <p:nvPr/>
        </p:nvSpPr>
        <p:spPr bwMode="auto">
          <a:xfrm>
            <a:off x="4457088" y="2997184"/>
            <a:ext cx="427725" cy="276999"/>
          </a:xfrm>
          <a:prstGeom prst="rect">
            <a:avLst/>
          </a:prstGeom>
          <a:noFill/>
          <a:ln w="9525">
            <a:noFill/>
            <a:miter lim="800000"/>
            <a:headEnd/>
            <a:tailEnd/>
          </a:ln>
        </p:spPr>
        <p:txBody>
          <a:bodyPr wrap="square">
            <a:spAutoFit/>
          </a:bodyPr>
          <a:lstStyle/>
          <a:p>
            <a:pPr algn="ctr">
              <a:spcBef>
                <a:spcPts val="0"/>
              </a:spcBef>
            </a:pPr>
            <a:r>
              <a:rPr lang="en-US" sz="1200" b="1" kern="1200" dirty="0"/>
              <a:t>(b)</a:t>
            </a:r>
            <a:endParaRPr lang="en-US" sz="1200" b="1" kern="1200" dirty="0">
              <a:solidFill>
                <a:srgbClr val="0033CC"/>
              </a:solidFill>
            </a:endParaRPr>
          </a:p>
        </p:txBody>
      </p:sp>
      <p:sp>
        <p:nvSpPr>
          <p:cNvPr id="33" name="Text Box 62">
            <a:extLst>
              <a:ext uri="{FF2B5EF4-FFF2-40B4-BE49-F238E27FC236}">
                <a16:creationId xmlns:a16="http://schemas.microsoft.com/office/drawing/2014/main" id="{94B71908-6677-4C44-ABF2-71B2D7235A1B}"/>
              </a:ext>
            </a:extLst>
          </p:cNvPr>
          <p:cNvSpPr txBox="1">
            <a:spLocks noChangeArrowheads="1"/>
          </p:cNvSpPr>
          <p:nvPr/>
        </p:nvSpPr>
        <p:spPr bwMode="auto">
          <a:xfrm>
            <a:off x="4462612" y="4320585"/>
            <a:ext cx="427725" cy="276999"/>
          </a:xfrm>
          <a:prstGeom prst="rect">
            <a:avLst/>
          </a:prstGeom>
          <a:noFill/>
          <a:ln w="9525">
            <a:noFill/>
            <a:miter lim="800000"/>
            <a:headEnd/>
            <a:tailEnd/>
          </a:ln>
        </p:spPr>
        <p:txBody>
          <a:bodyPr wrap="square">
            <a:spAutoFit/>
          </a:bodyPr>
          <a:lstStyle/>
          <a:p>
            <a:pPr algn="ctr">
              <a:spcBef>
                <a:spcPts val="0"/>
              </a:spcBef>
            </a:pPr>
            <a:r>
              <a:rPr lang="en-US" sz="1200" b="1" kern="1200" dirty="0"/>
              <a:t>(c)</a:t>
            </a:r>
            <a:endParaRPr lang="en-US" sz="1200" b="1" kern="1200" dirty="0">
              <a:solidFill>
                <a:srgbClr val="0033CC"/>
              </a:solidFill>
            </a:endParaRPr>
          </a:p>
        </p:txBody>
      </p:sp>
      <p:pic>
        <p:nvPicPr>
          <p:cNvPr id="86" name="Picture 85" descr="Chart, box and whisker chart&#10;&#10;Description automatically generated">
            <a:extLst>
              <a:ext uri="{FF2B5EF4-FFF2-40B4-BE49-F238E27FC236}">
                <a16:creationId xmlns:a16="http://schemas.microsoft.com/office/drawing/2014/main" id="{A94F12D0-167D-9444-8981-ED35982FF8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4563036"/>
            <a:ext cx="2985246" cy="1057835"/>
          </a:xfrm>
          <a:prstGeom prst="rect">
            <a:avLst/>
          </a:prstGeom>
        </p:spPr>
      </p:pic>
      <p:pic>
        <p:nvPicPr>
          <p:cNvPr id="87" name="Picture 86" descr="Chart, line chart&#10;&#10;Description automatically generated">
            <a:extLst>
              <a:ext uri="{FF2B5EF4-FFF2-40B4-BE49-F238E27FC236}">
                <a16:creationId xmlns:a16="http://schemas.microsoft.com/office/drawing/2014/main" id="{1961A0D6-316C-4042-8DB7-50D41293BF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0964" y="1371597"/>
            <a:ext cx="2940425" cy="1622614"/>
          </a:xfrm>
          <a:prstGeom prst="rect">
            <a:avLst/>
          </a:prstGeom>
        </p:spPr>
      </p:pic>
      <p:sp>
        <p:nvSpPr>
          <p:cNvPr id="28" name="Text Box 62">
            <a:extLst>
              <a:ext uri="{FF2B5EF4-FFF2-40B4-BE49-F238E27FC236}">
                <a16:creationId xmlns:a16="http://schemas.microsoft.com/office/drawing/2014/main" id="{D12AD5BE-4019-BF43-8868-58228454113D}"/>
              </a:ext>
            </a:extLst>
          </p:cNvPr>
          <p:cNvSpPr txBox="1">
            <a:spLocks noChangeArrowheads="1"/>
          </p:cNvSpPr>
          <p:nvPr/>
        </p:nvSpPr>
        <p:spPr bwMode="auto">
          <a:xfrm>
            <a:off x="4422982" y="1347143"/>
            <a:ext cx="427725" cy="276999"/>
          </a:xfrm>
          <a:prstGeom prst="rect">
            <a:avLst/>
          </a:prstGeom>
          <a:noFill/>
          <a:ln w="9525">
            <a:noFill/>
            <a:miter lim="800000"/>
            <a:headEnd/>
            <a:tailEnd/>
          </a:ln>
        </p:spPr>
        <p:txBody>
          <a:bodyPr wrap="square">
            <a:spAutoFit/>
          </a:bodyPr>
          <a:lstStyle/>
          <a:p>
            <a:pPr algn="ctr">
              <a:spcBef>
                <a:spcPts val="0"/>
              </a:spcBef>
            </a:pPr>
            <a:r>
              <a:rPr lang="en-US" sz="1200" b="1" kern="1200" dirty="0"/>
              <a:t>(a)</a:t>
            </a:r>
            <a:endParaRPr lang="en-US" sz="1200" b="1" kern="1200" dirty="0">
              <a:solidFill>
                <a:srgbClr val="0033CC"/>
              </a:solidFill>
            </a:endParaRP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0B5D7F08-F52D-CD4B-BAFB-0AA6751D73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6" t="67200" r="49770" b="2578"/>
          <a:stretch/>
        </p:blipFill>
        <p:spPr>
          <a:xfrm>
            <a:off x="4498848" y="1463040"/>
            <a:ext cx="2409713" cy="1950720"/>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dirty="0"/>
          </a:p>
        </p:txBody>
      </p:sp>
      <p:sp>
        <p:nvSpPr>
          <p:cNvPr id="1028" name="Text Box 28"/>
          <p:cNvSpPr txBox="1">
            <a:spLocks noChangeArrowheads="1"/>
          </p:cNvSpPr>
          <p:nvPr/>
        </p:nvSpPr>
        <p:spPr bwMode="auto">
          <a:xfrm>
            <a:off x="75678" y="1363140"/>
            <a:ext cx="4295776" cy="4893647"/>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b="1" dirty="0" smtClean="0">
                <a:solidFill>
                  <a:srgbClr val="000000"/>
                </a:solidFill>
              </a:rPr>
              <a:t> </a:t>
            </a:r>
            <a:r>
              <a:rPr lang="en-US" sz="1200" i="1" u="sng" dirty="0" smtClean="0">
                <a:latin typeface="Arial" charset="0"/>
              </a:rPr>
              <a:t>The </a:t>
            </a:r>
            <a:r>
              <a:rPr lang="en-US" sz="1200" i="1" u="sng" dirty="0">
                <a:latin typeface="Arial" charset="0"/>
              </a:rPr>
              <a:t>scientists demonstrated that new thermometers based on vibrating quartz tuning forks (the same devices used in quartz watches) </a:t>
            </a:r>
            <a:r>
              <a:rPr lang="en-US" sz="1200" i="1" u="sng" dirty="0" smtClean="0">
                <a:latin typeface="Arial" charset="0"/>
              </a:rPr>
              <a:t>– when bathed in liquid </a:t>
            </a:r>
            <a:r>
              <a:rPr lang="en-US" sz="1200" i="1" u="sng" baseline="30000" dirty="0" smtClean="0">
                <a:latin typeface="Arial" charset="0"/>
              </a:rPr>
              <a:t>3</a:t>
            </a:r>
            <a:r>
              <a:rPr lang="en-US" sz="1200" i="1" u="sng" dirty="0" smtClean="0">
                <a:latin typeface="Arial" charset="0"/>
              </a:rPr>
              <a:t>He - can </a:t>
            </a:r>
            <a:r>
              <a:rPr lang="en-US" sz="1200" i="1" u="sng" dirty="0">
                <a:latin typeface="Arial" charset="0"/>
              </a:rPr>
              <a:t>be used for temperature measurements </a:t>
            </a:r>
            <a:r>
              <a:rPr lang="en-US" sz="1200" i="1" u="sng" dirty="0" smtClean="0">
                <a:latin typeface="Arial" charset="0"/>
              </a:rPr>
              <a:t>in </a:t>
            </a:r>
            <a:r>
              <a:rPr lang="en-US" sz="1200" i="1" u="sng" dirty="0">
                <a:latin typeface="Arial" charset="0"/>
              </a:rPr>
              <a:t>extreme experimental </a:t>
            </a:r>
            <a:r>
              <a:rPr lang="en-US" sz="1200" i="1" u="sng" dirty="0" smtClean="0">
                <a:latin typeface="Arial" charset="0"/>
              </a:rPr>
              <a:t>environments, such as temperatures of order one </a:t>
            </a:r>
            <a:r>
              <a:rPr lang="en-US" sz="1200" i="1" u="sng" dirty="0" err="1" smtClean="0">
                <a:latin typeface="Arial" charset="0"/>
              </a:rPr>
              <a:t>millikelvin</a:t>
            </a:r>
            <a:r>
              <a:rPr lang="en-US" sz="1200" i="1" u="sng" dirty="0" smtClean="0">
                <a:latin typeface="Arial" charset="0"/>
              </a:rPr>
              <a:t>, even when combined with high </a:t>
            </a:r>
            <a:r>
              <a:rPr lang="en-US" sz="1200" i="1" u="sng" dirty="0">
                <a:latin typeface="Arial" charset="0"/>
              </a:rPr>
              <a:t>magnetic </a:t>
            </a:r>
            <a:r>
              <a:rPr lang="en-US" sz="1200" i="1" u="sng" dirty="0" smtClean="0">
                <a:latin typeface="Arial" charset="0"/>
              </a:rPr>
              <a:t>fields</a:t>
            </a:r>
            <a:r>
              <a:rPr lang="en-US" sz="1200" dirty="0" smtClean="0">
                <a:latin typeface="Arial" charset="0"/>
              </a:rPr>
              <a:t>.</a:t>
            </a:r>
            <a:endParaRPr lang="en-US" sz="1200" dirty="0">
              <a:latin typeface="Arial" charset="0"/>
            </a:endParaRPr>
          </a:p>
          <a:p>
            <a:pPr algn="just"/>
            <a:endParaRPr lang="en-US" sz="600" dirty="0">
              <a:solidFill>
                <a:srgbClr val="000000"/>
              </a:solidFill>
            </a:endParaRPr>
          </a:p>
          <a:p>
            <a:pPr algn="just"/>
            <a:r>
              <a:rPr lang="en-US" sz="1200" b="1" dirty="0">
                <a:solidFill>
                  <a:srgbClr val="000000"/>
                </a:solidFill>
              </a:rPr>
              <a:t>Why is this important? </a:t>
            </a:r>
            <a:r>
              <a:rPr lang="en-US" sz="1200" dirty="0">
                <a:latin typeface="Arial" charset="0"/>
              </a:rPr>
              <a:t>Temperature measurements, which seem straightforward at room temperature, become extremely difficult near absolute zero. If the object being measured is a small crystal or microscopic device that is also subject to a high magnetic field, a typical scenario for many experiments at the MagLab, there are limited options for temperature measurements </a:t>
            </a:r>
            <a:r>
              <a:rPr lang="en-US" sz="1200" dirty="0" smtClean="0">
                <a:latin typeface="Arial" charset="0"/>
              </a:rPr>
              <a:t>necessary </a:t>
            </a:r>
            <a:r>
              <a:rPr lang="en-US" sz="1200" dirty="0">
                <a:latin typeface="Arial" charset="0"/>
              </a:rPr>
              <a:t>to determine quantities like heat capacity or thermal </a:t>
            </a:r>
            <a:r>
              <a:rPr lang="en-US" sz="1200" dirty="0" smtClean="0">
                <a:latin typeface="Arial" charset="0"/>
              </a:rPr>
              <a:t>conductivity. These measurements are </a:t>
            </a:r>
            <a:r>
              <a:rPr lang="en-US" sz="1200" dirty="0">
                <a:latin typeface="Arial" charset="0"/>
              </a:rPr>
              <a:t>fingerprints of the underlying quantum states </a:t>
            </a:r>
            <a:r>
              <a:rPr lang="en-US" sz="1200" dirty="0" smtClean="0">
                <a:latin typeface="Arial" charset="0"/>
              </a:rPr>
              <a:t>in the material under study. </a:t>
            </a:r>
            <a:r>
              <a:rPr lang="en-US" sz="1200" i="1" u="sng" dirty="0">
                <a:latin typeface="Arial" charset="0"/>
              </a:rPr>
              <a:t>This experimental work was conducted during the pandemic and involved a graduate student, a postdoctoral researcher, an undergraduate student, and an early career faculty scientist.</a:t>
            </a:r>
          </a:p>
          <a:p>
            <a:pPr algn="just"/>
            <a:endParaRPr lang="en-US" sz="600" b="1" dirty="0">
              <a:solidFill>
                <a:srgbClr val="000000"/>
              </a:solidFill>
            </a:endParaRPr>
          </a:p>
          <a:p>
            <a:pPr algn="just"/>
            <a:r>
              <a:rPr lang="en-US" sz="1200" b="1" dirty="0">
                <a:solidFill>
                  <a:srgbClr val="000000"/>
                </a:solidFill>
              </a:rPr>
              <a:t>Why did this research need the MagLab? </a:t>
            </a:r>
            <a:r>
              <a:rPr lang="en-US" sz="1200" dirty="0">
                <a:latin typeface="Arial" charset="0"/>
              </a:rPr>
              <a:t>The MagLab High B/T facility is the only user facility worldwide that offers sub-millikelvin temperatures in combination with high fields up to 16 Tesla, the </a:t>
            </a:r>
            <a:r>
              <a:rPr lang="en-US" sz="1200" dirty="0" smtClean="0">
                <a:latin typeface="Arial" charset="0"/>
              </a:rPr>
              <a:t>extreme environment </a:t>
            </a:r>
            <a:r>
              <a:rPr lang="en-US" sz="1200" dirty="0">
                <a:latin typeface="Arial" charset="0"/>
              </a:rPr>
              <a:t>for </a:t>
            </a:r>
            <a:r>
              <a:rPr lang="en-US" sz="1200" dirty="0" smtClean="0">
                <a:latin typeface="Arial" charset="0"/>
              </a:rPr>
              <a:t>which this new thermometer technology is most needed.</a:t>
            </a:r>
            <a:endParaRPr lang="en-US" sz="1200" dirty="0">
              <a:latin typeface="Arial" charset="0"/>
            </a:endParaRPr>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dirty="0"/>
          </a:p>
        </p:txBody>
      </p:sp>
      <p:sp>
        <p:nvSpPr>
          <p:cNvPr id="1034" name="Rectangle 49"/>
          <p:cNvSpPr>
            <a:spLocks noChangeArrowheads="1"/>
          </p:cNvSpPr>
          <p:nvPr/>
        </p:nvSpPr>
        <p:spPr bwMode="auto">
          <a:xfrm>
            <a:off x="4495801" y="1325562"/>
            <a:ext cx="4572000" cy="4751387"/>
          </a:xfrm>
          <a:prstGeom prst="rect">
            <a:avLst/>
          </a:prstGeom>
          <a:noFill/>
          <a:ln w="19050">
            <a:solidFill>
              <a:srgbClr val="0033CC"/>
            </a:solidFill>
            <a:miter lim="800000"/>
            <a:headEnd/>
            <a:tailEnd/>
          </a:ln>
        </p:spPr>
        <p:txBody>
          <a:bodyPr wrap="none" anchor="ctr"/>
          <a:lstStyle/>
          <a:p>
            <a:endParaRPr lang="en-US" dirty="0"/>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5" name="Rectangle 14"/>
          <p:cNvSpPr/>
          <p:nvPr/>
        </p:nvSpPr>
        <p:spPr>
          <a:xfrm>
            <a:off x="4495801" y="3853899"/>
            <a:ext cx="4571999" cy="461665"/>
          </a:xfrm>
          <a:prstGeom prst="rect">
            <a:avLst/>
          </a:prstGeom>
        </p:spPr>
        <p:txBody>
          <a:bodyPr wrap="square">
            <a:spAutoFit/>
          </a:bodyPr>
          <a:lstStyle/>
          <a:p>
            <a:pPr lvl="0" algn="ctr"/>
            <a:endParaRPr lang="en-US" sz="1200" dirty="0"/>
          </a:p>
          <a:p>
            <a:pPr algn="ctr"/>
            <a:endParaRPr lang="en-US" sz="1200" dirty="0"/>
          </a:p>
        </p:txBody>
      </p:sp>
      <p:pic>
        <p:nvPicPr>
          <p:cNvPr id="18" name="Picture 17">
            <a:extLst>
              <a:ext uri="{FF2B5EF4-FFF2-40B4-BE49-F238E27FC236}">
                <a16:creationId xmlns:a16="http://schemas.microsoft.com/office/drawing/2014/main" id="{05755665-B74F-5F44-9845-828772DF1AD0}"/>
              </a:ext>
            </a:extLst>
          </p:cNvPr>
          <p:cNvPicPr>
            <a:picLocks noChangeAspect="1"/>
          </p:cNvPicPr>
          <p:nvPr/>
        </p:nvPicPr>
        <p:blipFill rotWithShape="1">
          <a:blip r:embed="rId5"/>
          <a:srcRect l="43052" t="29034" b="19581"/>
          <a:stretch/>
        </p:blipFill>
        <p:spPr>
          <a:xfrm>
            <a:off x="4718787" y="4450938"/>
            <a:ext cx="3834984" cy="1424534"/>
          </a:xfrm>
          <a:prstGeom prst="rect">
            <a:avLst/>
          </a:prstGeom>
        </p:spPr>
      </p:pic>
      <p:sp>
        <p:nvSpPr>
          <p:cNvPr id="36" name="Text Box 28">
            <a:extLst>
              <a:ext uri="{FF2B5EF4-FFF2-40B4-BE49-F238E27FC236}">
                <a16:creationId xmlns:a16="http://schemas.microsoft.com/office/drawing/2014/main" id="{6124EA29-0D97-354F-B620-830F2817E361}"/>
              </a:ext>
            </a:extLst>
          </p:cNvPr>
          <p:cNvSpPr txBox="1">
            <a:spLocks noChangeArrowheads="1"/>
          </p:cNvSpPr>
          <p:nvPr/>
        </p:nvSpPr>
        <p:spPr bwMode="auto">
          <a:xfrm>
            <a:off x="7075073" y="1433491"/>
            <a:ext cx="1930694" cy="2246769"/>
          </a:xfrm>
          <a:prstGeom prst="rect">
            <a:avLst/>
          </a:prstGeom>
          <a:noFill/>
          <a:ln w="9525">
            <a:noFill/>
            <a:miter lim="800000"/>
            <a:headEnd/>
            <a:tailEnd/>
          </a:ln>
        </p:spPr>
        <p:txBody>
          <a:bodyPr wrap="square">
            <a:spAutoFit/>
          </a:bodyPr>
          <a:lstStyle/>
          <a:p>
            <a:pPr algn="just"/>
            <a:r>
              <a:rPr lang="en-US" sz="1000" dirty="0">
                <a:latin typeface="Arial" charset="0"/>
              </a:rPr>
              <a:t>Tuning fork thermometers (left) consist of a quartz tuning fork contained in </a:t>
            </a:r>
            <a:r>
              <a:rPr lang="en-US" sz="1000" dirty="0" smtClean="0">
                <a:latin typeface="Arial" charset="0"/>
              </a:rPr>
              <a:t>a small </a:t>
            </a:r>
            <a:r>
              <a:rPr lang="en-US" sz="1000" dirty="0">
                <a:latin typeface="Arial" charset="0"/>
              </a:rPr>
              <a:t>drop of liquid </a:t>
            </a:r>
            <a:r>
              <a:rPr lang="en-US" sz="1000" baseline="30000" dirty="0" smtClean="0">
                <a:latin typeface="Arial" charset="0"/>
              </a:rPr>
              <a:t>3</a:t>
            </a:r>
            <a:r>
              <a:rPr lang="en-US" sz="1000" dirty="0" smtClean="0">
                <a:latin typeface="Arial" charset="0"/>
              </a:rPr>
              <a:t>He, with a </a:t>
            </a:r>
            <a:r>
              <a:rPr lang="en-US" sz="1000" dirty="0">
                <a:latin typeface="Arial" charset="0"/>
              </a:rPr>
              <a:t>silver sinter heat exchanger </a:t>
            </a:r>
            <a:r>
              <a:rPr lang="en-US" sz="1000" dirty="0" smtClean="0">
                <a:latin typeface="Arial" charset="0"/>
              </a:rPr>
              <a:t>to provide </a:t>
            </a:r>
            <a:r>
              <a:rPr lang="en-US" sz="1000" dirty="0">
                <a:latin typeface="Arial" charset="0"/>
              </a:rPr>
              <a:t>thermal contact. </a:t>
            </a:r>
            <a:endParaRPr lang="en-US" sz="1000" dirty="0" smtClean="0">
              <a:latin typeface="Arial" charset="0"/>
            </a:endParaRPr>
          </a:p>
          <a:p>
            <a:pPr algn="just"/>
            <a:endParaRPr lang="en-US" sz="1000" dirty="0">
              <a:latin typeface="Arial" charset="0"/>
            </a:endParaRPr>
          </a:p>
          <a:p>
            <a:pPr algn="just"/>
            <a:r>
              <a:rPr lang="en-US" sz="1000" dirty="0" smtClean="0">
                <a:latin typeface="Arial" charset="0"/>
              </a:rPr>
              <a:t>They </a:t>
            </a:r>
            <a:r>
              <a:rPr lang="en-US" sz="1000" dirty="0">
                <a:latin typeface="Arial" charset="0"/>
              </a:rPr>
              <a:t>can be used to probe temperatures across a sample (below) by observing the shape of the tuning fork resonance curve, which gets wider as the </a:t>
            </a:r>
            <a:r>
              <a:rPr lang="en-US" sz="1000" baseline="30000" dirty="0">
                <a:latin typeface="Arial" charset="0"/>
              </a:rPr>
              <a:t>3</a:t>
            </a:r>
            <a:r>
              <a:rPr lang="en-US" sz="1000" dirty="0">
                <a:latin typeface="Arial" charset="0"/>
              </a:rPr>
              <a:t>He liquid gets colder and more </a:t>
            </a:r>
            <a:r>
              <a:rPr lang="en-US" sz="1000" dirty="0" smtClean="0">
                <a:latin typeface="Arial" charset="0"/>
              </a:rPr>
              <a:t>viscous.</a:t>
            </a:r>
            <a:endParaRPr lang="en-US" sz="1000" dirty="0">
              <a:latin typeface="Arial" charset="0"/>
            </a:endParaRPr>
          </a:p>
        </p:txBody>
      </p:sp>
      <p:pic>
        <p:nvPicPr>
          <p:cNvPr id="6" name="Picture 5" descr="Diagram&#10;&#10;Description automatically generated">
            <a:extLst>
              <a:ext uri="{FF2B5EF4-FFF2-40B4-BE49-F238E27FC236}">
                <a16:creationId xmlns:a16="http://schemas.microsoft.com/office/drawing/2014/main" id="{B51683F5-464D-504D-8341-75F1B8FD29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634" t="40509" r="28449" b="46021"/>
          <a:stretch/>
        </p:blipFill>
        <p:spPr>
          <a:xfrm>
            <a:off x="5057226" y="3888426"/>
            <a:ext cx="986128" cy="1152452"/>
          </a:xfrm>
          <a:prstGeom prst="rect">
            <a:avLst/>
          </a:prstGeom>
        </p:spPr>
      </p:pic>
      <p:pic>
        <p:nvPicPr>
          <p:cNvPr id="37" name="Picture 36" descr="Diagram&#10;&#10;Description automatically generated">
            <a:extLst>
              <a:ext uri="{FF2B5EF4-FFF2-40B4-BE49-F238E27FC236}">
                <a16:creationId xmlns:a16="http://schemas.microsoft.com/office/drawing/2014/main" id="{4BDE9836-C565-8C4B-AF60-15B63B40570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5699" t="41931" r="49587" b="45480"/>
          <a:stretch/>
        </p:blipFill>
        <p:spPr>
          <a:xfrm>
            <a:off x="7943979" y="3950211"/>
            <a:ext cx="972714" cy="1077065"/>
          </a:xfrm>
          <a:prstGeom prst="rect">
            <a:avLst/>
          </a:prstGeom>
        </p:spPr>
      </p:pic>
      <p:sp>
        <p:nvSpPr>
          <p:cNvPr id="34" name="Text Box 28">
            <a:extLst>
              <a:ext uri="{FF2B5EF4-FFF2-40B4-BE49-F238E27FC236}">
                <a16:creationId xmlns:a16="http://schemas.microsoft.com/office/drawing/2014/main" id="{471B1FED-FB7E-48A0-812D-E79ED254BE9E}"/>
              </a:ext>
            </a:extLst>
          </p:cNvPr>
          <p:cNvSpPr txBox="1">
            <a:spLocks noChangeArrowheads="1"/>
          </p:cNvSpPr>
          <p:nvPr/>
        </p:nvSpPr>
        <p:spPr bwMode="auto">
          <a:xfrm>
            <a:off x="76200" y="6257836"/>
            <a:ext cx="8915041"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MagLab High B/T facility, Bay 3, University of Florida, Gainesville, FL.</a:t>
            </a:r>
          </a:p>
          <a:p>
            <a:r>
              <a:rPr lang="en-US" sz="1100" b="1" dirty="0">
                <a:solidFill>
                  <a:srgbClr val="333399"/>
                </a:solidFill>
              </a:rPr>
              <a:t>Citation</a:t>
            </a:r>
            <a:r>
              <a:rPr lang="en-US" sz="1100" dirty="0">
                <a:solidFill>
                  <a:srgbClr val="333399"/>
                </a:solidFill>
              </a:rPr>
              <a:t>: Andrew J. Woods, Alexander M. Donald, Lucia Steinke, “</a:t>
            </a:r>
            <a:r>
              <a:rPr lang="en-US" sz="1100" i="1" dirty="0">
                <a:solidFill>
                  <a:srgbClr val="333399"/>
                </a:solidFill>
              </a:rPr>
              <a:t>Developing compact tuning fork thermometers for sub-mK temperatures and high magnetic fields”, </a:t>
            </a:r>
            <a:r>
              <a:rPr lang="en-US" sz="1100" dirty="0">
                <a:solidFill>
                  <a:srgbClr val="333399"/>
                </a:solidFill>
              </a:rPr>
              <a:t>arxiv:2107.02387 (2020)</a:t>
            </a:r>
          </a:p>
        </p:txBody>
      </p:sp>
      <p:pic>
        <p:nvPicPr>
          <p:cNvPr id="35" name="Picture 34" descr="NSF logo.jpg">
            <a:extLst>
              <a:ext uri="{FF2B5EF4-FFF2-40B4-BE49-F238E27FC236}">
                <a16:creationId xmlns:a16="http://schemas.microsoft.com/office/drawing/2014/main" id="{0737ABA4-9E2C-BC4D-BEA7-AFE1E5B3CE6C}"/>
              </a:ext>
            </a:extLst>
          </p:cNvPr>
          <p:cNvPicPr>
            <a:picLocks noChangeAspect="1"/>
          </p:cNvPicPr>
          <p:nvPr/>
        </p:nvPicPr>
        <p:blipFill>
          <a:blip r:embed="rId8" cstate="print"/>
          <a:stretch>
            <a:fillRect/>
          </a:stretch>
        </p:blipFill>
        <p:spPr>
          <a:xfrm>
            <a:off x="7974053" y="45116"/>
            <a:ext cx="1017188" cy="1023315"/>
          </a:xfrm>
          <a:prstGeom prst="rect">
            <a:avLst/>
          </a:prstGeom>
        </p:spPr>
      </p:pic>
      <p:sp>
        <p:nvSpPr>
          <p:cNvPr id="16" name="Text Box 28">
            <a:extLst>
              <a:ext uri="{FF2B5EF4-FFF2-40B4-BE49-F238E27FC236}">
                <a16:creationId xmlns:a16="http://schemas.microsoft.com/office/drawing/2014/main" id="{6124EA29-0D97-354F-B620-830F2817E361}"/>
              </a:ext>
            </a:extLst>
          </p:cNvPr>
          <p:cNvSpPr txBox="1">
            <a:spLocks noChangeArrowheads="1"/>
          </p:cNvSpPr>
          <p:nvPr/>
        </p:nvSpPr>
        <p:spPr bwMode="auto">
          <a:xfrm>
            <a:off x="7495975" y="5805055"/>
            <a:ext cx="1571825" cy="246221"/>
          </a:xfrm>
          <a:prstGeom prst="rect">
            <a:avLst/>
          </a:prstGeom>
          <a:noFill/>
          <a:ln w="9525">
            <a:noFill/>
            <a:miter lim="800000"/>
            <a:headEnd/>
            <a:tailEnd/>
          </a:ln>
        </p:spPr>
        <p:txBody>
          <a:bodyPr wrap="square">
            <a:spAutoFit/>
          </a:bodyPr>
          <a:lstStyle/>
          <a:p>
            <a:pPr algn="just"/>
            <a:r>
              <a:rPr lang="en-US" sz="1000" dirty="0" smtClean="0">
                <a:latin typeface="Arial" charset="0"/>
              </a:rPr>
              <a:t>Drawings </a:t>
            </a:r>
            <a:r>
              <a:rPr lang="en-US" sz="1000" dirty="0">
                <a:latin typeface="Arial" charset="0"/>
              </a:rPr>
              <a:t>by L. Steinke</a:t>
            </a:r>
            <a:r>
              <a:rPr lang="en-US" sz="1000" dirty="0" smtClean="0">
                <a:latin typeface="Arial" charset="0"/>
              </a:rPr>
              <a:t>.</a:t>
            </a:r>
            <a:endParaRPr lang="en-US" sz="1000" dirty="0">
              <a:latin typeface="Arial" charset="0"/>
            </a:endParaRPr>
          </a:p>
        </p:txBody>
      </p:sp>
      <p:sp>
        <p:nvSpPr>
          <p:cNvPr id="17" name="Text Box 62"/>
          <p:cNvSpPr txBox="1">
            <a:spLocks noChangeArrowheads="1"/>
          </p:cNvSpPr>
          <p:nvPr/>
        </p:nvSpPr>
        <p:spPr bwMode="auto">
          <a:xfrm>
            <a:off x="772558" y="114083"/>
            <a:ext cx="7369059" cy="1015663"/>
          </a:xfrm>
          <a:prstGeom prst="rect">
            <a:avLst/>
          </a:prstGeom>
          <a:noFill/>
          <a:ln w="9525">
            <a:noFill/>
            <a:miter lim="800000"/>
            <a:headEnd/>
            <a:tailEnd/>
          </a:ln>
        </p:spPr>
        <p:txBody>
          <a:bodyPr wrap="square">
            <a:spAutoFit/>
          </a:bodyPr>
          <a:lstStyle/>
          <a:p>
            <a:pPr algn="ctr">
              <a:spcBef>
                <a:spcPts val="0"/>
              </a:spcBef>
            </a:pPr>
            <a:r>
              <a:rPr lang="en-US" sz="1600" b="1" kern="1200" dirty="0"/>
              <a:t>New </a:t>
            </a:r>
            <a:r>
              <a:rPr lang="en-US" sz="1600" b="1" kern="1200" dirty="0" smtClean="0"/>
              <a:t>high-magnetic-field thermometers for sub-</a:t>
            </a:r>
            <a:r>
              <a:rPr lang="en-US" sz="1600" b="1" kern="1200" dirty="0" err="1" smtClean="0"/>
              <a:t>millikelvin</a:t>
            </a:r>
            <a:r>
              <a:rPr lang="en-US" sz="1600" b="1" kern="1200" dirty="0" smtClean="0"/>
              <a:t> temperatures</a:t>
            </a:r>
            <a:endParaRPr lang="en-US" sz="1600" b="1" kern="1200" dirty="0"/>
          </a:p>
          <a:p>
            <a:pPr algn="ctr">
              <a:spcBef>
                <a:spcPts val="0"/>
              </a:spcBef>
            </a:pPr>
            <a:endParaRPr lang="en-US" sz="600" dirty="0"/>
          </a:p>
          <a:p>
            <a:pPr algn="ctr">
              <a:spcBef>
                <a:spcPts val="0"/>
              </a:spcBef>
            </a:pPr>
            <a:r>
              <a:rPr lang="en-US" sz="1100" dirty="0"/>
              <a:t>Andrew J. Woods</a:t>
            </a:r>
            <a:r>
              <a:rPr lang="en-US" sz="1100" kern="1200" dirty="0"/>
              <a:t>, </a:t>
            </a:r>
            <a:r>
              <a:rPr lang="en-US" sz="1100" dirty="0"/>
              <a:t>Alexander M. Donald</a:t>
            </a:r>
            <a:r>
              <a:rPr lang="en-US" sz="1100" kern="1200" dirty="0"/>
              <a:t>, Daniel M. Gitlin, L</a:t>
            </a:r>
            <a:r>
              <a:rPr lang="en-US" sz="1100" dirty="0"/>
              <a:t>ucia Steinke</a:t>
            </a:r>
            <a:endParaRPr lang="en-US" sz="1100" kern="1200" dirty="0"/>
          </a:p>
          <a:p>
            <a:pPr algn="ctr">
              <a:spcBef>
                <a:spcPts val="0"/>
              </a:spcBef>
            </a:pPr>
            <a:r>
              <a:rPr lang="en-US" sz="1050" b="1" kern="1200" dirty="0">
                <a:solidFill>
                  <a:srgbClr val="0033CC"/>
                </a:solidFill>
              </a:rPr>
              <a:t>National High Magnetic Field Laboratory and </a:t>
            </a:r>
            <a:r>
              <a:rPr lang="en-US" sz="1050" b="1" dirty="0">
                <a:solidFill>
                  <a:srgbClr val="0033CC"/>
                </a:solidFill>
              </a:rPr>
              <a:t>University of Florida</a:t>
            </a:r>
            <a:endParaRPr lang="en-US" sz="1050" b="1" kern="1200" dirty="0">
              <a:solidFill>
                <a:srgbClr val="0033CC"/>
              </a:solidFill>
            </a:endParaRPr>
          </a:p>
          <a:p>
            <a:pPr algn="ctr">
              <a:spcBef>
                <a:spcPts val="0"/>
              </a:spcBef>
            </a:pPr>
            <a:r>
              <a:rPr lang="en-US" sz="600" b="1" kern="1200" dirty="0">
                <a:solidFill>
                  <a:srgbClr val="0033CC"/>
                </a:solidFill>
              </a:rPr>
              <a:t> </a:t>
            </a:r>
          </a:p>
          <a:p>
            <a:pPr algn="ctr">
              <a:spcBef>
                <a:spcPts val="0"/>
              </a:spcBef>
            </a:pPr>
            <a:r>
              <a:rPr lang="en-US" sz="1050" b="1" kern="1200" dirty="0"/>
              <a:t>Funding Grants:</a:t>
            </a:r>
            <a:r>
              <a:rPr lang="en-US" sz="1050" kern="1200" dirty="0"/>
              <a:t> </a:t>
            </a:r>
            <a:r>
              <a:rPr lang="en-US" sz="1050" dirty="0"/>
              <a:t>G.S. Boebinger (NSF DMR-1644779); L</a:t>
            </a:r>
            <a:r>
              <a:rPr lang="en-US" sz="1050" kern="1200" dirty="0"/>
              <a:t>. Steinke </a:t>
            </a:r>
            <a:r>
              <a:rPr lang="en-US" sz="1050" kern="1200" dirty="0" smtClean="0"/>
              <a:t>(MagLab User Collaboration Grant, 2021-2022</a:t>
            </a:r>
            <a:r>
              <a:rPr lang="en-US" sz="1050" kern="1200" dirty="0"/>
              <a:t>) </a:t>
            </a:r>
            <a:endParaRPr lang="en-US" sz="1050" b="1" kern="1200" dirty="0">
              <a:solidFill>
                <a:srgbClr val="0033CC"/>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76CB6D853C64B89835FD2B25191F7" ma:contentTypeVersion="1" ma:contentTypeDescription="Create a new document." ma:contentTypeScope="" ma:versionID="c65b3aeb76beb82d9b928cfbb17b6307">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CC604A-304E-4029-A409-595C77AE2603}"/>
</file>

<file path=customXml/itemProps2.xml><?xml version="1.0" encoding="utf-8"?>
<ds:datastoreItem xmlns:ds="http://schemas.openxmlformats.org/officeDocument/2006/customXml" ds:itemID="{8A4C63F2-FBE1-45C2-9F09-DE48BA0307DA}"/>
</file>

<file path=customXml/itemProps3.xml><?xml version="1.0" encoding="utf-8"?>
<ds:datastoreItem xmlns:ds="http://schemas.openxmlformats.org/officeDocument/2006/customXml" ds:itemID="{B03F31D2-6D93-4EC8-A0ED-1C882690D302}"/>
</file>

<file path=docProps/app.xml><?xml version="1.0" encoding="utf-8"?>
<Properties xmlns="http://schemas.openxmlformats.org/officeDocument/2006/extended-properties" xmlns:vt="http://schemas.openxmlformats.org/officeDocument/2006/docPropsVTypes">
  <TotalTime>6182</TotalTime>
  <Words>776</Words>
  <Application>Microsoft Office PowerPoint</Application>
  <PresentationFormat>On-screen Show (4:3)</PresentationFormat>
  <Paragraphs>40</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185</cp:revision>
  <cp:lastPrinted>2021-07-09T01:17:05Z</cp:lastPrinted>
  <dcterms:created xsi:type="dcterms:W3CDTF">2004-08-07T03:10:56Z</dcterms:created>
  <dcterms:modified xsi:type="dcterms:W3CDTF">2021-07-12T21:44:15Z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0x0101006EE76CB6D853C64B89835FD2B25191F7</vt:lpwstr>
  </property>
</Properties>
</file>