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uentin Chappuis" initials="A" lastIdx="1" clrIdx="0">
    <p:extLst>
      <p:ext uri="{19B8F6BF-5375-455C-9EA6-DF929625EA0E}">
        <p15:presenceInfo xmlns:p15="http://schemas.microsoft.com/office/powerpoint/2012/main" userId="3d093a4087b163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585FF"/>
    <a:srgbClr val="FF9E9E"/>
    <a:srgbClr val="EDB120"/>
    <a:srgbClr val="F8E2AA"/>
    <a:srgbClr val="D5FBDD"/>
    <a:srgbClr val="D1D1FF"/>
    <a:srgbClr val="333399"/>
    <a:srgbClr val="0033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20" autoAdjust="0"/>
    <p:restoredTop sz="95071" autoAdjust="0"/>
  </p:normalViewPr>
  <p:slideViewPr>
    <p:cSldViewPr snapToGrid="0">
      <p:cViewPr varScale="1">
        <p:scale>
          <a:sx n="108" d="100"/>
          <a:sy n="108" d="100"/>
        </p:scale>
        <p:origin x="10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doi.org/10.1126/sciadv.abf5735"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126/sciadv.abf5735" TargetMode="External"/><Relationship Id="rId5" Type="http://schemas.openxmlformats.org/officeDocument/2006/relationships/image" Target="../media/image6.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7932061-99A1-1748-9B84-E251700E26EC}"/>
              </a:ext>
            </a:extLst>
          </p:cNvPr>
          <p:cNvGrpSpPr/>
          <p:nvPr/>
        </p:nvGrpSpPr>
        <p:grpSpPr>
          <a:xfrm>
            <a:off x="5101324" y="3699227"/>
            <a:ext cx="3911801" cy="1799848"/>
            <a:chOff x="5083568" y="3721235"/>
            <a:chExt cx="3911801" cy="1799848"/>
          </a:xfrm>
        </p:grpSpPr>
        <p:pic>
          <p:nvPicPr>
            <p:cNvPr id="6" name="Image 5"/>
            <p:cNvPicPr>
              <a:picLocks noChangeAspect="1"/>
            </p:cNvPicPr>
            <p:nvPr/>
          </p:nvPicPr>
          <p:blipFill rotWithShape="1">
            <a:blip r:embed="rId3" cstate="print">
              <a:extLst>
                <a:ext uri="{28A0092B-C50C-407E-A947-70E740481C1C}">
                  <a14:useLocalDpi xmlns:a14="http://schemas.microsoft.com/office/drawing/2010/main" val="0"/>
                </a:ext>
              </a:extLst>
            </a:blip>
            <a:srcRect l="7275"/>
            <a:stretch/>
          </p:blipFill>
          <p:spPr>
            <a:xfrm>
              <a:off x="5083568" y="3721388"/>
              <a:ext cx="2002705" cy="1799543"/>
            </a:xfrm>
            <a:prstGeom prst="rect">
              <a:avLst/>
            </a:prstGeom>
          </p:spPr>
        </p:pic>
        <p:pic>
          <p:nvPicPr>
            <p:cNvPr id="7" name="Image 6"/>
            <p:cNvPicPr>
              <a:picLocks noChangeAspect="1"/>
            </p:cNvPicPr>
            <p:nvPr/>
          </p:nvPicPr>
          <p:blipFill rotWithShape="1">
            <a:blip r:embed="rId4" cstate="print">
              <a:extLst>
                <a:ext uri="{28A0092B-C50C-407E-A947-70E740481C1C}">
                  <a14:useLocalDpi xmlns:a14="http://schemas.microsoft.com/office/drawing/2010/main" val="0"/>
                </a:ext>
              </a:extLst>
            </a:blip>
            <a:srcRect l="8139"/>
            <a:stretch/>
          </p:blipFill>
          <p:spPr>
            <a:xfrm>
              <a:off x="7010918" y="3721235"/>
              <a:ext cx="1984451" cy="1799848"/>
            </a:xfrm>
            <a:prstGeom prst="rect">
              <a:avLst/>
            </a:prstGeom>
          </p:spPr>
        </p:pic>
      </p:grpSp>
      <p:sp>
        <p:nvSpPr>
          <p:cNvPr id="29" name="ZoneTexte 28"/>
          <p:cNvSpPr txBox="1"/>
          <p:nvPr/>
        </p:nvSpPr>
        <p:spPr>
          <a:xfrm rot="16200000">
            <a:off x="4110505" y="4364041"/>
            <a:ext cx="1530006" cy="369332"/>
          </a:xfrm>
          <a:prstGeom prst="rect">
            <a:avLst/>
          </a:prstGeom>
          <a:noFill/>
        </p:spPr>
        <p:txBody>
          <a:bodyPr wrap="square" rtlCol="0">
            <a:spAutoFit/>
          </a:bodyPr>
          <a:lstStyle/>
          <a:p>
            <a:pPr algn="ctr"/>
            <a:r>
              <a:rPr lang="en-GB" sz="900" dirty="0"/>
              <a:t>Signal excess, relative  to thermal equilibrium (-)</a:t>
            </a:r>
            <a:endParaRPr lang="en-US" sz="900" dirty="0"/>
          </a:p>
        </p:txBody>
      </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dirty="0"/>
          </a:p>
        </p:txBody>
      </p:sp>
      <p:sp>
        <p:nvSpPr>
          <p:cNvPr id="1028" name="Text Box 28"/>
          <p:cNvSpPr txBox="1">
            <a:spLocks noChangeArrowheads="1"/>
          </p:cNvSpPr>
          <p:nvPr/>
        </p:nvSpPr>
        <p:spPr bwMode="auto">
          <a:xfrm>
            <a:off x="50802" y="1445772"/>
            <a:ext cx="4408360" cy="4893647"/>
          </a:xfrm>
          <a:prstGeom prst="rect">
            <a:avLst/>
          </a:prstGeom>
          <a:noFill/>
          <a:ln w="9525">
            <a:noFill/>
            <a:miter lim="800000"/>
            <a:headEnd/>
            <a:tailEnd/>
          </a:ln>
        </p:spPr>
        <p:txBody>
          <a:bodyPr wrap="square">
            <a:spAutoFit/>
          </a:bodyPr>
          <a:lstStyle/>
          <a:p>
            <a:pPr algn="just"/>
            <a:r>
              <a:rPr lang="en-GB" sz="1200" i="1" dirty="0"/>
              <a:t>Dynamic nuclear polarization </a:t>
            </a:r>
            <a:r>
              <a:rPr lang="en-GB" sz="1200" dirty="0"/>
              <a:t>(DNP) is a </a:t>
            </a:r>
            <a:r>
              <a:rPr lang="en-GB" sz="1200" dirty="0" smtClean="0"/>
              <a:t>technique that boosts </a:t>
            </a:r>
            <a:r>
              <a:rPr lang="en-GB" sz="1200" dirty="0"/>
              <a:t>the sensitivity of </a:t>
            </a:r>
            <a:r>
              <a:rPr lang="en-GB" sz="1200" i="1" dirty="0"/>
              <a:t>nuclear magnetic resonance </a:t>
            </a:r>
            <a:r>
              <a:rPr lang="en-GB" sz="1200" dirty="0"/>
              <a:t>(NMR) and </a:t>
            </a:r>
            <a:r>
              <a:rPr lang="en-GB" sz="1200" i="1" dirty="0"/>
              <a:t>magnetic resonance imaging </a:t>
            </a:r>
            <a:r>
              <a:rPr lang="en-GB" sz="1200" dirty="0"/>
              <a:t>(MRI) by orders of magnitude, </a:t>
            </a:r>
            <a:r>
              <a:rPr lang="en-GB" sz="1200" dirty="0" smtClean="0"/>
              <a:t>enabling </a:t>
            </a:r>
            <a:r>
              <a:rPr lang="en-GB" sz="1200" dirty="0" smtClean="0"/>
              <a:t>an </a:t>
            </a:r>
            <a:r>
              <a:rPr lang="en-GB" sz="1200" dirty="0"/>
              <a:t>ever-growing number of </a:t>
            </a:r>
            <a:r>
              <a:rPr lang="en-GB" sz="1200" dirty="0" smtClean="0"/>
              <a:t>new applications</a:t>
            </a:r>
            <a:r>
              <a:rPr lang="en-GB" sz="1200" dirty="0"/>
              <a:t>. </a:t>
            </a:r>
            <a:r>
              <a:rPr lang="en-GB" sz="1200" dirty="0" smtClean="0"/>
              <a:t>DNP </a:t>
            </a:r>
            <a:r>
              <a:rPr lang="en-GB" sz="1200" dirty="0"/>
              <a:t>uses microwave irradiation to transfer the electron spin polarization from polarizing agents to nearby nuclear spins. A crucial step in DNP is the spontaneous transfer of spin polarization from nuclear spins that are close to polarizing agents to </a:t>
            </a:r>
            <a:r>
              <a:rPr lang="en-GB" sz="1200" dirty="0" smtClean="0"/>
              <a:t>nuclear spins </a:t>
            </a:r>
            <a:r>
              <a:rPr lang="en-GB" sz="1200" dirty="0"/>
              <a:t>that are further away </a:t>
            </a:r>
            <a:r>
              <a:rPr lang="en-GB" sz="1200" dirty="0" smtClean="0"/>
              <a:t>(</a:t>
            </a:r>
            <a:r>
              <a:rPr lang="en-GB" sz="1200" b="1" dirty="0" smtClean="0"/>
              <a:t>core</a:t>
            </a:r>
            <a:r>
              <a:rPr lang="en-GB" sz="1200" dirty="0" smtClean="0"/>
              <a:t> </a:t>
            </a:r>
            <a:r>
              <a:rPr lang="en-GB" sz="1200" dirty="0"/>
              <a:t>and </a:t>
            </a:r>
            <a:r>
              <a:rPr lang="en-GB" sz="1200" b="1" dirty="0" smtClean="0"/>
              <a:t>bulk</a:t>
            </a:r>
            <a:r>
              <a:rPr lang="en-GB" sz="1200" dirty="0" smtClean="0"/>
              <a:t> </a:t>
            </a:r>
            <a:r>
              <a:rPr lang="en-GB" sz="1200" dirty="0"/>
              <a:t>spins, respectively). </a:t>
            </a:r>
            <a:r>
              <a:rPr lang="en-GB" sz="1200" dirty="0" smtClean="0"/>
              <a:t>This mechanism is </a:t>
            </a:r>
            <a:r>
              <a:rPr lang="en-GB" sz="1200" dirty="0"/>
              <a:t>poorly understood. </a:t>
            </a:r>
          </a:p>
          <a:p>
            <a:pPr algn="just"/>
            <a:endParaRPr lang="en-GB" sz="1200" dirty="0"/>
          </a:p>
          <a:p>
            <a:pPr algn="just"/>
            <a:r>
              <a:rPr lang="en-GB" sz="1200" dirty="0" smtClean="0"/>
              <a:t>MagLab users </a:t>
            </a:r>
            <a:r>
              <a:rPr lang="en-GB" sz="1200" dirty="0"/>
              <a:t>have introduced a simple method to monitor the polarization transfers, called </a:t>
            </a:r>
            <a:r>
              <a:rPr lang="en-GB" sz="1200" i="1" dirty="0"/>
              <a:t>hyperpolarization resurgence </a:t>
            </a:r>
            <a:r>
              <a:rPr lang="en-GB" sz="1200" dirty="0"/>
              <a:t>(</a:t>
            </a:r>
            <a:r>
              <a:rPr lang="en-GB" sz="1200" b="1" dirty="0" err="1"/>
              <a:t>HypRes</a:t>
            </a:r>
            <a:r>
              <a:rPr lang="en-GB" sz="1200" dirty="0"/>
              <a:t>). </a:t>
            </a:r>
            <a:r>
              <a:rPr lang="en-GB" sz="1200" dirty="0" err="1" smtClean="0"/>
              <a:t>HypRes</a:t>
            </a:r>
            <a:r>
              <a:rPr lang="en-GB" sz="1200" dirty="0" smtClean="0"/>
              <a:t> </a:t>
            </a:r>
            <a:r>
              <a:rPr lang="en-GB" sz="1200" dirty="0"/>
              <a:t>consists of creating a strong gradient of polarization between the core and bulk spins and observing the equilibration between them, which requires the ability to rapidly switch on and off the microwaves irradiating the sample that drive the DNP process. The </a:t>
            </a:r>
            <a:r>
              <a:rPr lang="en-GB" sz="1200" dirty="0" err="1"/>
              <a:t>MagLab</a:t>
            </a:r>
            <a:r>
              <a:rPr lang="en-GB" sz="1200" dirty="0"/>
              <a:t> has unique instrumentation that realizes these experimental conditions.</a:t>
            </a:r>
          </a:p>
          <a:p>
            <a:pPr algn="just"/>
            <a:endParaRPr lang="en-US" sz="1200" dirty="0"/>
          </a:p>
          <a:p>
            <a:pPr algn="just"/>
            <a:r>
              <a:rPr lang="en-US" sz="1200" dirty="0" err="1" smtClean="0"/>
              <a:t>HypRes</a:t>
            </a:r>
            <a:r>
              <a:rPr lang="en-US" sz="1200" dirty="0" smtClean="0"/>
              <a:t> will </a:t>
            </a:r>
            <a:r>
              <a:rPr lang="en-US" sz="1200" dirty="0"/>
              <a:t>permit testing </a:t>
            </a:r>
            <a:r>
              <a:rPr lang="en-US" sz="1200" dirty="0" smtClean="0"/>
              <a:t>the </a:t>
            </a:r>
            <a:r>
              <a:rPr lang="en-US" sz="1200" dirty="0"/>
              <a:t>effects of various experimental parameters on polarization </a:t>
            </a:r>
            <a:r>
              <a:rPr lang="en-US" sz="1200" dirty="0" smtClean="0"/>
              <a:t>transfers, including polarizing </a:t>
            </a:r>
            <a:r>
              <a:rPr lang="en-US" sz="1200" dirty="0"/>
              <a:t>agent structure, spin density, temperature, sample spinning, </a:t>
            </a:r>
            <a:r>
              <a:rPr lang="en-US" sz="1200" dirty="0" smtClean="0"/>
              <a:t>and sample composition</a:t>
            </a:r>
            <a:r>
              <a:rPr lang="en-US" sz="1200" dirty="0" smtClean="0"/>
              <a:t>. </a:t>
            </a:r>
            <a:r>
              <a:rPr lang="en-US" sz="1200" dirty="0" err="1" smtClean="0"/>
              <a:t>HypRes</a:t>
            </a:r>
            <a:r>
              <a:rPr lang="en-US" sz="1200" dirty="0" smtClean="0"/>
              <a:t> will thus</a:t>
            </a:r>
            <a:r>
              <a:rPr lang="en-US" sz="1200" dirty="0" smtClean="0"/>
              <a:t> provide needed experimental data to develop better </a:t>
            </a:r>
            <a:r>
              <a:rPr lang="en-US" sz="1200" dirty="0"/>
              <a:t>theoretical models for describing polarization transfers.</a:t>
            </a:r>
          </a:p>
        </p:txBody>
      </p:sp>
      <p:sp>
        <p:nvSpPr>
          <p:cNvPr id="1029" name="Line 42"/>
          <p:cNvSpPr>
            <a:spLocks noChangeShapeType="1"/>
          </p:cNvSpPr>
          <p:nvPr/>
        </p:nvSpPr>
        <p:spPr bwMode="auto">
          <a:xfrm>
            <a:off x="38101" y="1408264"/>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509964" y="1493792"/>
            <a:ext cx="4557837" cy="4951396"/>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0" y="6269049"/>
            <a:ext cx="9143999" cy="600164"/>
          </a:xfrm>
          <a:prstGeom prst="rect">
            <a:avLst/>
          </a:prstGeom>
          <a:noFill/>
          <a:ln w="9525">
            <a:noFill/>
            <a:miter lim="800000"/>
            <a:headEnd/>
            <a:tailEnd/>
          </a:ln>
        </p:spPr>
        <p:txBody>
          <a:bodyPr wrap="square">
            <a:spAutoFit/>
          </a:bodyPr>
          <a:lstStyle/>
          <a:p>
            <a:pPr marL="0" marR="0">
              <a:spcBef>
                <a:spcPts val="0"/>
              </a:spcBef>
              <a:spcAft>
                <a:spcPts val="0"/>
              </a:spcAft>
            </a:pPr>
            <a:r>
              <a:rPr lang="en-US" sz="1100" b="1" dirty="0">
                <a:solidFill>
                  <a:schemeClr val="accent2"/>
                </a:solidFill>
              </a:rPr>
              <a:t>Facilities </a:t>
            </a:r>
            <a:r>
              <a:rPr lang="en-US" sz="1100" b="1" dirty="0" smtClean="0">
                <a:solidFill>
                  <a:schemeClr val="accent2"/>
                </a:solidFill>
              </a:rPr>
              <a:t>used</a:t>
            </a:r>
            <a:r>
              <a:rPr lang="en-US" sz="1100" b="1" dirty="0">
                <a:solidFill>
                  <a:schemeClr val="accent2"/>
                </a:solidFill>
              </a:rPr>
              <a:t>:</a:t>
            </a:r>
            <a:r>
              <a:rPr lang="en-US" sz="1100" dirty="0">
                <a:solidFill>
                  <a:schemeClr val="accent2"/>
                </a:solidFill>
              </a:rPr>
              <a:t>  NMR/MRI, </a:t>
            </a:r>
            <a:r>
              <a:rPr lang="en-US" sz="1100" dirty="0">
                <a:solidFill>
                  <a:schemeClr val="accent2"/>
                </a:solidFill>
                <a:ea typeface="Calibri" panose="020F0502020204030204" pitchFamily="34" charset="0"/>
              </a:rPr>
              <a:t>600 MHz DNP MAS NMR </a:t>
            </a:r>
          </a:p>
          <a:p>
            <a:r>
              <a:rPr lang="en-US" sz="1100" b="1" dirty="0">
                <a:solidFill>
                  <a:schemeClr val="accent2"/>
                </a:solidFill>
              </a:rPr>
              <a:t>Citation: </a:t>
            </a:r>
            <a:r>
              <a:rPr lang="en-US" sz="1100" dirty="0">
                <a:solidFill>
                  <a:schemeClr val="accent2"/>
                </a:solidFill>
              </a:rPr>
              <a:t>Stern, Q.; Cousin, S.; </a:t>
            </a:r>
            <a:r>
              <a:rPr lang="en-US" sz="1100" dirty="0" err="1">
                <a:solidFill>
                  <a:schemeClr val="accent2"/>
                </a:solidFill>
              </a:rPr>
              <a:t>Mentink-Vigier</a:t>
            </a:r>
            <a:r>
              <a:rPr lang="en-US" sz="1100" dirty="0">
                <a:solidFill>
                  <a:schemeClr val="accent2"/>
                </a:solidFill>
              </a:rPr>
              <a:t>, F.; Pinon, A.; Elliott, S.; Cala, O.; </a:t>
            </a:r>
            <a:r>
              <a:rPr lang="en-US" sz="1100" dirty="0" err="1">
                <a:solidFill>
                  <a:schemeClr val="accent2"/>
                </a:solidFill>
              </a:rPr>
              <a:t>Jannin</a:t>
            </a:r>
            <a:r>
              <a:rPr lang="en-US" sz="1100" dirty="0">
                <a:solidFill>
                  <a:schemeClr val="accent2"/>
                </a:solidFill>
              </a:rPr>
              <a:t>, S., </a:t>
            </a:r>
            <a:r>
              <a:rPr lang="en-US" sz="1100" i="1" dirty="0">
                <a:solidFill>
                  <a:schemeClr val="accent2"/>
                </a:solidFill>
              </a:rPr>
              <a:t>Direct observation of hyperpolarization breaking through the spin diffusion barrier,</a:t>
            </a:r>
            <a:r>
              <a:rPr lang="en-US" sz="1100" dirty="0">
                <a:solidFill>
                  <a:schemeClr val="accent2"/>
                </a:solidFill>
              </a:rPr>
              <a:t> Science Advances, </a:t>
            </a:r>
            <a:r>
              <a:rPr lang="en-US" sz="1100" b="1" dirty="0">
                <a:solidFill>
                  <a:schemeClr val="accent2"/>
                </a:solidFill>
              </a:rPr>
              <a:t>7</a:t>
            </a:r>
            <a:r>
              <a:rPr lang="en-US" sz="1100" dirty="0">
                <a:solidFill>
                  <a:schemeClr val="accent2"/>
                </a:solidFill>
              </a:rPr>
              <a:t>, eabf5735 (2021) </a:t>
            </a:r>
            <a:r>
              <a:rPr lang="en-US" sz="1100" dirty="0">
                <a:solidFill>
                  <a:schemeClr val="accent2"/>
                </a:solidFill>
                <a:hlinkClick r:id="rId5">
                  <a:extLst>
                    <a:ext uri="{A12FA001-AC4F-418D-AE19-62706E023703}">
                      <ahyp:hlinkClr xmlns:ahyp="http://schemas.microsoft.com/office/drawing/2018/hyperlinkcolor" xmlns="" val="tx"/>
                    </a:ext>
                  </a:extLst>
                </a:hlinkClick>
              </a:rPr>
              <a:t>doi.org/10.1126/sciadv.abf5735</a:t>
            </a:r>
            <a:endParaRPr lang="en-US" sz="1200" dirty="0">
              <a:solidFill>
                <a:schemeClr val="accent2"/>
              </a:solidFill>
            </a:endParaRPr>
          </a:p>
        </p:txBody>
      </p:sp>
      <p:pic>
        <p:nvPicPr>
          <p:cNvPr id="12" name="Picture 11" descr="NSF logo.jpg"/>
          <p:cNvPicPr>
            <a:picLocks noChangeAspect="1"/>
          </p:cNvPicPr>
          <p:nvPr/>
        </p:nvPicPr>
        <p:blipFill>
          <a:blip r:embed="rId6" cstate="print"/>
          <a:stretch>
            <a:fillRect/>
          </a:stretch>
        </p:blipFill>
        <p:spPr>
          <a:xfrm>
            <a:off x="8050613" y="40618"/>
            <a:ext cx="1017188" cy="1023315"/>
          </a:xfrm>
          <a:prstGeom prst="rect">
            <a:avLst/>
          </a:prstGeom>
        </p:spPr>
      </p:pic>
      <p:sp>
        <p:nvSpPr>
          <p:cNvPr id="13" name="Text Box 62"/>
          <p:cNvSpPr txBox="1">
            <a:spLocks noChangeArrowheads="1"/>
          </p:cNvSpPr>
          <p:nvPr/>
        </p:nvSpPr>
        <p:spPr bwMode="auto">
          <a:xfrm>
            <a:off x="784226" y="40618"/>
            <a:ext cx="7406874" cy="931024"/>
          </a:xfrm>
          <a:prstGeom prst="rect">
            <a:avLst/>
          </a:prstGeom>
          <a:noFill/>
          <a:ln w="9525">
            <a:noFill/>
            <a:miter lim="800000"/>
            <a:headEnd/>
            <a:tailEnd/>
          </a:ln>
        </p:spPr>
        <p:txBody>
          <a:bodyPr wrap="square">
            <a:spAutoFit/>
          </a:bodyPr>
          <a:lstStyle/>
          <a:p>
            <a:pPr algn="ctr">
              <a:spcBef>
                <a:spcPts val="0"/>
              </a:spcBef>
            </a:pPr>
            <a:r>
              <a:rPr lang="en-GB" sz="1600" b="1" dirty="0"/>
              <a:t>A new method for understanding dynamic nuclear polarization</a:t>
            </a:r>
            <a:endParaRPr lang="en-US" sz="1600" b="1" kern="1200" dirty="0"/>
          </a:p>
          <a:p>
            <a:pPr algn="ctr">
              <a:spcBef>
                <a:spcPts val="0"/>
              </a:spcBef>
            </a:pPr>
            <a:endParaRPr lang="en-US" sz="600" dirty="0"/>
          </a:p>
          <a:p>
            <a:pPr algn="ctr">
              <a:spcBef>
                <a:spcPts val="0"/>
              </a:spcBef>
            </a:pPr>
            <a:r>
              <a:rPr lang="en-US" sz="1100" dirty="0"/>
              <a:t>Q. Stern</a:t>
            </a:r>
            <a:r>
              <a:rPr lang="en-US" sz="1100" kern="1200" baseline="30000" dirty="0"/>
              <a:t>1</a:t>
            </a:r>
            <a:r>
              <a:rPr lang="en-US" sz="1100" kern="1200" dirty="0"/>
              <a:t>, S. </a:t>
            </a:r>
            <a:r>
              <a:rPr lang="en-US" sz="1100" dirty="0"/>
              <a:t>F. Cousin</a:t>
            </a:r>
            <a:r>
              <a:rPr lang="en-US" sz="1100" kern="1200" baseline="30000" dirty="0"/>
              <a:t>1</a:t>
            </a:r>
            <a:r>
              <a:rPr lang="en-US" sz="1100" kern="1200" dirty="0"/>
              <a:t>, F. Mentink</a:t>
            </a:r>
            <a:r>
              <a:rPr lang="en-US" sz="1100" dirty="0"/>
              <a:t>-Vigier</a:t>
            </a:r>
            <a:r>
              <a:rPr lang="en-US" sz="1100" kern="1200" baseline="30000" dirty="0"/>
              <a:t>2</a:t>
            </a:r>
            <a:r>
              <a:rPr lang="en-US" sz="1100" kern="1200" dirty="0"/>
              <a:t>, A. C. Pinon</a:t>
            </a:r>
            <a:r>
              <a:rPr lang="en-US" sz="1100" kern="1200" baseline="30000" dirty="0"/>
              <a:t>3</a:t>
            </a:r>
            <a:r>
              <a:rPr lang="en-US" sz="1100" kern="1200" dirty="0"/>
              <a:t>, S. J. Elliott</a:t>
            </a:r>
            <a:r>
              <a:rPr lang="en-US" sz="1100" kern="1200" baseline="30000" dirty="0"/>
              <a:t>4</a:t>
            </a:r>
            <a:r>
              <a:rPr lang="en-US" sz="1100" kern="1200" dirty="0"/>
              <a:t>, O. Cala</a:t>
            </a:r>
            <a:r>
              <a:rPr lang="en-US" sz="1100" baseline="30000" dirty="0"/>
              <a:t>1</a:t>
            </a:r>
            <a:r>
              <a:rPr lang="en-US" sz="1100" kern="1200" dirty="0"/>
              <a:t>, S. Jannin</a:t>
            </a:r>
            <a:r>
              <a:rPr lang="en-US" sz="1100" baseline="30000" dirty="0"/>
              <a:t>1</a:t>
            </a:r>
            <a:endParaRPr lang="en-US" sz="1100" dirty="0"/>
          </a:p>
          <a:p>
            <a:pPr algn="ctr">
              <a:spcBef>
                <a:spcPts val="0"/>
              </a:spcBef>
            </a:pPr>
            <a:r>
              <a:rPr lang="en-US" sz="1100" b="1" dirty="0">
                <a:solidFill>
                  <a:srgbClr val="0033CC"/>
                </a:solidFill>
              </a:rPr>
              <a:t>1. </a:t>
            </a:r>
            <a:r>
              <a:rPr lang="en-US" sz="1050" b="1" dirty="0">
                <a:solidFill>
                  <a:srgbClr val="0033CC"/>
                </a:solidFill>
              </a:rPr>
              <a:t>CNRS, ENS Lyon, UCBL, Univ. de Lyon, CRMN UMR 5280; </a:t>
            </a:r>
            <a:r>
              <a:rPr lang="en-US" sz="1050" b="1" kern="1200" dirty="0">
                <a:solidFill>
                  <a:srgbClr val="0033CC"/>
                </a:solidFill>
              </a:rPr>
              <a:t>2</a:t>
            </a:r>
            <a:r>
              <a:rPr lang="en-US" sz="1050" b="1" dirty="0">
                <a:solidFill>
                  <a:srgbClr val="0033CC"/>
                </a:solidFill>
              </a:rPr>
              <a:t>. </a:t>
            </a:r>
            <a:r>
              <a:rPr lang="en-US" sz="1050" b="1" dirty="0" err="1">
                <a:solidFill>
                  <a:srgbClr val="0033CC"/>
                </a:solidFill>
              </a:rPr>
              <a:t>Nat’l</a:t>
            </a:r>
            <a:r>
              <a:rPr lang="en-US" sz="1050" b="1" dirty="0">
                <a:solidFill>
                  <a:srgbClr val="0033CC"/>
                </a:solidFill>
              </a:rPr>
              <a:t> High Magnetic Field Laboratory, Tallahassee, FL; </a:t>
            </a:r>
            <a:r>
              <a:rPr lang="en-US" sz="1050" b="1" kern="1200" dirty="0">
                <a:solidFill>
                  <a:srgbClr val="0033CC"/>
                </a:solidFill>
              </a:rPr>
              <a:t>3</a:t>
            </a:r>
            <a:r>
              <a:rPr lang="en-US" sz="1050" b="1" dirty="0">
                <a:solidFill>
                  <a:srgbClr val="0033CC"/>
                </a:solidFill>
              </a:rPr>
              <a:t>. Swedish NMR Center, Univ. of Gothenburg, Sweden.; 4. Dept. of Chemistry, Univ. of Liverpool, UK</a:t>
            </a:r>
            <a:r>
              <a:rPr lang="en-US" sz="600" b="1" kern="1200" dirty="0">
                <a:solidFill>
                  <a:srgbClr val="0033CC"/>
                </a:solidFill>
              </a:rPr>
              <a:t> </a:t>
            </a:r>
          </a:p>
        </p:txBody>
      </p:sp>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Text Box 62"/>
          <p:cNvSpPr txBox="1">
            <a:spLocks noChangeArrowheads="1"/>
          </p:cNvSpPr>
          <p:nvPr/>
        </p:nvSpPr>
        <p:spPr bwMode="auto">
          <a:xfrm>
            <a:off x="57150" y="1050266"/>
            <a:ext cx="9029700" cy="253916"/>
          </a:xfrm>
          <a:prstGeom prst="rect">
            <a:avLst/>
          </a:prstGeom>
          <a:noFill/>
          <a:ln w="9525">
            <a:noFill/>
            <a:miter lim="800000"/>
            <a:headEnd/>
            <a:tailEnd/>
          </a:ln>
        </p:spPr>
        <p:txBody>
          <a:bodyPr wrap="square">
            <a:spAutoFit/>
          </a:bodyPr>
          <a:lstStyle/>
          <a:p>
            <a:pPr algn="ctr">
              <a:spcBef>
                <a:spcPts val="0"/>
              </a:spcBef>
            </a:pPr>
            <a:r>
              <a:rPr lang="en-US" sz="1050" b="1" kern="1200" dirty="0"/>
              <a:t>Funding Grants:</a:t>
            </a:r>
            <a:r>
              <a:rPr lang="en-US" sz="1050" kern="1200" dirty="0"/>
              <a:t> S. </a:t>
            </a:r>
            <a:r>
              <a:rPr lang="en-US" sz="1050" kern="1200" dirty="0" err="1"/>
              <a:t>Jannin</a:t>
            </a:r>
            <a:r>
              <a:rPr lang="en-US" sz="1050" kern="1200" dirty="0"/>
              <a:t> (ERC 714519, MSC 766402</a:t>
            </a:r>
            <a:r>
              <a:rPr lang="en-US" sz="1050" dirty="0"/>
              <a:t>); G. </a:t>
            </a:r>
            <a:r>
              <a:rPr lang="en-US" sz="1050" dirty="0" err="1"/>
              <a:t>Boebinger</a:t>
            </a:r>
            <a:r>
              <a:rPr lang="en-US" sz="1050" dirty="0"/>
              <a:t> (NSF/DMR 1644779); T. Cross (NIH S10 OD018519, NIH P41 GM12269801)</a:t>
            </a:r>
            <a:endParaRPr lang="en-US" sz="1050" b="1" kern="1200" dirty="0">
              <a:solidFill>
                <a:srgbClr val="0033CC"/>
              </a:solidFill>
            </a:endParaRPr>
          </a:p>
        </p:txBody>
      </p:sp>
      <p:sp>
        <p:nvSpPr>
          <p:cNvPr id="23" name="ZoneTexte 22"/>
          <p:cNvSpPr txBox="1"/>
          <p:nvPr/>
        </p:nvSpPr>
        <p:spPr>
          <a:xfrm>
            <a:off x="5116229" y="3496824"/>
            <a:ext cx="1972896" cy="369332"/>
          </a:xfrm>
          <a:prstGeom prst="rect">
            <a:avLst/>
          </a:prstGeom>
          <a:noFill/>
        </p:spPr>
        <p:txBody>
          <a:bodyPr wrap="square" rtlCol="0">
            <a:spAutoFit/>
          </a:bodyPr>
          <a:lstStyle/>
          <a:p>
            <a:pPr algn="ctr"/>
            <a:r>
              <a:rPr lang="en-GB" sz="900" b="1" baseline="30000" dirty="0"/>
              <a:t>1</a:t>
            </a:r>
            <a:r>
              <a:rPr lang="en-GB" sz="900" b="1" dirty="0"/>
              <a:t>H </a:t>
            </a:r>
            <a:r>
              <a:rPr lang="en-GB" sz="900" b="1" dirty="0" err="1"/>
              <a:t>HypRes</a:t>
            </a:r>
            <a:r>
              <a:rPr lang="en-GB" sz="900" b="1" dirty="0"/>
              <a:t> at 100 K under magic angle spinning DNP</a:t>
            </a:r>
            <a:endParaRPr lang="en-US" sz="900" b="1" dirty="0"/>
          </a:p>
        </p:txBody>
      </p:sp>
      <p:sp>
        <p:nvSpPr>
          <p:cNvPr id="25" name="ZoneTexte 24"/>
          <p:cNvSpPr txBox="1"/>
          <p:nvPr/>
        </p:nvSpPr>
        <p:spPr>
          <a:xfrm>
            <a:off x="7149133" y="3496824"/>
            <a:ext cx="1743534" cy="369332"/>
          </a:xfrm>
          <a:prstGeom prst="rect">
            <a:avLst/>
          </a:prstGeom>
          <a:noFill/>
        </p:spPr>
        <p:txBody>
          <a:bodyPr wrap="square" rtlCol="0">
            <a:spAutoFit/>
          </a:bodyPr>
          <a:lstStyle/>
          <a:p>
            <a:pPr algn="ctr"/>
            <a:r>
              <a:rPr lang="en-GB" sz="900" b="1" baseline="30000" dirty="0"/>
              <a:t>1</a:t>
            </a:r>
            <a:r>
              <a:rPr lang="en-GB" sz="900" b="1" dirty="0"/>
              <a:t>H </a:t>
            </a:r>
            <a:r>
              <a:rPr lang="en-GB" sz="900" b="1" dirty="0" err="1"/>
              <a:t>HypRes</a:t>
            </a:r>
            <a:r>
              <a:rPr lang="en-GB" sz="900" b="1" dirty="0"/>
              <a:t> at 3.8 K under static DNP</a:t>
            </a:r>
            <a:endParaRPr lang="en-US" sz="900" b="1" dirty="0"/>
          </a:p>
        </p:txBody>
      </p:sp>
      <p:sp>
        <p:nvSpPr>
          <p:cNvPr id="28" name="ZoneTexte 22">
            <a:extLst>
              <a:ext uri="{FF2B5EF4-FFF2-40B4-BE49-F238E27FC236}">
                <a16:creationId xmlns:a16="http://schemas.microsoft.com/office/drawing/2014/main" id="{3CCD462B-51DC-BF45-B28B-36FECDAD3F6A}"/>
              </a:ext>
            </a:extLst>
          </p:cNvPr>
          <p:cNvSpPr txBox="1"/>
          <p:nvPr/>
        </p:nvSpPr>
        <p:spPr>
          <a:xfrm>
            <a:off x="4509964" y="5433760"/>
            <a:ext cx="4541963" cy="1015663"/>
          </a:xfrm>
          <a:prstGeom prst="rect">
            <a:avLst/>
          </a:prstGeom>
          <a:noFill/>
        </p:spPr>
        <p:txBody>
          <a:bodyPr wrap="square" rtlCol="0">
            <a:spAutoFit/>
          </a:bodyPr>
          <a:lstStyle/>
          <a:p>
            <a:pPr algn="just"/>
            <a:r>
              <a:rPr lang="en-GB" sz="1000" b="1" dirty="0" smtClean="0"/>
              <a:t>Figure: </a:t>
            </a:r>
            <a:r>
              <a:rPr lang="en-GB" sz="1000" b="1" i="1" dirty="0" smtClean="0"/>
              <a:t>Top</a:t>
            </a:r>
            <a:r>
              <a:rPr lang="en-GB" sz="1000" dirty="0"/>
              <a:t>: The </a:t>
            </a:r>
            <a:r>
              <a:rPr lang="en-GB" sz="1000" b="1" dirty="0" err="1"/>
              <a:t>HypRes</a:t>
            </a:r>
            <a:r>
              <a:rPr lang="en-GB" sz="1000" dirty="0"/>
              <a:t> experiment, along with plots of </a:t>
            </a:r>
            <a:r>
              <a:rPr lang="en-GB" sz="1000" baseline="30000" dirty="0"/>
              <a:t>1</a:t>
            </a:r>
            <a:r>
              <a:rPr lang="en-GB" sz="1000" dirty="0"/>
              <a:t>H polarization for bulk (blue) and core (red) spins.  </a:t>
            </a:r>
            <a:r>
              <a:rPr lang="en-GB" sz="1000" b="1" i="1" dirty="0"/>
              <a:t>Bottom</a:t>
            </a:r>
            <a:r>
              <a:rPr lang="en-GB" sz="1000" dirty="0"/>
              <a:t>: Experimental demonstration of </a:t>
            </a:r>
            <a:r>
              <a:rPr lang="en-GB" sz="1000" dirty="0" err="1"/>
              <a:t>HypRes</a:t>
            </a:r>
            <a:r>
              <a:rPr lang="en-GB" sz="1000" dirty="0"/>
              <a:t> under </a:t>
            </a:r>
            <a:r>
              <a:rPr lang="en-GB" sz="1000" dirty="0" smtClean="0"/>
              <a:t>magic angle spinning </a:t>
            </a:r>
            <a:r>
              <a:rPr lang="en-GB" sz="1000" dirty="0"/>
              <a:t>(left) and static (right) conditions showing delayed transfer of spin polarization from the core to the bulk. Microwave gating on the 600 MHz DNP platform at </a:t>
            </a:r>
            <a:r>
              <a:rPr lang="en-GB" sz="1000" dirty="0" smtClean="0"/>
              <a:t>the MagLab </a:t>
            </a:r>
            <a:r>
              <a:rPr lang="en-GB" sz="1000" dirty="0"/>
              <a:t>was crucial for this experiment. </a:t>
            </a:r>
            <a:r>
              <a:rPr lang="en-GB" sz="1000" dirty="0" smtClean="0"/>
              <a:t> (see citation below) </a:t>
            </a:r>
            <a:endParaRPr lang="en-GB" sz="1000" dirty="0"/>
          </a:p>
        </p:txBody>
      </p:sp>
      <p:pic>
        <p:nvPicPr>
          <p:cNvPr id="2" name="Picture 1">
            <a:extLst>
              <a:ext uri="{FF2B5EF4-FFF2-40B4-BE49-F238E27FC236}">
                <a16:creationId xmlns:a16="http://schemas.microsoft.com/office/drawing/2014/main" id="{BE407D83-4708-0B4E-B57D-835361208AA4}"/>
              </a:ext>
            </a:extLst>
          </p:cNvPr>
          <p:cNvPicPr>
            <a:picLocks noChangeAspect="1"/>
          </p:cNvPicPr>
          <p:nvPr/>
        </p:nvPicPr>
        <p:blipFill>
          <a:blip r:embed="rId8"/>
          <a:stretch>
            <a:fillRect/>
          </a:stretch>
        </p:blipFill>
        <p:spPr>
          <a:xfrm>
            <a:off x="4539923" y="1532589"/>
            <a:ext cx="4502854" cy="1959999"/>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61390" y="1467545"/>
            <a:ext cx="4424251" cy="4862870"/>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GB" sz="1200" i="1" u="sng" dirty="0" smtClean="0"/>
              <a:t>MagLab users </a:t>
            </a:r>
            <a:r>
              <a:rPr lang="en-GB" sz="1200" i="1" u="sng" dirty="0"/>
              <a:t>have developed a new method called hyperpolarization resurgence (</a:t>
            </a:r>
            <a:r>
              <a:rPr lang="en-GB" sz="1200" b="1" i="1" u="sng" dirty="0" err="1"/>
              <a:t>HypRes</a:t>
            </a:r>
            <a:r>
              <a:rPr lang="en-GB" sz="1200" i="1" u="sng" dirty="0"/>
              <a:t>) to study how nuclear spins ”communicate” in the presence of unpaired electron spins</a:t>
            </a:r>
            <a:r>
              <a:rPr lang="en-GB" sz="1200" dirty="0"/>
              <a:t>.  This is </a:t>
            </a:r>
            <a:r>
              <a:rPr lang="en-GB" sz="1200" dirty="0" smtClean="0"/>
              <a:t>a crucial advance </a:t>
            </a:r>
            <a:r>
              <a:rPr lang="en-GB" sz="1200" dirty="0"/>
              <a:t>in a revolutionary technique called </a:t>
            </a:r>
            <a:r>
              <a:rPr lang="en-GB" sz="1200" i="1" dirty="0"/>
              <a:t>dynamic nuclear polarization </a:t>
            </a:r>
            <a:r>
              <a:rPr lang="en-GB" sz="1200" dirty="0"/>
              <a:t>(DNP), which is used to provide enormous signal enhancements in </a:t>
            </a:r>
            <a:r>
              <a:rPr lang="en-GB" sz="1200" i="1" dirty="0"/>
              <a:t>nuclear magnetic resonance</a:t>
            </a:r>
            <a:r>
              <a:rPr lang="en-GB" sz="1200" dirty="0"/>
              <a:t> (NMR) </a:t>
            </a:r>
            <a:r>
              <a:rPr lang="en-GB" sz="1200" dirty="0" smtClean="0"/>
              <a:t> and </a:t>
            </a:r>
            <a:r>
              <a:rPr lang="en-GB" sz="1200" i="1" dirty="0" smtClean="0"/>
              <a:t>magnetic resonance imaging </a:t>
            </a:r>
            <a:r>
              <a:rPr lang="en-GB" sz="1200" dirty="0" smtClean="0"/>
              <a:t>(MRI) experiments.</a:t>
            </a:r>
            <a:endParaRPr lang="en-US" sz="1200" dirty="0">
              <a:solidFill>
                <a:srgbClr val="000000"/>
              </a:solidFill>
            </a:endParaRPr>
          </a:p>
          <a:p>
            <a:pPr algn="just">
              <a:spcBef>
                <a:spcPts val="600"/>
              </a:spcBef>
            </a:pPr>
            <a:r>
              <a:rPr lang="en-US" sz="1200" b="1" dirty="0">
                <a:solidFill>
                  <a:srgbClr val="000000"/>
                </a:solidFill>
              </a:rPr>
              <a:t>Why is this important? </a:t>
            </a:r>
            <a:r>
              <a:rPr lang="en-US" sz="1200" dirty="0">
                <a:latin typeface="Arial" charset="0"/>
              </a:rPr>
              <a:t>NMR </a:t>
            </a:r>
            <a:r>
              <a:rPr lang="en-US" sz="1200" dirty="0" smtClean="0">
                <a:latin typeface="Arial" charset="0"/>
              </a:rPr>
              <a:t>and MRI are </a:t>
            </a:r>
            <a:r>
              <a:rPr lang="en-US" sz="1200" dirty="0">
                <a:latin typeface="Arial" charset="0"/>
              </a:rPr>
              <a:t>used for a number of </a:t>
            </a:r>
            <a:r>
              <a:rPr lang="en-US" sz="1200" dirty="0" smtClean="0">
                <a:latin typeface="Arial" charset="0"/>
              </a:rPr>
              <a:t>high-profile </a:t>
            </a:r>
            <a:r>
              <a:rPr lang="en-US" sz="1200" dirty="0">
                <a:latin typeface="Arial" charset="0"/>
              </a:rPr>
              <a:t>applications ranging </a:t>
            </a:r>
            <a:r>
              <a:rPr lang="en-US" sz="1200" dirty="0">
                <a:latin typeface="Arial" charset="0"/>
              </a:rPr>
              <a:t>from biological </a:t>
            </a:r>
            <a:r>
              <a:rPr lang="en-US" sz="1200" dirty="0" smtClean="0">
                <a:latin typeface="Arial" charset="0"/>
              </a:rPr>
              <a:t>chemistry and </a:t>
            </a:r>
            <a:r>
              <a:rPr lang="en-US" sz="1200" i="1" dirty="0">
                <a:latin typeface="Arial" charset="0"/>
              </a:rPr>
              <a:t>in vivo</a:t>
            </a:r>
            <a:r>
              <a:rPr lang="en-US" sz="1200" dirty="0">
                <a:latin typeface="Arial" charset="0"/>
              </a:rPr>
              <a:t> imaging </a:t>
            </a:r>
            <a:r>
              <a:rPr lang="en-US" sz="1200" dirty="0" smtClean="0">
                <a:latin typeface="Arial" charset="0"/>
              </a:rPr>
              <a:t>to </a:t>
            </a:r>
            <a:r>
              <a:rPr lang="en-US" sz="1200" dirty="0">
                <a:latin typeface="Arial" charset="0"/>
              </a:rPr>
              <a:t>materials science and drug discovery – yet </a:t>
            </a:r>
            <a:r>
              <a:rPr lang="en-US" sz="1200" dirty="0" smtClean="0">
                <a:latin typeface="Arial" charset="0"/>
              </a:rPr>
              <a:t>NMR and MRI </a:t>
            </a:r>
            <a:r>
              <a:rPr lang="en-US" sz="1200" dirty="0">
                <a:latin typeface="Arial" charset="0"/>
              </a:rPr>
              <a:t>signals are often very weak.  </a:t>
            </a:r>
            <a:r>
              <a:rPr lang="en-US" sz="1200" i="1" u="sng" dirty="0">
                <a:latin typeface="Arial" charset="0"/>
              </a:rPr>
              <a:t>DNP helps to </a:t>
            </a:r>
            <a:r>
              <a:rPr lang="en-US" sz="1200" i="1" u="sng" dirty="0" smtClean="0">
                <a:latin typeface="Arial" charset="0"/>
              </a:rPr>
              <a:t>enhance sensitivity, </a:t>
            </a:r>
            <a:r>
              <a:rPr lang="en-US" sz="1200" i="1" u="sng" dirty="0">
                <a:latin typeface="Arial" charset="0"/>
              </a:rPr>
              <a:t>but it relies on complex mechanisms, some of which are not fully understood, even after seventy years of research</a:t>
            </a:r>
            <a:r>
              <a:rPr lang="en-US" sz="1200" dirty="0">
                <a:latin typeface="Arial" charset="0"/>
              </a:rPr>
              <a:t>. </a:t>
            </a:r>
            <a:r>
              <a:rPr lang="en-US" sz="1200" dirty="0" smtClean="0">
                <a:latin typeface="Arial" charset="0"/>
              </a:rPr>
              <a:t>The </a:t>
            </a:r>
            <a:r>
              <a:rPr lang="en-US" sz="1200" dirty="0" err="1" smtClean="0">
                <a:latin typeface="Arial" charset="0"/>
              </a:rPr>
              <a:t>HypRes</a:t>
            </a:r>
            <a:r>
              <a:rPr lang="en-US" sz="1200" dirty="0" smtClean="0">
                <a:latin typeface="Arial" charset="0"/>
              </a:rPr>
              <a:t> method is a </a:t>
            </a:r>
            <a:r>
              <a:rPr lang="en-US" sz="1200" dirty="0">
                <a:latin typeface="Arial" charset="0"/>
              </a:rPr>
              <a:t>tool to </a:t>
            </a:r>
            <a:r>
              <a:rPr lang="en-US" sz="1200" dirty="0" smtClean="0">
                <a:latin typeface="Arial" charset="0"/>
              </a:rPr>
              <a:t>measure </a:t>
            </a:r>
            <a:r>
              <a:rPr lang="en-US" sz="1200" dirty="0">
                <a:latin typeface="Arial" charset="0"/>
              </a:rPr>
              <a:t>one of the important steps  of </a:t>
            </a:r>
            <a:r>
              <a:rPr lang="en-US" sz="1200" dirty="0">
                <a:latin typeface="Arial" charset="0"/>
              </a:rPr>
              <a:t>DNP, namely the transfer of spin polarization between </a:t>
            </a:r>
            <a:r>
              <a:rPr lang="en-US" sz="1200" dirty="0" smtClean="0">
                <a:latin typeface="Arial" charset="0"/>
              </a:rPr>
              <a:t>nuclei. Thus, </a:t>
            </a:r>
            <a:r>
              <a:rPr lang="en-US" sz="1200" i="1" u="sng" dirty="0" err="1" smtClean="0">
                <a:latin typeface="Arial" charset="0"/>
              </a:rPr>
              <a:t>HypRes</a:t>
            </a:r>
            <a:r>
              <a:rPr lang="en-US" sz="1200" i="1" u="sng" dirty="0" smtClean="0">
                <a:latin typeface="Arial" charset="0"/>
              </a:rPr>
              <a:t> </a:t>
            </a:r>
            <a:r>
              <a:rPr lang="en-US" sz="1200" i="1" u="sng" dirty="0">
                <a:latin typeface="Arial" charset="0"/>
              </a:rPr>
              <a:t>will </a:t>
            </a:r>
            <a:r>
              <a:rPr lang="en-US" sz="1200" i="1" u="sng" dirty="0" smtClean="0">
                <a:latin typeface="Arial" charset="0"/>
              </a:rPr>
              <a:t>enable the </a:t>
            </a:r>
            <a:r>
              <a:rPr lang="en-US" sz="1200" i="1" u="sng" dirty="0">
                <a:latin typeface="Arial" charset="0"/>
              </a:rPr>
              <a:t>study the influences of different experimental parameters on polarization transfers and thereby boost the performance of DNP, bringing to light many opportunities for studying a wider variety of important chemical and biological systems</a:t>
            </a:r>
            <a:r>
              <a:rPr lang="en-US" sz="1200" dirty="0" smtClean="0">
                <a:latin typeface="Arial" charset="0"/>
              </a:rPr>
              <a:t>.</a:t>
            </a:r>
            <a:endParaRPr lang="en-US" sz="1200" dirty="0">
              <a:latin typeface="Arial" charset="0"/>
            </a:endParaRPr>
          </a:p>
          <a:p>
            <a:pPr algn="just">
              <a:spcBef>
                <a:spcPts val="600"/>
              </a:spcBef>
            </a:pPr>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b="1" dirty="0">
                <a:latin typeface="Arial" charset="0"/>
              </a:rPr>
              <a:t> </a:t>
            </a:r>
            <a:r>
              <a:rPr lang="en-US" sz="1200" dirty="0">
                <a:latin typeface="Arial" charset="0"/>
              </a:rPr>
              <a:t> The MagLab has developed a unique DNP apparatus capable of switching a high-power microwave source on and off in a very short </a:t>
            </a:r>
            <a:r>
              <a:rPr lang="en-US" sz="1200" dirty="0" smtClean="0">
                <a:latin typeface="Arial" charset="0"/>
              </a:rPr>
              <a:t>time. This capability is required to realize the </a:t>
            </a:r>
            <a:r>
              <a:rPr lang="en-US" sz="1200" dirty="0" err="1" smtClean="0">
                <a:latin typeface="Arial" charset="0"/>
              </a:rPr>
              <a:t>HypRes</a:t>
            </a:r>
            <a:r>
              <a:rPr lang="en-US" sz="1200" dirty="0" smtClean="0">
                <a:latin typeface="Arial" charset="0"/>
              </a:rPr>
              <a:t> technique.</a:t>
            </a:r>
            <a:endParaRPr lang="en-US" sz="1200" dirty="0">
              <a:latin typeface="Arial" charset="0"/>
            </a:endParaRPr>
          </a:p>
        </p:txBody>
      </p:sp>
      <p:sp>
        <p:nvSpPr>
          <p:cNvPr id="13" name="Line 42"/>
          <p:cNvSpPr>
            <a:spLocks noChangeShapeType="1"/>
          </p:cNvSpPr>
          <p:nvPr/>
        </p:nvSpPr>
        <p:spPr bwMode="auto">
          <a:xfrm>
            <a:off x="38101" y="1408264"/>
            <a:ext cx="9029700" cy="0"/>
          </a:xfrm>
          <a:prstGeom prst="line">
            <a:avLst/>
          </a:prstGeom>
          <a:noFill/>
          <a:ln w="82550" cmpd="thickThin">
            <a:solidFill>
              <a:schemeClr val="tx1"/>
            </a:solidFill>
            <a:round/>
            <a:headEnd/>
            <a:tailEnd/>
          </a:ln>
        </p:spPr>
        <p:txBody>
          <a:bodyPr/>
          <a:lstStyle/>
          <a:p>
            <a:endParaRPr lang="en-US"/>
          </a:p>
        </p:txBody>
      </p:sp>
      <p:pic>
        <p:nvPicPr>
          <p:cNvPr id="17" name="Picture 11" descr="NSF logo.jpg"/>
          <p:cNvPicPr>
            <a:picLocks noChangeAspect="1"/>
          </p:cNvPicPr>
          <p:nvPr/>
        </p:nvPicPr>
        <p:blipFill>
          <a:blip r:embed="rId3" cstate="print"/>
          <a:stretch>
            <a:fillRect/>
          </a:stretch>
        </p:blipFill>
        <p:spPr>
          <a:xfrm>
            <a:off x="8050613" y="40618"/>
            <a:ext cx="1017188" cy="1023315"/>
          </a:xfrm>
          <a:prstGeom prst="rect">
            <a:avLst/>
          </a:prstGeom>
        </p:spPr>
      </p:pic>
      <p:pic>
        <p:nvPicPr>
          <p:cNvPr id="19"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3"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pic>
        <p:nvPicPr>
          <p:cNvPr id="16" name="Image 15"/>
          <p:cNvPicPr>
            <a:picLocks noChangeAspect="1"/>
          </p:cNvPicPr>
          <p:nvPr/>
        </p:nvPicPr>
        <p:blipFill rotWithShape="1">
          <a:blip r:embed="rId5" cstate="print">
            <a:extLst>
              <a:ext uri="{28A0092B-C50C-407E-A947-70E740481C1C}">
                <a14:useLocalDpi xmlns:a14="http://schemas.microsoft.com/office/drawing/2010/main" val="0"/>
              </a:ext>
            </a:extLst>
          </a:blip>
          <a:srcRect l="30715" t="17750" r="34713" b="56856"/>
          <a:stretch/>
        </p:blipFill>
        <p:spPr>
          <a:xfrm>
            <a:off x="5049456" y="1930344"/>
            <a:ext cx="2086321" cy="1722189"/>
          </a:xfrm>
          <a:prstGeom prst="rect">
            <a:avLst/>
          </a:prstGeom>
          <a:ln w="6350">
            <a:solidFill>
              <a:schemeClr val="tx1"/>
            </a:solidFill>
          </a:ln>
        </p:spPr>
      </p:pic>
      <p:sp>
        <p:nvSpPr>
          <p:cNvPr id="21" name="ZoneTexte 20"/>
          <p:cNvSpPr txBox="1"/>
          <p:nvPr/>
        </p:nvSpPr>
        <p:spPr>
          <a:xfrm>
            <a:off x="5221916" y="1536459"/>
            <a:ext cx="1741400" cy="415498"/>
          </a:xfrm>
          <a:prstGeom prst="rect">
            <a:avLst/>
          </a:prstGeom>
          <a:noFill/>
        </p:spPr>
        <p:txBody>
          <a:bodyPr wrap="square" rtlCol="0">
            <a:spAutoFit/>
          </a:bodyPr>
          <a:lstStyle/>
          <a:p>
            <a:pPr algn="ctr"/>
            <a:r>
              <a:rPr lang="en-GB" sz="1050" b="1"/>
              <a:t>Representation of the nuclei in a DNP sample</a:t>
            </a:r>
            <a:endParaRPr lang="en-US" sz="1050" b="1"/>
          </a:p>
        </p:txBody>
      </p:sp>
      <p:cxnSp>
        <p:nvCxnSpPr>
          <p:cNvPr id="22" name="Connecteur droit avec flèche 21"/>
          <p:cNvCxnSpPr>
            <a:cxnSpLocks/>
            <a:stCxn id="25" idx="1"/>
          </p:cNvCxnSpPr>
          <p:nvPr/>
        </p:nvCxnSpPr>
        <p:spPr>
          <a:xfrm flipH="1">
            <a:off x="6960872" y="2295452"/>
            <a:ext cx="551960" cy="1214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7512832" y="2168494"/>
            <a:ext cx="1352872" cy="253916"/>
          </a:xfrm>
          <a:prstGeom prst="rect">
            <a:avLst/>
          </a:prstGeom>
          <a:solidFill>
            <a:srgbClr val="FF9E9E"/>
          </a:solidFill>
          <a:ln w="6350">
            <a:solidFill>
              <a:schemeClr val="tx1"/>
            </a:solidFill>
          </a:ln>
        </p:spPr>
        <p:txBody>
          <a:bodyPr wrap="square" rtlCol="0">
            <a:spAutoFit/>
          </a:bodyPr>
          <a:lstStyle/>
          <a:p>
            <a:pPr algn="ctr"/>
            <a:r>
              <a:rPr lang="en-GB" sz="1050" dirty="0"/>
              <a:t>Invisible/core spins</a:t>
            </a:r>
            <a:endParaRPr lang="en-US" sz="1050" dirty="0"/>
          </a:p>
        </p:txBody>
      </p:sp>
      <p:cxnSp>
        <p:nvCxnSpPr>
          <p:cNvPr id="26" name="Connecteur droit avec flèche 25"/>
          <p:cNvCxnSpPr>
            <a:cxnSpLocks/>
            <a:stCxn id="27" idx="1"/>
          </p:cNvCxnSpPr>
          <p:nvPr/>
        </p:nvCxnSpPr>
        <p:spPr>
          <a:xfrm flipH="1" flipV="1">
            <a:off x="7005830" y="3033072"/>
            <a:ext cx="507002" cy="984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7512832" y="2923759"/>
            <a:ext cx="1201217" cy="415498"/>
          </a:xfrm>
          <a:prstGeom prst="rect">
            <a:avLst/>
          </a:prstGeom>
          <a:solidFill>
            <a:srgbClr val="D1D1FF"/>
          </a:solidFill>
          <a:ln w="6350">
            <a:solidFill>
              <a:schemeClr val="tx1"/>
            </a:solidFill>
          </a:ln>
        </p:spPr>
        <p:txBody>
          <a:bodyPr wrap="square" rtlCol="0">
            <a:spAutoFit/>
          </a:bodyPr>
          <a:lstStyle/>
          <a:p>
            <a:pPr algn="ctr"/>
            <a:r>
              <a:rPr lang="en-GB" sz="1050" dirty="0"/>
              <a:t>Visible/bulk spins</a:t>
            </a:r>
            <a:endParaRPr lang="en-US" sz="1050" dirty="0"/>
          </a:p>
        </p:txBody>
      </p:sp>
      <p:sp>
        <p:nvSpPr>
          <p:cNvPr id="28" name="Double flèche verticale 27"/>
          <p:cNvSpPr/>
          <p:nvPr/>
        </p:nvSpPr>
        <p:spPr>
          <a:xfrm>
            <a:off x="7921215" y="2395295"/>
            <a:ext cx="129398" cy="528811"/>
          </a:xfrm>
          <a:prstGeom prst="upDownArrow">
            <a:avLst/>
          </a:prstGeom>
          <a:solidFill>
            <a:srgbClr val="EDB120"/>
          </a:solidFill>
          <a:ln w="63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sz="2400"/>
          </a:p>
        </p:txBody>
      </p:sp>
      <p:sp>
        <p:nvSpPr>
          <p:cNvPr id="29" name="ZoneTexte 28"/>
          <p:cNvSpPr txBox="1"/>
          <p:nvPr/>
        </p:nvSpPr>
        <p:spPr>
          <a:xfrm>
            <a:off x="8050613" y="2479175"/>
            <a:ext cx="932564" cy="415498"/>
          </a:xfrm>
          <a:prstGeom prst="rect">
            <a:avLst/>
          </a:prstGeom>
          <a:noFill/>
        </p:spPr>
        <p:txBody>
          <a:bodyPr wrap="square" rtlCol="0">
            <a:spAutoFit/>
          </a:bodyPr>
          <a:lstStyle/>
          <a:p>
            <a:r>
              <a:rPr lang="en-GB" sz="1050" i="1" dirty="0"/>
              <a:t>Polarization </a:t>
            </a:r>
          </a:p>
          <a:p>
            <a:r>
              <a:rPr lang="en-GB" sz="1050" i="1" dirty="0"/>
              <a:t>transfer</a:t>
            </a:r>
            <a:endParaRPr lang="en-US" sz="1050" i="1" dirty="0"/>
          </a:p>
        </p:txBody>
      </p:sp>
      <p:sp>
        <p:nvSpPr>
          <p:cNvPr id="30" name="Rectangle 49"/>
          <p:cNvSpPr>
            <a:spLocks noChangeArrowheads="1"/>
          </p:cNvSpPr>
          <p:nvPr/>
        </p:nvSpPr>
        <p:spPr bwMode="auto">
          <a:xfrm>
            <a:off x="4539684" y="1512348"/>
            <a:ext cx="4461250" cy="4897328"/>
          </a:xfrm>
          <a:prstGeom prst="rect">
            <a:avLst/>
          </a:prstGeom>
          <a:noFill/>
          <a:ln w="19050">
            <a:solidFill>
              <a:srgbClr val="0033CC"/>
            </a:solidFill>
            <a:miter lim="800000"/>
            <a:headEnd/>
            <a:tailEnd/>
          </a:ln>
        </p:spPr>
        <p:txBody>
          <a:bodyPr wrap="none" anchor="ctr"/>
          <a:lstStyle/>
          <a:p>
            <a:endParaRPr lang="en-US"/>
          </a:p>
        </p:txBody>
      </p:sp>
      <p:grpSp>
        <p:nvGrpSpPr>
          <p:cNvPr id="4" name="Group 3">
            <a:extLst>
              <a:ext uri="{FF2B5EF4-FFF2-40B4-BE49-F238E27FC236}">
                <a16:creationId xmlns:a16="http://schemas.microsoft.com/office/drawing/2014/main" id="{5C30EDF9-12E2-1144-B252-28A4E514393E}"/>
              </a:ext>
            </a:extLst>
          </p:cNvPr>
          <p:cNvGrpSpPr/>
          <p:nvPr/>
        </p:nvGrpSpPr>
        <p:grpSpPr>
          <a:xfrm>
            <a:off x="4881063" y="3874058"/>
            <a:ext cx="3984640" cy="1636245"/>
            <a:chOff x="4824505" y="4105578"/>
            <a:chExt cx="3984640" cy="1636245"/>
          </a:xfrm>
        </p:grpSpPr>
        <p:sp>
          <p:nvSpPr>
            <p:cNvPr id="12" name="Rectangle 11"/>
            <p:cNvSpPr/>
            <p:nvPr/>
          </p:nvSpPr>
          <p:spPr>
            <a:xfrm>
              <a:off x="7093130" y="4284474"/>
              <a:ext cx="1716015" cy="1191425"/>
            </a:xfrm>
            <a:prstGeom prst="rect">
              <a:avLst/>
            </a:prstGeom>
            <a:solidFill>
              <a:srgbClr val="D5FBD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Applications</a:t>
              </a:r>
            </a:p>
            <a:p>
              <a:pPr marL="171450" indent="-171450">
                <a:buFont typeface="Arial" panose="020B0604020202020204" pitchFamily="34" charset="0"/>
                <a:buChar char="•"/>
              </a:pPr>
              <a:r>
                <a:rPr lang="en-GB" sz="1100" dirty="0">
                  <a:solidFill>
                    <a:schemeClr val="tx1"/>
                  </a:solidFill>
                </a:rPr>
                <a:t>Magnetic resonance imaging (MRI)</a:t>
              </a:r>
            </a:p>
            <a:p>
              <a:pPr marL="171450" indent="-171450">
                <a:buFont typeface="Arial" panose="020B0604020202020204" pitchFamily="34" charset="0"/>
                <a:buChar char="•"/>
              </a:pPr>
              <a:r>
                <a:rPr lang="en-GB" sz="1100" dirty="0">
                  <a:solidFill>
                    <a:schemeClr val="tx1"/>
                  </a:solidFill>
                </a:rPr>
                <a:t>Materials science and energy storage</a:t>
              </a:r>
            </a:p>
            <a:p>
              <a:pPr marL="171450" indent="-171450">
                <a:buFont typeface="Arial" panose="020B0604020202020204" pitchFamily="34" charset="0"/>
                <a:buChar char="•"/>
              </a:pPr>
              <a:r>
                <a:rPr lang="en-GB" sz="1100" dirty="0">
                  <a:solidFill>
                    <a:schemeClr val="tx1"/>
                  </a:solidFill>
                </a:rPr>
                <a:t>Biological chemistry and drug discovery</a:t>
              </a:r>
            </a:p>
          </p:txBody>
        </p:sp>
        <p:sp>
          <p:nvSpPr>
            <p:cNvPr id="31" name="ZoneTexte 30"/>
            <p:cNvSpPr txBox="1"/>
            <p:nvPr/>
          </p:nvSpPr>
          <p:spPr>
            <a:xfrm>
              <a:off x="6034233" y="4777364"/>
              <a:ext cx="696024" cy="253916"/>
            </a:xfrm>
            <a:prstGeom prst="rect">
              <a:avLst/>
            </a:prstGeom>
            <a:solidFill>
              <a:srgbClr val="D5FBDD"/>
            </a:solidFill>
            <a:ln w="6350">
              <a:solidFill>
                <a:schemeClr val="tx1"/>
              </a:solidFill>
            </a:ln>
          </p:spPr>
          <p:txBody>
            <a:bodyPr wrap="square" rtlCol="0">
              <a:spAutoFit/>
            </a:bodyPr>
            <a:lstStyle/>
            <a:p>
              <a:pPr algn="ctr"/>
              <a:r>
                <a:rPr lang="en-GB" sz="1050"/>
                <a:t>DNP </a:t>
              </a:r>
              <a:endParaRPr lang="en-US" sz="1050"/>
            </a:p>
          </p:txBody>
        </p:sp>
        <p:sp>
          <p:nvSpPr>
            <p:cNvPr id="10" name="Flèche en arc 9"/>
            <p:cNvSpPr/>
            <p:nvPr/>
          </p:nvSpPr>
          <p:spPr>
            <a:xfrm flipV="1">
              <a:off x="5361647" y="4381124"/>
              <a:ext cx="1080000" cy="1080000"/>
            </a:xfrm>
            <a:prstGeom prst="circularArrow">
              <a:avLst>
                <a:gd name="adj1" fmla="val 2625"/>
                <a:gd name="adj2" fmla="val 855689"/>
                <a:gd name="adj3" fmla="val 20423925"/>
                <a:gd name="adj4" fmla="val 1137141"/>
                <a:gd name="adj5" fmla="val 7233"/>
              </a:avLst>
            </a:prstGeom>
            <a:solidFill>
              <a:srgbClr val="EDB12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32" name="ZoneTexte 31"/>
            <p:cNvSpPr txBox="1"/>
            <p:nvPr/>
          </p:nvSpPr>
          <p:spPr>
            <a:xfrm>
              <a:off x="5560441" y="4105578"/>
              <a:ext cx="696024" cy="415498"/>
            </a:xfrm>
            <a:prstGeom prst="rect">
              <a:avLst/>
            </a:prstGeom>
            <a:solidFill>
              <a:srgbClr val="F8E2AA"/>
            </a:solidFill>
            <a:ln w="6350">
              <a:solidFill>
                <a:schemeClr val="tx1"/>
              </a:solidFill>
            </a:ln>
          </p:spPr>
          <p:txBody>
            <a:bodyPr wrap="square" rtlCol="0">
              <a:spAutoFit/>
            </a:bodyPr>
            <a:lstStyle/>
            <a:p>
              <a:pPr algn="ctr"/>
              <a:r>
                <a:rPr lang="en-GB" sz="1050" dirty="0" err="1"/>
                <a:t>HypRes</a:t>
              </a:r>
              <a:r>
                <a:rPr lang="en-GB" sz="1050" dirty="0"/>
                <a:t> method </a:t>
              </a:r>
              <a:endParaRPr lang="en-US" sz="1050" dirty="0"/>
            </a:p>
          </p:txBody>
        </p:sp>
        <p:sp>
          <p:nvSpPr>
            <p:cNvPr id="33" name="ZoneTexte 32"/>
            <p:cNvSpPr txBox="1"/>
            <p:nvPr/>
          </p:nvSpPr>
          <p:spPr>
            <a:xfrm>
              <a:off x="5438838" y="5326325"/>
              <a:ext cx="913372" cy="415498"/>
            </a:xfrm>
            <a:prstGeom prst="rect">
              <a:avLst/>
            </a:prstGeom>
            <a:solidFill>
              <a:srgbClr val="F8E2AA"/>
            </a:solidFill>
            <a:ln w="6350">
              <a:solidFill>
                <a:schemeClr val="tx1"/>
              </a:solidFill>
            </a:ln>
          </p:spPr>
          <p:txBody>
            <a:bodyPr wrap="square" rtlCol="0">
              <a:spAutoFit/>
            </a:bodyPr>
            <a:lstStyle/>
            <a:p>
              <a:pPr algn="ctr"/>
              <a:r>
                <a:rPr lang="en-GB" sz="1050"/>
                <a:t>Optimized process</a:t>
              </a:r>
              <a:endParaRPr lang="en-US" sz="1050"/>
            </a:p>
          </p:txBody>
        </p:sp>
        <p:sp>
          <p:nvSpPr>
            <p:cNvPr id="34" name="ZoneTexte 33"/>
            <p:cNvSpPr txBox="1"/>
            <p:nvPr/>
          </p:nvSpPr>
          <p:spPr>
            <a:xfrm>
              <a:off x="4824505" y="4727152"/>
              <a:ext cx="1040434" cy="415498"/>
            </a:xfrm>
            <a:prstGeom prst="rect">
              <a:avLst/>
            </a:prstGeom>
            <a:solidFill>
              <a:srgbClr val="F8E2AA"/>
            </a:solidFill>
            <a:ln w="6350">
              <a:solidFill>
                <a:schemeClr val="tx1"/>
              </a:solidFill>
            </a:ln>
          </p:spPr>
          <p:txBody>
            <a:bodyPr wrap="square" rtlCol="0">
              <a:spAutoFit/>
            </a:bodyPr>
            <a:lstStyle/>
            <a:p>
              <a:pPr algn="ctr"/>
              <a:r>
                <a:rPr lang="en-GB" sz="1050" dirty="0"/>
                <a:t>Improved understanding</a:t>
              </a:r>
              <a:endParaRPr lang="en-US" sz="1050" dirty="0"/>
            </a:p>
          </p:txBody>
        </p:sp>
        <p:sp>
          <p:nvSpPr>
            <p:cNvPr id="11" name="Flèche droite 10"/>
            <p:cNvSpPr/>
            <p:nvPr/>
          </p:nvSpPr>
          <p:spPr>
            <a:xfrm>
              <a:off x="6697709" y="4750730"/>
              <a:ext cx="452391" cy="331365"/>
            </a:xfrm>
            <a:prstGeom prst="rightArrow">
              <a:avLst>
                <a:gd name="adj1" fmla="val 29798"/>
                <a:gd name="adj2" fmla="val 58739"/>
              </a:avLst>
            </a:prstGeom>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5" name="ZoneTexte 22">
            <a:extLst>
              <a:ext uri="{FF2B5EF4-FFF2-40B4-BE49-F238E27FC236}">
                <a16:creationId xmlns:a16="http://schemas.microsoft.com/office/drawing/2014/main" id="{3CD5257A-C61A-4741-AE70-76130D628BF3}"/>
              </a:ext>
            </a:extLst>
          </p:cNvPr>
          <p:cNvSpPr txBox="1"/>
          <p:nvPr/>
        </p:nvSpPr>
        <p:spPr>
          <a:xfrm>
            <a:off x="4611365" y="5623216"/>
            <a:ext cx="4456435" cy="738664"/>
          </a:xfrm>
          <a:prstGeom prst="rect">
            <a:avLst/>
          </a:prstGeom>
          <a:noFill/>
        </p:spPr>
        <p:txBody>
          <a:bodyPr wrap="square" rtlCol="0">
            <a:spAutoFit/>
          </a:bodyPr>
          <a:lstStyle/>
          <a:p>
            <a:r>
              <a:rPr lang="en-GB" sz="1050" b="1" dirty="0"/>
              <a:t>Figure 2</a:t>
            </a:r>
            <a:r>
              <a:rPr lang="en-GB" sz="1050" dirty="0"/>
              <a:t>. </a:t>
            </a:r>
            <a:r>
              <a:rPr lang="en-GB" sz="1050" b="1" i="1" dirty="0"/>
              <a:t>Top</a:t>
            </a:r>
            <a:r>
              <a:rPr lang="en-GB" sz="1050" dirty="0"/>
              <a:t>: Transfer of spin polarization around unpaired electrons from </a:t>
            </a:r>
            <a:r>
              <a:rPr lang="en-GB" sz="1050" b="1" dirty="0">
                <a:solidFill>
                  <a:srgbClr val="FF0000"/>
                </a:solidFill>
              </a:rPr>
              <a:t>core</a:t>
            </a:r>
            <a:r>
              <a:rPr lang="en-GB" sz="1050" dirty="0"/>
              <a:t> to </a:t>
            </a:r>
            <a:r>
              <a:rPr lang="en-GB" sz="1050" b="1" dirty="0">
                <a:solidFill>
                  <a:srgbClr val="0000FF"/>
                </a:solidFill>
              </a:rPr>
              <a:t>bulk</a:t>
            </a:r>
            <a:r>
              <a:rPr lang="en-GB" sz="1050" dirty="0"/>
              <a:t> nuclear spins.  </a:t>
            </a:r>
            <a:r>
              <a:rPr lang="en-GB" sz="1050" b="1" i="1" dirty="0"/>
              <a:t>Bottom</a:t>
            </a:r>
            <a:r>
              <a:rPr lang="en-GB" sz="1050" dirty="0"/>
              <a:t>: </a:t>
            </a:r>
            <a:r>
              <a:rPr lang="en-GB" sz="1050" b="1" dirty="0" err="1"/>
              <a:t>HypRes</a:t>
            </a:r>
            <a:r>
              <a:rPr lang="en-GB" sz="1050" dirty="0"/>
              <a:t> will give us insight into making DNP NMR </a:t>
            </a:r>
            <a:r>
              <a:rPr lang="en-GB" sz="1050" dirty="0" smtClean="0"/>
              <a:t>more efficient</a:t>
            </a:r>
            <a:r>
              <a:rPr lang="en-GB" sz="1050" dirty="0"/>
              <a:t>, opening studies on a variety of chemical and biological systems. </a:t>
            </a:r>
            <a:r>
              <a:rPr lang="en-GB" sz="1050" dirty="0" smtClean="0"/>
              <a:t> </a:t>
            </a:r>
            <a:r>
              <a:rPr lang="en-GB" sz="1050" i="1" dirty="0" smtClean="0"/>
              <a:t>Fi</a:t>
            </a:r>
            <a:r>
              <a:rPr lang="en-GB" sz="1050" i="1" dirty="0" smtClean="0"/>
              <a:t>gure Credit</a:t>
            </a:r>
            <a:r>
              <a:rPr lang="en-GB" sz="1050" i="1" dirty="0"/>
              <a:t>: </a:t>
            </a:r>
            <a:r>
              <a:rPr lang="en-GB" sz="1050" i="1" dirty="0" smtClean="0"/>
              <a:t>see citation below</a:t>
            </a:r>
            <a:endParaRPr lang="en-US" sz="1050" i="1" dirty="0"/>
          </a:p>
        </p:txBody>
      </p:sp>
      <p:sp>
        <p:nvSpPr>
          <p:cNvPr id="36" name="Text Box 62">
            <a:extLst>
              <a:ext uri="{FF2B5EF4-FFF2-40B4-BE49-F238E27FC236}">
                <a16:creationId xmlns:a16="http://schemas.microsoft.com/office/drawing/2014/main" id="{645EA045-9B02-A345-A65A-10CCEA2BC0A3}"/>
              </a:ext>
            </a:extLst>
          </p:cNvPr>
          <p:cNvSpPr txBox="1">
            <a:spLocks noChangeArrowheads="1"/>
          </p:cNvSpPr>
          <p:nvPr/>
        </p:nvSpPr>
        <p:spPr bwMode="auto">
          <a:xfrm>
            <a:off x="784226" y="40618"/>
            <a:ext cx="7406874" cy="931024"/>
          </a:xfrm>
          <a:prstGeom prst="rect">
            <a:avLst/>
          </a:prstGeom>
          <a:noFill/>
          <a:ln w="9525">
            <a:noFill/>
            <a:miter lim="800000"/>
            <a:headEnd/>
            <a:tailEnd/>
          </a:ln>
        </p:spPr>
        <p:txBody>
          <a:bodyPr wrap="square">
            <a:spAutoFit/>
          </a:bodyPr>
          <a:lstStyle/>
          <a:p>
            <a:pPr algn="ctr">
              <a:spcBef>
                <a:spcPts val="0"/>
              </a:spcBef>
            </a:pPr>
            <a:r>
              <a:rPr lang="en-GB" sz="1600" b="1" dirty="0"/>
              <a:t>A new method for understanding dynamic nuclear polarization</a:t>
            </a:r>
            <a:endParaRPr lang="en-US" sz="1600" b="1" kern="1200" dirty="0"/>
          </a:p>
          <a:p>
            <a:pPr algn="ctr">
              <a:spcBef>
                <a:spcPts val="0"/>
              </a:spcBef>
            </a:pPr>
            <a:endParaRPr lang="en-US" sz="600" dirty="0"/>
          </a:p>
          <a:p>
            <a:pPr algn="ctr">
              <a:spcBef>
                <a:spcPts val="0"/>
              </a:spcBef>
            </a:pPr>
            <a:r>
              <a:rPr lang="en-US" sz="1100" dirty="0"/>
              <a:t>Q. Stern</a:t>
            </a:r>
            <a:r>
              <a:rPr lang="en-US" sz="1100" kern="1200" baseline="30000" dirty="0"/>
              <a:t>1</a:t>
            </a:r>
            <a:r>
              <a:rPr lang="en-US" sz="1100" kern="1200" dirty="0"/>
              <a:t>, S. </a:t>
            </a:r>
            <a:r>
              <a:rPr lang="en-US" sz="1100" dirty="0"/>
              <a:t>F. Cousin</a:t>
            </a:r>
            <a:r>
              <a:rPr lang="en-US" sz="1100" kern="1200" baseline="30000" dirty="0"/>
              <a:t>1</a:t>
            </a:r>
            <a:r>
              <a:rPr lang="en-US" sz="1100" kern="1200" dirty="0"/>
              <a:t>, F. Mentink</a:t>
            </a:r>
            <a:r>
              <a:rPr lang="en-US" sz="1100" dirty="0"/>
              <a:t>-Vigier</a:t>
            </a:r>
            <a:r>
              <a:rPr lang="en-US" sz="1100" kern="1200" baseline="30000" dirty="0"/>
              <a:t>2</a:t>
            </a:r>
            <a:r>
              <a:rPr lang="en-US" sz="1100" kern="1200" dirty="0"/>
              <a:t>, A. C. Pinon</a:t>
            </a:r>
            <a:r>
              <a:rPr lang="en-US" sz="1100" kern="1200" baseline="30000" dirty="0"/>
              <a:t>3</a:t>
            </a:r>
            <a:r>
              <a:rPr lang="en-US" sz="1100" kern="1200" dirty="0"/>
              <a:t>, S. J. Elliott</a:t>
            </a:r>
            <a:r>
              <a:rPr lang="en-US" sz="1100" kern="1200" baseline="30000" dirty="0"/>
              <a:t>4</a:t>
            </a:r>
            <a:r>
              <a:rPr lang="en-US" sz="1100" kern="1200" dirty="0"/>
              <a:t>, O. Cala</a:t>
            </a:r>
            <a:r>
              <a:rPr lang="en-US" sz="1100" baseline="30000" dirty="0"/>
              <a:t>1</a:t>
            </a:r>
            <a:r>
              <a:rPr lang="en-US" sz="1100" kern="1200" dirty="0"/>
              <a:t>, S. Jannin</a:t>
            </a:r>
            <a:r>
              <a:rPr lang="en-US" sz="1100" baseline="30000" dirty="0"/>
              <a:t>1</a:t>
            </a:r>
            <a:endParaRPr lang="en-US" sz="1100" dirty="0"/>
          </a:p>
          <a:p>
            <a:pPr algn="ctr">
              <a:spcBef>
                <a:spcPts val="0"/>
              </a:spcBef>
            </a:pPr>
            <a:r>
              <a:rPr lang="en-US" sz="1100" b="1" dirty="0">
                <a:solidFill>
                  <a:srgbClr val="0033CC"/>
                </a:solidFill>
              </a:rPr>
              <a:t>1. </a:t>
            </a:r>
            <a:r>
              <a:rPr lang="en-US" sz="1050" b="1" dirty="0">
                <a:solidFill>
                  <a:srgbClr val="0033CC"/>
                </a:solidFill>
              </a:rPr>
              <a:t>CNRS, ENS Lyon, UCBL, Univ. de Lyon, CRMN UMR 5280; </a:t>
            </a:r>
            <a:r>
              <a:rPr lang="en-US" sz="1050" b="1" kern="1200" dirty="0">
                <a:solidFill>
                  <a:srgbClr val="0033CC"/>
                </a:solidFill>
              </a:rPr>
              <a:t>2</a:t>
            </a:r>
            <a:r>
              <a:rPr lang="en-US" sz="1050" b="1" dirty="0">
                <a:solidFill>
                  <a:srgbClr val="0033CC"/>
                </a:solidFill>
              </a:rPr>
              <a:t>. </a:t>
            </a:r>
            <a:r>
              <a:rPr lang="en-US" sz="1050" b="1" dirty="0" err="1">
                <a:solidFill>
                  <a:srgbClr val="0033CC"/>
                </a:solidFill>
              </a:rPr>
              <a:t>Nat’l</a:t>
            </a:r>
            <a:r>
              <a:rPr lang="en-US" sz="1050" b="1" dirty="0">
                <a:solidFill>
                  <a:srgbClr val="0033CC"/>
                </a:solidFill>
              </a:rPr>
              <a:t> High Magnetic Field Laboratory, Tallahassee, FL; </a:t>
            </a:r>
            <a:r>
              <a:rPr lang="en-US" sz="1050" b="1" kern="1200" dirty="0">
                <a:solidFill>
                  <a:srgbClr val="0033CC"/>
                </a:solidFill>
              </a:rPr>
              <a:t>3</a:t>
            </a:r>
            <a:r>
              <a:rPr lang="en-US" sz="1050" b="1" dirty="0">
                <a:solidFill>
                  <a:srgbClr val="0033CC"/>
                </a:solidFill>
              </a:rPr>
              <a:t>. Swedish NMR Center, Univ. of Gothenburg, Sweden.; 4. Dept. of Chemistry, Univ. of Liverpool, UK</a:t>
            </a:r>
            <a:r>
              <a:rPr lang="en-US" sz="600" b="1" kern="1200" dirty="0">
                <a:solidFill>
                  <a:srgbClr val="0033CC"/>
                </a:solidFill>
              </a:rPr>
              <a:t> </a:t>
            </a:r>
          </a:p>
        </p:txBody>
      </p:sp>
      <p:sp>
        <p:nvSpPr>
          <p:cNvPr id="37" name="Text Box 62">
            <a:extLst>
              <a:ext uri="{FF2B5EF4-FFF2-40B4-BE49-F238E27FC236}">
                <a16:creationId xmlns:a16="http://schemas.microsoft.com/office/drawing/2014/main" id="{D8B42F1C-BC48-144F-899D-D41567F51294}"/>
              </a:ext>
            </a:extLst>
          </p:cNvPr>
          <p:cNvSpPr txBox="1">
            <a:spLocks noChangeArrowheads="1"/>
          </p:cNvSpPr>
          <p:nvPr/>
        </p:nvSpPr>
        <p:spPr bwMode="auto">
          <a:xfrm>
            <a:off x="57150" y="1050266"/>
            <a:ext cx="9029700" cy="253916"/>
          </a:xfrm>
          <a:prstGeom prst="rect">
            <a:avLst/>
          </a:prstGeom>
          <a:noFill/>
          <a:ln w="9525">
            <a:noFill/>
            <a:miter lim="800000"/>
            <a:headEnd/>
            <a:tailEnd/>
          </a:ln>
        </p:spPr>
        <p:txBody>
          <a:bodyPr wrap="square">
            <a:spAutoFit/>
          </a:bodyPr>
          <a:lstStyle/>
          <a:p>
            <a:pPr algn="ctr">
              <a:spcBef>
                <a:spcPts val="0"/>
              </a:spcBef>
            </a:pPr>
            <a:r>
              <a:rPr lang="en-US" sz="1050" b="1" kern="1200" dirty="0"/>
              <a:t>Funding Grants:</a:t>
            </a:r>
            <a:r>
              <a:rPr lang="en-US" sz="1050" kern="1200" dirty="0"/>
              <a:t> S. </a:t>
            </a:r>
            <a:r>
              <a:rPr lang="en-US" sz="1050" kern="1200" dirty="0" err="1"/>
              <a:t>Jannin</a:t>
            </a:r>
            <a:r>
              <a:rPr lang="en-US" sz="1050" kern="1200" dirty="0"/>
              <a:t> (ERC 714519, MSC 766402</a:t>
            </a:r>
            <a:r>
              <a:rPr lang="en-US" sz="1050" dirty="0"/>
              <a:t>); G. </a:t>
            </a:r>
            <a:r>
              <a:rPr lang="en-US" sz="1050" dirty="0" err="1"/>
              <a:t>Boebinger</a:t>
            </a:r>
            <a:r>
              <a:rPr lang="en-US" sz="1050" dirty="0"/>
              <a:t> (NSF/DMR 1644779); T. Cross (NIH S10 OD018519, NIH P41 GM12269801)</a:t>
            </a:r>
            <a:endParaRPr lang="en-US" sz="1050" b="1" kern="1200" dirty="0">
              <a:solidFill>
                <a:srgbClr val="0033CC"/>
              </a:solidFill>
            </a:endParaRPr>
          </a:p>
        </p:txBody>
      </p:sp>
      <p:sp>
        <p:nvSpPr>
          <p:cNvPr id="38" name="Text Box 28">
            <a:extLst>
              <a:ext uri="{FF2B5EF4-FFF2-40B4-BE49-F238E27FC236}">
                <a16:creationId xmlns:a16="http://schemas.microsoft.com/office/drawing/2014/main" id="{D9F1B2C1-8A70-224B-88E5-D549B73D8E05}"/>
              </a:ext>
            </a:extLst>
          </p:cNvPr>
          <p:cNvSpPr txBox="1">
            <a:spLocks noChangeArrowheads="1"/>
          </p:cNvSpPr>
          <p:nvPr/>
        </p:nvSpPr>
        <p:spPr bwMode="auto">
          <a:xfrm>
            <a:off x="0" y="6269049"/>
            <a:ext cx="9144000" cy="600164"/>
          </a:xfrm>
          <a:prstGeom prst="rect">
            <a:avLst/>
          </a:prstGeom>
          <a:noFill/>
          <a:ln w="9525">
            <a:noFill/>
            <a:miter lim="800000"/>
            <a:headEnd/>
            <a:tailEnd/>
          </a:ln>
        </p:spPr>
        <p:txBody>
          <a:bodyPr wrap="square">
            <a:spAutoFit/>
          </a:bodyPr>
          <a:lstStyle/>
          <a:p>
            <a:pPr marL="0" marR="0">
              <a:spcBef>
                <a:spcPts val="0"/>
              </a:spcBef>
              <a:spcAft>
                <a:spcPts val="0"/>
              </a:spcAft>
            </a:pPr>
            <a:r>
              <a:rPr lang="en-US" sz="1100" b="1" dirty="0">
                <a:solidFill>
                  <a:schemeClr val="accent2"/>
                </a:solidFill>
              </a:rPr>
              <a:t>Facilities </a:t>
            </a:r>
            <a:r>
              <a:rPr lang="en-US" sz="1100" b="1" dirty="0" smtClean="0">
                <a:solidFill>
                  <a:schemeClr val="accent2"/>
                </a:solidFill>
              </a:rPr>
              <a:t>used</a:t>
            </a:r>
            <a:r>
              <a:rPr lang="en-US" sz="1100" b="1" dirty="0">
                <a:solidFill>
                  <a:schemeClr val="accent2"/>
                </a:solidFill>
              </a:rPr>
              <a:t>:</a:t>
            </a:r>
            <a:r>
              <a:rPr lang="en-US" sz="1100" dirty="0">
                <a:solidFill>
                  <a:schemeClr val="accent2"/>
                </a:solidFill>
              </a:rPr>
              <a:t>  NMR/MRI, </a:t>
            </a:r>
            <a:r>
              <a:rPr lang="en-US" sz="1100" dirty="0">
                <a:solidFill>
                  <a:schemeClr val="accent2"/>
                </a:solidFill>
                <a:ea typeface="Calibri" panose="020F0502020204030204" pitchFamily="34" charset="0"/>
              </a:rPr>
              <a:t>600 MHz DNP MAS NMR </a:t>
            </a:r>
          </a:p>
          <a:p>
            <a:r>
              <a:rPr lang="en-US" sz="1100" b="1" dirty="0">
                <a:solidFill>
                  <a:schemeClr val="accent2"/>
                </a:solidFill>
              </a:rPr>
              <a:t>Citation: </a:t>
            </a:r>
            <a:r>
              <a:rPr lang="en-US" sz="1100" dirty="0">
                <a:solidFill>
                  <a:schemeClr val="accent2"/>
                </a:solidFill>
              </a:rPr>
              <a:t>Stern, Q.; Cousin, S.; </a:t>
            </a:r>
            <a:r>
              <a:rPr lang="en-US" sz="1100" dirty="0" err="1">
                <a:solidFill>
                  <a:schemeClr val="accent2"/>
                </a:solidFill>
              </a:rPr>
              <a:t>Mentink-Vigier</a:t>
            </a:r>
            <a:r>
              <a:rPr lang="en-US" sz="1100" dirty="0">
                <a:solidFill>
                  <a:schemeClr val="accent2"/>
                </a:solidFill>
              </a:rPr>
              <a:t>, F.; Pinon, A.; Elliott, S.; Cala, O.; </a:t>
            </a:r>
            <a:r>
              <a:rPr lang="en-US" sz="1100" dirty="0" err="1">
                <a:solidFill>
                  <a:schemeClr val="accent2"/>
                </a:solidFill>
              </a:rPr>
              <a:t>Jannin</a:t>
            </a:r>
            <a:r>
              <a:rPr lang="en-US" sz="1100" dirty="0">
                <a:solidFill>
                  <a:schemeClr val="accent2"/>
                </a:solidFill>
              </a:rPr>
              <a:t>, S., </a:t>
            </a:r>
            <a:r>
              <a:rPr lang="en-US" sz="1100" i="1" dirty="0">
                <a:solidFill>
                  <a:schemeClr val="accent2"/>
                </a:solidFill>
              </a:rPr>
              <a:t>Direct observation of hyperpolarization breaking through the spin diffusion barrier,</a:t>
            </a:r>
            <a:r>
              <a:rPr lang="en-US" sz="1100" dirty="0">
                <a:solidFill>
                  <a:schemeClr val="accent2"/>
                </a:solidFill>
              </a:rPr>
              <a:t> Science Advances, </a:t>
            </a:r>
            <a:r>
              <a:rPr lang="en-US" sz="1100" b="1" dirty="0">
                <a:solidFill>
                  <a:schemeClr val="accent2"/>
                </a:solidFill>
              </a:rPr>
              <a:t>7</a:t>
            </a:r>
            <a:r>
              <a:rPr lang="en-US" sz="1100" dirty="0">
                <a:solidFill>
                  <a:schemeClr val="accent2"/>
                </a:solidFill>
              </a:rPr>
              <a:t> (18), eabf5735 (2021) </a:t>
            </a:r>
            <a:r>
              <a:rPr lang="en-US" sz="1100" dirty="0">
                <a:solidFill>
                  <a:schemeClr val="accent2"/>
                </a:solidFill>
                <a:hlinkClick r:id="rId6">
                  <a:extLst>
                    <a:ext uri="{A12FA001-AC4F-418D-AE19-62706E023703}">
                      <ahyp:hlinkClr xmlns:ahyp="http://schemas.microsoft.com/office/drawing/2018/hyperlinkcolor" xmlns="" val="tx"/>
                    </a:ext>
                  </a:extLst>
                </a:hlinkClick>
              </a:rPr>
              <a:t>doi.org/10.1126/sciadv.abf5735</a:t>
            </a:r>
            <a:endParaRPr lang="en-US" sz="1200" dirty="0">
              <a:solidFill>
                <a:schemeClr val="accent2"/>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9C7AA8-B4DF-49F4-AECE-989BD0F0FE8C}"/>
</file>

<file path=customXml/itemProps2.xml><?xml version="1.0" encoding="utf-8"?>
<ds:datastoreItem xmlns:ds="http://schemas.openxmlformats.org/officeDocument/2006/customXml" ds:itemID="{6EDC640D-D353-4ED6-AAF8-417F1213D09E}"/>
</file>

<file path=customXml/itemProps3.xml><?xml version="1.0" encoding="utf-8"?>
<ds:datastoreItem xmlns:ds="http://schemas.openxmlformats.org/officeDocument/2006/customXml" ds:itemID="{FEE02025-93DB-4815-B300-E8108221488F}"/>
</file>

<file path=docProps/app.xml><?xml version="1.0" encoding="utf-8"?>
<Properties xmlns="http://schemas.openxmlformats.org/officeDocument/2006/extended-properties" xmlns:vt="http://schemas.openxmlformats.org/officeDocument/2006/docPropsVTypes">
  <TotalTime>7849</TotalTime>
  <Words>1054</Words>
  <Application>Microsoft Office PowerPoint</Application>
  <PresentationFormat>On-screen Show (4:3)</PresentationFormat>
  <Paragraphs>42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275</cp:revision>
  <cp:lastPrinted>2019-07-16T13:07:28Z</cp:lastPrinted>
  <dcterms:created xsi:type="dcterms:W3CDTF">2004-08-07T03:10:56Z</dcterms:created>
  <dcterms:modified xsi:type="dcterms:W3CDTF">2021-07-13T15:54:04Z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