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25" autoAdjust="0"/>
    <p:restoredTop sz="89388" autoAdjust="0"/>
  </p:normalViewPr>
  <p:slideViewPr>
    <p:cSldViewPr snapToGrid="0">
      <p:cViewPr varScale="1">
        <p:scale>
          <a:sx n="99" d="100"/>
          <a:sy n="99" d="100"/>
        </p:scale>
        <p:origin x="1099"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baseline="0" dirty="0">
              <a:solidFill>
                <a:schemeClr val="tx1"/>
              </a:solidFill>
              <a:effectLst/>
              <a:latin typeface="Arial" charset="0"/>
              <a:ea typeface="+mn-ea"/>
              <a:cs typeface="+mn-cs"/>
            </a:endParaRPr>
          </a:p>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r>
              <a:rPr lang="en-US" dirty="0">
                <a:latin typeface="Arial" pitchFamily="34" charset="0"/>
              </a:rPr>
              <a:t>Para 3, line 2: changed “NHMFL” to “</a:t>
            </a:r>
            <a:r>
              <a:rPr lang="en-US" dirty="0" err="1">
                <a:latin typeface="Arial" pitchFamily="34" charset="0"/>
              </a:rPr>
              <a:t>MagLab</a:t>
            </a:r>
            <a:r>
              <a:rPr lang="en-US" dirty="0">
                <a:latin typeface="Arial" pitchFamily="34" charset="0"/>
              </a:rPr>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493607"/>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04660" y="1438642"/>
            <a:ext cx="4400780" cy="5078313"/>
          </a:xfrm>
          <a:prstGeom prst="rect">
            <a:avLst/>
          </a:prstGeom>
          <a:noFill/>
          <a:ln w="9525">
            <a:noFill/>
            <a:miter lim="800000"/>
            <a:headEnd/>
            <a:tailEnd/>
          </a:ln>
        </p:spPr>
        <p:txBody>
          <a:bodyPr wrap="square">
            <a:spAutoFit/>
          </a:bodyPr>
          <a:lstStyle/>
          <a:p>
            <a:pPr algn="just"/>
            <a:r>
              <a:rPr lang="en-US" sz="1200" dirty="0"/>
              <a:t>Achieving quantum phase coherence in devices and materials is a key aspect of the technology of quantum information processing which underlies </a:t>
            </a:r>
            <a:r>
              <a:rPr lang="en-US" sz="1200" dirty="0" smtClean="0"/>
              <a:t>progress toward a quantum </a:t>
            </a:r>
            <a:r>
              <a:rPr lang="en-US" sz="1200" dirty="0"/>
              <a:t>computer. </a:t>
            </a:r>
            <a:r>
              <a:rPr lang="en-US" sz="1200" dirty="0" smtClean="0"/>
              <a:t>A </a:t>
            </a:r>
            <a:r>
              <a:rPr lang="en-US" sz="1200" dirty="0"/>
              <a:t>paradigm for this coherence is achieved with nuclear spin systems </a:t>
            </a:r>
            <a:r>
              <a:rPr lang="en-US" sz="1200" dirty="0" smtClean="0"/>
              <a:t>using </a:t>
            </a:r>
            <a:r>
              <a:rPr lang="en-US" sz="1200" dirty="0"/>
              <a:t>nuclear magnetic resonance (NMR). </a:t>
            </a:r>
            <a:r>
              <a:rPr lang="en-US" sz="1200" i="1" u="sng" dirty="0"/>
              <a:t>Applications of coherent nuclear spin states </a:t>
            </a:r>
            <a:r>
              <a:rPr lang="en-US" sz="1200" i="1" u="sng" dirty="0" smtClean="0"/>
              <a:t>are </a:t>
            </a:r>
            <a:r>
              <a:rPr lang="en-US" sz="1200" i="1" u="sng" dirty="0"/>
              <a:t>at the very heart of chemical, physical, and biological analysis of </a:t>
            </a:r>
            <a:r>
              <a:rPr lang="en-US" sz="1200" i="1" u="sng" dirty="0" smtClean="0"/>
              <a:t>materials</a:t>
            </a:r>
            <a:r>
              <a:rPr lang="en-US" sz="1200" dirty="0" smtClean="0"/>
              <a:t>. This experiment identifies </a:t>
            </a:r>
            <a:r>
              <a:rPr lang="en-US" sz="1200" dirty="0"/>
              <a:t>an important milestone in the application of NMR spin coherence at high magnetic fields.</a:t>
            </a:r>
          </a:p>
          <a:p>
            <a:pPr algn="just"/>
            <a:endParaRPr lang="en-US" sz="1200" dirty="0"/>
          </a:p>
          <a:p>
            <a:pPr algn="just"/>
            <a:r>
              <a:rPr lang="en-US" sz="1200" dirty="0"/>
              <a:t>NMR resolution improves dramatically with increasing magnetic </a:t>
            </a:r>
            <a:r>
              <a:rPr lang="en-US" sz="1200" dirty="0" smtClean="0"/>
              <a:t>field; however, </a:t>
            </a:r>
            <a:r>
              <a:rPr lang="en-US" sz="1200" dirty="0"/>
              <a:t>achieving spin coherence restricts most </a:t>
            </a:r>
            <a:r>
              <a:rPr lang="en-US" sz="1200" dirty="0" smtClean="0"/>
              <a:t>experiments </a:t>
            </a:r>
            <a:r>
              <a:rPr lang="en-US" sz="1200" dirty="0"/>
              <a:t>to superconducting magnets. </a:t>
            </a:r>
            <a:r>
              <a:rPr lang="en-US" sz="1200" i="1" u="sng" dirty="0" smtClean="0"/>
              <a:t>The 32T </a:t>
            </a:r>
            <a:r>
              <a:rPr lang="en-US" sz="1200" i="1" u="sng" dirty="0"/>
              <a:t>all superconducting magnet </a:t>
            </a:r>
            <a:r>
              <a:rPr lang="en-US" sz="1200" i="1" u="sng" dirty="0" smtClean="0"/>
              <a:t>recently developed at the MagLab increases </a:t>
            </a:r>
            <a:r>
              <a:rPr lang="en-US" sz="1200" i="1" u="sng" dirty="0"/>
              <a:t>the potential </a:t>
            </a:r>
            <a:r>
              <a:rPr lang="en-US" sz="1200" i="1" u="sng" dirty="0" smtClean="0"/>
              <a:t>for </a:t>
            </a:r>
            <a:r>
              <a:rPr lang="en-US" sz="1200" i="1" u="sng" dirty="0"/>
              <a:t>realizing </a:t>
            </a:r>
            <a:r>
              <a:rPr lang="en-US" sz="1200" i="1" u="sng" dirty="0" smtClean="0"/>
              <a:t>the improved </a:t>
            </a:r>
            <a:r>
              <a:rPr lang="en-US" sz="1200" i="1" u="sng" dirty="0"/>
              <a:t>spectral resolution </a:t>
            </a:r>
            <a:r>
              <a:rPr lang="en-US" sz="1200" i="1" u="sng" dirty="0" smtClean="0"/>
              <a:t>afforded by high magnetic fields, while </a:t>
            </a:r>
            <a:r>
              <a:rPr lang="en-US" sz="1200" i="1" u="sng" dirty="0"/>
              <a:t>maintaining spin </a:t>
            </a:r>
            <a:r>
              <a:rPr lang="en-US" sz="1200" i="1" u="sng" dirty="0" smtClean="0">
                <a:solidFill>
                  <a:schemeClr val="accent4">
                    <a:lumMod val="95000"/>
                    <a:lumOff val="5000"/>
                  </a:schemeClr>
                </a:solidFill>
              </a:rPr>
              <a:t>coherence</a:t>
            </a:r>
            <a:r>
              <a:rPr lang="en-US" sz="1200" b="1" dirty="0" smtClean="0">
                <a:solidFill>
                  <a:schemeClr val="accent4">
                    <a:lumMod val="95000"/>
                    <a:lumOff val="5000"/>
                  </a:schemeClr>
                </a:solidFill>
              </a:rPr>
              <a:t>.</a:t>
            </a:r>
            <a:r>
              <a:rPr lang="en-US" sz="1200" b="1" dirty="0"/>
              <a:t> </a:t>
            </a:r>
            <a:r>
              <a:rPr lang="en-US" sz="1200" dirty="0" smtClean="0"/>
              <a:t>Here, MagLab users show </a:t>
            </a:r>
            <a:r>
              <a:rPr lang="en-US" sz="1200" dirty="0"/>
              <a:t>the first demonstration of an NMR spin coherence experiment in this magnet</a:t>
            </a:r>
            <a:r>
              <a:rPr lang="en-US" sz="1200" dirty="0" smtClean="0"/>
              <a:t>. [</a:t>
            </a:r>
            <a:r>
              <a:rPr lang="en-US" sz="1200" dirty="0"/>
              <a:t>1]</a:t>
            </a:r>
          </a:p>
          <a:p>
            <a:pPr algn="just"/>
            <a:endParaRPr lang="en-US" sz="1200" dirty="0"/>
          </a:p>
          <a:p>
            <a:pPr algn="just"/>
            <a:r>
              <a:rPr lang="en-US" sz="1200" dirty="0" smtClean="0"/>
              <a:t>The </a:t>
            </a:r>
            <a:r>
              <a:rPr lang="en-US" sz="1200" dirty="0"/>
              <a:t>application involves </a:t>
            </a:r>
            <a:r>
              <a:rPr lang="en-US" sz="1400" baseline="30000" dirty="0"/>
              <a:t>17</a:t>
            </a:r>
            <a:r>
              <a:rPr lang="en-US" sz="1200" dirty="0"/>
              <a:t>O NMR in a single crystal of the cuprate </a:t>
            </a:r>
            <a:r>
              <a:rPr lang="en-US" sz="1200" dirty="0" smtClean="0"/>
              <a:t>superconductor, HgBa</a:t>
            </a:r>
            <a:r>
              <a:rPr lang="en-US" sz="1400" baseline="-25000" dirty="0" smtClean="0"/>
              <a:t>2</a:t>
            </a:r>
            <a:r>
              <a:rPr lang="en-US" sz="1200" dirty="0" smtClean="0"/>
              <a:t>CuO</a:t>
            </a:r>
            <a:r>
              <a:rPr lang="en-US" sz="1400" baseline="-25000" dirty="0" smtClean="0"/>
              <a:t>4+</a:t>
            </a:r>
            <a:r>
              <a:rPr lang="en-US" sz="1400" baseline="-25000" dirty="0" smtClean="0">
                <a:latin typeface="Symbol" pitchFamily="2" charset="2"/>
              </a:rPr>
              <a:t>d</a:t>
            </a:r>
            <a:r>
              <a:rPr lang="en-US" sz="1200" dirty="0" smtClean="0"/>
              <a:t>. The </a:t>
            </a:r>
            <a:r>
              <a:rPr lang="en-US" sz="1200" dirty="0"/>
              <a:t>multi-pulse experiment records a spin coherence time, </a:t>
            </a:r>
            <a:r>
              <a:rPr lang="en-US" sz="1200" i="1" dirty="0"/>
              <a:t>T</a:t>
            </a:r>
            <a:r>
              <a:rPr lang="en-US" sz="1400" baseline="-25000" dirty="0"/>
              <a:t>2</a:t>
            </a:r>
            <a:r>
              <a:rPr lang="en-US" sz="1200" dirty="0"/>
              <a:t>.  </a:t>
            </a:r>
            <a:r>
              <a:rPr lang="en-US" sz="1200" i="1" u="sng" dirty="0" smtClean="0"/>
              <a:t>The data discover </a:t>
            </a:r>
            <a:r>
              <a:rPr lang="en-US" sz="1200" i="1" u="sng" dirty="0"/>
              <a:t>spin dynamics in the vortices of magnetic flux in this superconducting </a:t>
            </a:r>
            <a:r>
              <a:rPr lang="en-US" sz="1200" i="1" u="sng" dirty="0" smtClean="0"/>
              <a:t>compound that are </a:t>
            </a:r>
            <a:r>
              <a:rPr lang="en-US" sz="1200" i="1" u="sng" dirty="0"/>
              <a:t>most likely associated with the electronic bound states in the </a:t>
            </a:r>
            <a:r>
              <a:rPr lang="en-US" sz="1200" i="1" u="sng"/>
              <a:t>vortex </a:t>
            </a:r>
            <a:r>
              <a:rPr lang="en-US" sz="1200" i="1" u="sng" smtClean="0"/>
              <a:t>cores</a:t>
            </a:r>
            <a:r>
              <a:rPr lang="en-US" sz="1200" smtClean="0"/>
              <a:t>. </a:t>
            </a:r>
            <a:r>
              <a:rPr lang="en-US" sz="1200" dirty="0" smtClean="0"/>
              <a:t>[</a:t>
            </a:r>
            <a:r>
              <a:rPr lang="en-US" sz="1200" dirty="0"/>
              <a:t>1]</a:t>
            </a:r>
          </a:p>
        </p:txBody>
      </p:sp>
      <p:sp>
        <p:nvSpPr>
          <p:cNvPr id="1029" name="Line 42"/>
          <p:cNvSpPr>
            <a:spLocks noChangeShapeType="1"/>
          </p:cNvSpPr>
          <p:nvPr/>
        </p:nvSpPr>
        <p:spPr bwMode="auto">
          <a:xfrm>
            <a:off x="57150" y="1312354"/>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495800" y="1399898"/>
            <a:ext cx="4572000" cy="5001332"/>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104660" y="6396335"/>
            <a:ext cx="9029700" cy="461665"/>
          </a:xfrm>
          <a:prstGeom prst="rect">
            <a:avLst/>
          </a:prstGeom>
          <a:noFill/>
          <a:ln w="9525">
            <a:noFill/>
            <a:miter lim="800000"/>
            <a:headEnd/>
            <a:tailEnd/>
          </a:ln>
        </p:spPr>
        <p:txBody>
          <a:bodyPr wrap="square">
            <a:spAutoFit/>
          </a:bodyPr>
          <a:lstStyle/>
          <a:p>
            <a:r>
              <a:rPr lang="en-US" sz="1200" b="1" dirty="0">
                <a:solidFill>
                  <a:srgbClr val="333399"/>
                </a:solidFill>
              </a:rPr>
              <a:t>Facilities and instrumentation used:</a:t>
            </a:r>
            <a:r>
              <a:rPr lang="en-US" sz="1200" dirty="0">
                <a:solidFill>
                  <a:srgbClr val="333399"/>
                </a:solidFill>
              </a:rPr>
              <a:t>  DC Field Facility, 32T superconducting magnet and condensed matter NMR group.</a:t>
            </a:r>
          </a:p>
          <a:p>
            <a:r>
              <a:rPr lang="en-US" sz="1200" b="1" dirty="0">
                <a:solidFill>
                  <a:srgbClr val="333399"/>
                </a:solidFill>
              </a:rPr>
              <a:t>[1]  </a:t>
            </a:r>
            <a:r>
              <a:rPr lang="en-US" sz="1200" dirty="0">
                <a:solidFill>
                  <a:srgbClr val="333399"/>
                </a:solidFill>
              </a:rPr>
              <a:t>I. </a:t>
            </a:r>
            <a:r>
              <a:rPr lang="en-US" sz="1200" dirty="0" err="1">
                <a:solidFill>
                  <a:srgbClr val="333399"/>
                </a:solidFill>
              </a:rPr>
              <a:t>Stolt</a:t>
            </a:r>
            <a:r>
              <a:rPr lang="en-US" sz="1200" dirty="0">
                <a:solidFill>
                  <a:srgbClr val="333399"/>
                </a:solidFill>
              </a:rPr>
              <a:t>, PhD thesis Northwestern University, 2021</a:t>
            </a:r>
            <a:endParaRPr lang="en-US" sz="1400" dirty="0">
              <a:solidFill>
                <a:srgbClr val="333399"/>
              </a:solidFill>
            </a:endParaRPr>
          </a:p>
        </p:txBody>
      </p:sp>
      <p:pic>
        <p:nvPicPr>
          <p:cNvPr id="12" name="Picture 11" descr="NSF logo.jpg"/>
          <p:cNvPicPr>
            <a:picLocks noChangeAspect="1"/>
          </p:cNvPicPr>
          <p:nvPr/>
        </p:nvPicPr>
        <p:blipFill>
          <a:blip r:embed="rId3" cstate="print"/>
          <a:stretch>
            <a:fillRect/>
          </a:stretch>
        </p:blipFill>
        <p:spPr>
          <a:xfrm>
            <a:off x="7974053" y="45116"/>
            <a:ext cx="1017188" cy="1023315"/>
          </a:xfrm>
          <a:prstGeom prst="rect">
            <a:avLst/>
          </a:prstGeom>
        </p:spPr>
      </p:pic>
      <p:sp>
        <p:nvSpPr>
          <p:cNvPr id="13" name="Text Box 62"/>
          <p:cNvSpPr txBox="1">
            <a:spLocks noChangeArrowheads="1"/>
          </p:cNvSpPr>
          <p:nvPr/>
        </p:nvSpPr>
        <p:spPr bwMode="auto">
          <a:xfrm>
            <a:off x="843500" y="-26474"/>
            <a:ext cx="7130553" cy="1338828"/>
          </a:xfrm>
          <a:prstGeom prst="rect">
            <a:avLst/>
          </a:prstGeom>
          <a:noFill/>
          <a:ln w="9525">
            <a:noFill/>
            <a:miter lim="800000"/>
            <a:headEnd/>
            <a:tailEnd/>
          </a:ln>
        </p:spPr>
        <p:txBody>
          <a:bodyPr wrap="square">
            <a:spAutoFit/>
          </a:bodyPr>
          <a:lstStyle/>
          <a:p>
            <a:pPr algn="ctr">
              <a:spcBef>
                <a:spcPts val="0"/>
              </a:spcBef>
            </a:pPr>
            <a:r>
              <a:rPr lang="en-US" sz="1600" b="1" dirty="0"/>
              <a:t>S</a:t>
            </a:r>
            <a:r>
              <a:rPr lang="en-US" sz="1600" b="1" kern="1200" dirty="0"/>
              <a:t>pin Coherence in the vortex core of HgBa</a:t>
            </a:r>
            <a:r>
              <a:rPr lang="en-US" b="1" kern="1200" baseline="-25000" dirty="0"/>
              <a:t>2</a:t>
            </a:r>
            <a:r>
              <a:rPr lang="en-US" sz="1600" b="1" kern="1200" dirty="0"/>
              <a:t>CuO</a:t>
            </a:r>
            <a:r>
              <a:rPr lang="en-US" b="1" baseline="-25000" dirty="0">
                <a:latin typeface="Symbol" pitchFamily="2" charset="2"/>
              </a:rPr>
              <a:t>4+d</a:t>
            </a:r>
            <a:endParaRPr lang="en-US" b="1" kern="1200" dirty="0">
              <a:latin typeface="Symbol" pitchFamily="2" charset="2"/>
            </a:endParaRPr>
          </a:p>
          <a:p>
            <a:pPr algn="ctr">
              <a:spcBef>
                <a:spcPts val="0"/>
              </a:spcBef>
            </a:pPr>
            <a:r>
              <a:rPr lang="en-US" sz="1600" b="1" dirty="0"/>
              <a:t>a</a:t>
            </a:r>
            <a:r>
              <a:rPr lang="en-US" sz="1600" b="1" kern="1200" dirty="0" smtClean="0"/>
              <a:t>s measured in </a:t>
            </a:r>
            <a:r>
              <a:rPr lang="en-US" sz="1600" b="1" kern="1200" dirty="0"/>
              <a:t>the </a:t>
            </a:r>
            <a:r>
              <a:rPr lang="en-US" sz="1600" b="1" kern="1200" dirty="0" smtClean="0"/>
              <a:t>MagLab’s 32T </a:t>
            </a:r>
            <a:r>
              <a:rPr lang="en-US" sz="1600" b="1" dirty="0"/>
              <a:t>S</a:t>
            </a:r>
            <a:r>
              <a:rPr lang="en-US" sz="1600" b="1" kern="1200" dirty="0"/>
              <a:t>uperconducting Magnet</a:t>
            </a:r>
          </a:p>
          <a:p>
            <a:pPr algn="ctr">
              <a:spcBef>
                <a:spcPts val="0"/>
              </a:spcBef>
            </a:pPr>
            <a:endParaRPr lang="en-US" sz="600" dirty="0"/>
          </a:p>
          <a:p>
            <a:pPr algn="ctr">
              <a:spcBef>
                <a:spcPts val="0"/>
              </a:spcBef>
            </a:pPr>
            <a:r>
              <a:rPr lang="en-US" sz="1100" dirty="0"/>
              <a:t>Ingrid Stolt</a:t>
            </a:r>
            <a:r>
              <a:rPr lang="en-US" sz="1100" baseline="30000" dirty="0"/>
              <a:t>1</a:t>
            </a:r>
            <a:r>
              <a:rPr lang="en-US" sz="1100" kern="1200" dirty="0"/>
              <a:t>, </a:t>
            </a:r>
            <a:r>
              <a:rPr lang="en-US" sz="1100" dirty="0" err="1"/>
              <a:t>Yizhou</a:t>
            </a:r>
            <a:r>
              <a:rPr lang="en-US" sz="1100" dirty="0"/>
              <a:t> Xin</a:t>
            </a:r>
            <a:r>
              <a:rPr lang="en-US" sz="1100" baseline="30000" dirty="0"/>
              <a:t>1</a:t>
            </a:r>
            <a:r>
              <a:rPr lang="en-US" sz="1100" kern="1200" dirty="0"/>
              <a:t>, </a:t>
            </a:r>
            <a:r>
              <a:rPr lang="en-US" sz="1100" dirty="0"/>
              <a:t>Mun Chan</a:t>
            </a:r>
            <a:r>
              <a:rPr lang="en-US" sz="1100" kern="1200" baseline="30000" dirty="0"/>
              <a:t>2</a:t>
            </a:r>
            <a:r>
              <a:rPr lang="en-US" sz="1100" dirty="0"/>
              <a:t>, A. P. Reyes</a:t>
            </a:r>
            <a:r>
              <a:rPr lang="en-US" sz="1100" baseline="30000" dirty="0"/>
              <a:t>3</a:t>
            </a:r>
            <a:r>
              <a:rPr lang="en-US" sz="1100" dirty="0"/>
              <a:t>, E. L.  Green</a:t>
            </a:r>
            <a:r>
              <a:rPr lang="en-US" sz="1100" baseline="30000" dirty="0"/>
              <a:t>3</a:t>
            </a:r>
            <a:r>
              <a:rPr lang="en-US" sz="1100" dirty="0"/>
              <a:t>, S. K. Ramakishna</a:t>
            </a:r>
            <a:r>
              <a:rPr lang="en-US" sz="1100" baseline="30000" dirty="0"/>
              <a:t>3</a:t>
            </a:r>
            <a:r>
              <a:rPr lang="en-US" sz="1100" dirty="0"/>
              <a:t>, W.P. Halperin</a:t>
            </a:r>
          </a:p>
          <a:p>
            <a:pPr marL="228600" indent="-228600" algn="ctr">
              <a:spcBef>
                <a:spcPts val="0"/>
              </a:spcBef>
              <a:buAutoNum type="arabicPeriod"/>
            </a:pPr>
            <a:r>
              <a:rPr lang="en-US" sz="1200" b="1" dirty="0">
                <a:solidFill>
                  <a:srgbClr val="0033CC"/>
                </a:solidFill>
              </a:rPr>
              <a:t>Northwestern University; 2. Los Alamos National Laboratory; 3. NHMFL-FSU;</a:t>
            </a:r>
          </a:p>
          <a:p>
            <a:pPr algn="ctr">
              <a:spcBef>
                <a:spcPts val="0"/>
              </a:spcBef>
            </a:pPr>
            <a:endParaRPr lang="en-US" sz="600" dirty="0"/>
          </a:p>
          <a:p>
            <a:pPr>
              <a:spcBef>
                <a:spcPts val="0"/>
              </a:spcBef>
            </a:pPr>
            <a:r>
              <a:rPr lang="en-US" sz="1100" b="1" dirty="0"/>
              <a:t>Funding Grants:</a:t>
            </a:r>
            <a:r>
              <a:rPr lang="en-US" sz="1100" dirty="0"/>
              <a:t>  G.S. </a:t>
            </a:r>
            <a:r>
              <a:rPr lang="en-US" sz="1100" dirty="0" err="1"/>
              <a:t>Boebinger</a:t>
            </a:r>
            <a:r>
              <a:rPr lang="en-US" sz="1100" dirty="0"/>
              <a:t> (NSF DMR-1644779); W.P. Halperin (DOE  DE-FG02-05ER46248)</a:t>
            </a:r>
            <a:endParaRPr lang="en-US" sz="1200" dirty="0"/>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83602" y="84393"/>
            <a:ext cx="792698" cy="944759"/>
          </a:xfrm>
          <a:prstGeom prst="rect">
            <a:avLst/>
          </a:prstGeom>
        </p:spPr>
      </p:pic>
      <p:sp>
        <p:nvSpPr>
          <p:cNvPr id="4" name="TextBox 3">
            <a:extLst>
              <a:ext uri="{FF2B5EF4-FFF2-40B4-BE49-F238E27FC236}">
                <a16:creationId xmlns:a16="http://schemas.microsoft.com/office/drawing/2014/main" id="{74A0BD19-16CA-D443-9813-73222DE3DF2A}"/>
              </a:ext>
            </a:extLst>
          </p:cNvPr>
          <p:cNvSpPr txBox="1"/>
          <p:nvPr/>
        </p:nvSpPr>
        <p:spPr>
          <a:xfrm>
            <a:off x="4713364" y="4348157"/>
            <a:ext cx="4136872" cy="2039020"/>
          </a:xfrm>
          <a:prstGeom prst="rect">
            <a:avLst/>
          </a:prstGeom>
          <a:noFill/>
        </p:spPr>
        <p:txBody>
          <a:bodyPr wrap="square" rtlCol="0">
            <a:spAutoFit/>
          </a:bodyPr>
          <a:lstStyle/>
          <a:p>
            <a:pPr algn="just"/>
            <a:r>
              <a:rPr lang="en-US" sz="1150" dirty="0" smtClean="0"/>
              <a:t>The </a:t>
            </a:r>
            <a:r>
              <a:rPr lang="en-US" sz="1150" dirty="0"/>
              <a:t>underdoped cuprate crystal has a superconducting transition </a:t>
            </a:r>
            <a:r>
              <a:rPr lang="en-US" sz="1150" dirty="0" smtClean="0"/>
              <a:t>at </a:t>
            </a:r>
            <a:r>
              <a:rPr lang="en-US" sz="1150" dirty="0"/>
              <a:t>81K.  The </a:t>
            </a:r>
            <a:r>
              <a:rPr lang="en-US" sz="1150" dirty="0" smtClean="0"/>
              <a:t>exponential spin-spin </a:t>
            </a:r>
            <a:r>
              <a:rPr lang="en-US" sz="1150" dirty="0"/>
              <a:t>relaxation rate </a:t>
            </a:r>
            <a:r>
              <a:rPr lang="en-US" sz="1150" dirty="0" smtClean="0"/>
              <a:t>is shown in the figure above. The data suggest that </a:t>
            </a:r>
            <a:r>
              <a:rPr lang="en-US" sz="1150" dirty="0"/>
              <a:t>the vortices freeze from their liquid state near 15K</a:t>
            </a:r>
            <a:r>
              <a:rPr lang="en-US" sz="1150" dirty="0" smtClean="0"/>
              <a:t>. The inset </a:t>
            </a:r>
            <a:r>
              <a:rPr lang="en-US" sz="1150" dirty="0"/>
              <a:t>shows first quadrupolar satellite spectra for both planar </a:t>
            </a:r>
            <a:r>
              <a:rPr lang="en-US" sz="1150" dirty="0" smtClean="0"/>
              <a:t>O(1) and </a:t>
            </a:r>
            <a:r>
              <a:rPr lang="en-US" sz="1150" dirty="0"/>
              <a:t>apical O(2</a:t>
            </a:r>
            <a:r>
              <a:rPr lang="en-US" sz="1150" dirty="0" smtClean="0"/>
              <a:t>) oxygen </a:t>
            </a:r>
            <a:r>
              <a:rPr lang="en-US" sz="1150" dirty="0"/>
              <a:t>sites. </a:t>
            </a:r>
            <a:r>
              <a:rPr lang="en-US" sz="1150" dirty="0" smtClean="0"/>
              <a:t>The </a:t>
            </a:r>
            <a:r>
              <a:rPr lang="en-US" sz="1150" dirty="0"/>
              <a:t>data  </a:t>
            </a:r>
            <a:r>
              <a:rPr lang="en-US" sz="1150" i="1" dirty="0"/>
              <a:t>T</a:t>
            </a:r>
            <a:r>
              <a:rPr lang="en-US" sz="1150" baseline="-25000" dirty="0"/>
              <a:t>2</a:t>
            </a:r>
            <a:r>
              <a:rPr lang="en-US" sz="1150" baseline="30000" dirty="0"/>
              <a:t>-1</a:t>
            </a:r>
            <a:r>
              <a:rPr lang="en-US" sz="1150" dirty="0"/>
              <a:t>, is the decoherence rate for the O(1). </a:t>
            </a:r>
            <a:r>
              <a:rPr lang="en-US" sz="1150" dirty="0" smtClean="0"/>
              <a:t>The </a:t>
            </a:r>
            <a:r>
              <a:rPr lang="en-US" sz="1150" dirty="0"/>
              <a:t>line width of O(2) is temperature and magnetic field independent up to </a:t>
            </a:r>
            <a:r>
              <a:rPr lang="en-US" sz="1150" i="1" dirty="0"/>
              <a:t>H</a:t>
            </a:r>
            <a:r>
              <a:rPr lang="en-US" sz="1150" dirty="0"/>
              <a:t> = </a:t>
            </a:r>
            <a:r>
              <a:rPr lang="en-US" sz="1150" dirty="0" smtClean="0"/>
              <a:t>30T, </a:t>
            </a:r>
            <a:r>
              <a:rPr lang="en-US" sz="1150" dirty="0"/>
              <a:t>showing that the vortices do not form a lattice detectable by NMR linewidth down to 5K. However, the increase in the </a:t>
            </a:r>
            <a:r>
              <a:rPr lang="en-US" sz="1150" dirty="0" smtClean="0"/>
              <a:t>relaxation rate </a:t>
            </a:r>
            <a:r>
              <a:rPr lang="en-US" sz="1150" dirty="0"/>
              <a:t>at low temperatures signals a new type of spin dynamic state.</a:t>
            </a:r>
          </a:p>
        </p:txBody>
      </p:sp>
      <p:grpSp>
        <p:nvGrpSpPr>
          <p:cNvPr id="16" name="Group 15"/>
          <p:cNvGrpSpPr/>
          <p:nvPr/>
        </p:nvGrpSpPr>
        <p:grpSpPr>
          <a:xfrm>
            <a:off x="4572000" y="1430489"/>
            <a:ext cx="4232327" cy="2918709"/>
            <a:chOff x="4571999" y="3600444"/>
            <a:chExt cx="4232327" cy="2918709"/>
          </a:xfrm>
        </p:grpSpPr>
        <p:grpSp>
          <p:nvGrpSpPr>
            <p:cNvPr id="11" name="Group 10"/>
            <p:cNvGrpSpPr/>
            <p:nvPr/>
          </p:nvGrpSpPr>
          <p:grpSpPr>
            <a:xfrm>
              <a:off x="4571999" y="3600444"/>
              <a:ext cx="4232327" cy="2918709"/>
              <a:chOff x="4571999" y="3600444"/>
              <a:chExt cx="4232327" cy="2918709"/>
            </a:xfrm>
          </p:grpSpPr>
          <p:pic>
            <p:nvPicPr>
              <p:cNvPr id="3" name="Picture 2">
                <a:extLst>
                  <a:ext uri="{FF2B5EF4-FFF2-40B4-BE49-F238E27FC236}">
                    <a16:creationId xmlns:a16="http://schemas.microsoft.com/office/drawing/2014/main" id="{B6F2D0EA-F388-504E-8FFF-5E9B6F5C8C9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71999" y="3600444"/>
                <a:ext cx="4232327" cy="2918709"/>
              </a:xfrm>
              <a:prstGeom prst="rect">
                <a:avLst/>
              </a:prstGeom>
            </p:spPr>
          </p:pic>
          <p:pic>
            <p:nvPicPr>
              <p:cNvPr id="20" name="Picture 19">
                <a:extLst>
                  <a:ext uri="{FF2B5EF4-FFF2-40B4-BE49-F238E27FC236}">
                    <a16:creationId xmlns:a16="http://schemas.microsoft.com/office/drawing/2014/main" id="{B6F2D0EA-F388-504E-8FFF-5E9B6F5C8C9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0516" t="4078" r="74791" b="80448"/>
              <a:stretch/>
            </p:blipFill>
            <p:spPr>
              <a:xfrm>
                <a:off x="5027173" y="3726766"/>
                <a:ext cx="780805" cy="613538"/>
              </a:xfrm>
              <a:prstGeom prst="rect">
                <a:avLst/>
              </a:prstGeom>
            </p:spPr>
          </p:pic>
        </p:grpSp>
        <p:grpSp>
          <p:nvGrpSpPr>
            <p:cNvPr id="2" name="Group 1"/>
            <p:cNvGrpSpPr/>
            <p:nvPr/>
          </p:nvGrpSpPr>
          <p:grpSpPr>
            <a:xfrm>
              <a:off x="6168325" y="3766249"/>
              <a:ext cx="2191147" cy="1820890"/>
              <a:chOff x="6246014" y="4065777"/>
              <a:chExt cx="1964983" cy="1673361"/>
            </a:xfrm>
          </p:grpSpPr>
          <p:pic>
            <p:nvPicPr>
              <p:cNvPr id="15" name="Picture 14">
                <a:extLst>
                  <a:ext uri="{FF2B5EF4-FFF2-40B4-BE49-F238E27FC236}">
                    <a16:creationId xmlns:a16="http://schemas.microsoft.com/office/drawing/2014/main" id="{B0D7598A-90F5-3D40-BBCA-E45C8E77C45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46014" y="4065777"/>
                <a:ext cx="1964983" cy="1673361"/>
              </a:xfrm>
              <a:prstGeom prst="rect">
                <a:avLst/>
              </a:prstGeom>
            </p:spPr>
          </p:pic>
          <p:cxnSp>
            <p:nvCxnSpPr>
              <p:cNvPr id="8" name="Straight Arrow Connector 7">
                <a:extLst>
                  <a:ext uri="{FF2B5EF4-FFF2-40B4-BE49-F238E27FC236}">
                    <a16:creationId xmlns:a16="http://schemas.microsoft.com/office/drawing/2014/main" id="{F69B819C-D8CF-4D48-B32D-5091EA8FA6F7}"/>
                  </a:ext>
                </a:extLst>
              </p:cNvPr>
              <p:cNvCxnSpPr/>
              <p:nvPr/>
            </p:nvCxnSpPr>
            <p:spPr>
              <a:xfrm flipH="1">
                <a:off x="6891452" y="4556998"/>
                <a:ext cx="848" cy="30923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6F342A6-7DBF-C64E-9331-0043F75683AC}"/>
                  </a:ext>
                </a:extLst>
              </p:cNvPr>
              <p:cNvCxnSpPr/>
              <p:nvPr/>
            </p:nvCxnSpPr>
            <p:spPr>
              <a:xfrm flipH="1">
                <a:off x="7378384" y="4578365"/>
                <a:ext cx="367" cy="295304"/>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grpSp>
        <p:sp>
          <p:nvSpPr>
            <p:cNvPr id="23" name="TextBox 22">
              <a:extLst>
                <a:ext uri="{FF2B5EF4-FFF2-40B4-BE49-F238E27FC236}">
                  <a16:creationId xmlns:a16="http://schemas.microsoft.com/office/drawing/2014/main" id="{74A0BD19-16CA-D443-9813-73222DE3DF2A}"/>
                </a:ext>
              </a:extLst>
            </p:cNvPr>
            <p:cNvSpPr txBox="1"/>
            <p:nvPr/>
          </p:nvSpPr>
          <p:spPr>
            <a:xfrm>
              <a:off x="6604477" y="3694530"/>
              <a:ext cx="645711" cy="600164"/>
            </a:xfrm>
            <a:prstGeom prst="rect">
              <a:avLst/>
            </a:prstGeom>
            <a:noFill/>
          </p:spPr>
          <p:txBody>
            <a:bodyPr wrap="square" rtlCol="0">
              <a:spAutoFit/>
            </a:bodyPr>
            <a:lstStyle/>
            <a:p>
              <a:pPr algn="ctr"/>
              <a:r>
                <a:rPr lang="en-US" sz="1100" dirty="0" smtClean="0"/>
                <a:t>Planar</a:t>
              </a:r>
            </a:p>
            <a:p>
              <a:pPr algn="ctr"/>
              <a:r>
                <a:rPr lang="en-US" sz="1100" dirty="0" smtClean="0"/>
                <a:t>O(1)</a:t>
              </a:r>
            </a:p>
            <a:p>
              <a:pPr algn="ctr"/>
              <a:r>
                <a:rPr lang="en-US" sz="1100" dirty="0" smtClean="0"/>
                <a:t>site</a:t>
              </a:r>
              <a:endParaRPr lang="en-US" sz="1100" dirty="0"/>
            </a:p>
          </p:txBody>
        </p:sp>
        <p:sp>
          <p:nvSpPr>
            <p:cNvPr id="24" name="TextBox 23">
              <a:extLst>
                <a:ext uri="{FF2B5EF4-FFF2-40B4-BE49-F238E27FC236}">
                  <a16:creationId xmlns:a16="http://schemas.microsoft.com/office/drawing/2014/main" id="{74A0BD19-16CA-D443-9813-73222DE3DF2A}"/>
                </a:ext>
              </a:extLst>
            </p:cNvPr>
            <p:cNvSpPr txBox="1"/>
            <p:nvPr/>
          </p:nvSpPr>
          <p:spPr>
            <a:xfrm>
              <a:off x="7095937" y="3702279"/>
              <a:ext cx="645711" cy="600164"/>
            </a:xfrm>
            <a:prstGeom prst="rect">
              <a:avLst/>
            </a:prstGeom>
            <a:noFill/>
          </p:spPr>
          <p:txBody>
            <a:bodyPr wrap="square" rtlCol="0">
              <a:spAutoFit/>
            </a:bodyPr>
            <a:lstStyle/>
            <a:p>
              <a:pPr algn="ctr"/>
              <a:r>
                <a:rPr lang="en-US" sz="1100" dirty="0" smtClean="0"/>
                <a:t>Apical</a:t>
              </a:r>
            </a:p>
            <a:p>
              <a:pPr algn="ctr"/>
              <a:r>
                <a:rPr lang="en-US" sz="1100" dirty="0" smtClean="0"/>
                <a:t>O(2)</a:t>
              </a:r>
            </a:p>
            <a:p>
              <a:pPr algn="ctr"/>
              <a:r>
                <a:rPr lang="en-US" sz="1100" dirty="0" smtClean="0"/>
                <a:t>site</a:t>
              </a:r>
              <a:endParaRPr lang="en-US" sz="1100" dirty="0"/>
            </a:p>
          </p:txBody>
        </p:sp>
      </p:gr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44085" y="1394897"/>
            <a:ext cx="4476846" cy="6740307"/>
          </a:xfrm>
          <a:prstGeom prst="rect">
            <a:avLst/>
          </a:prstGeom>
          <a:noFill/>
          <a:ln w="9525">
            <a:noFill/>
            <a:miter lim="800000"/>
            <a:headEnd/>
            <a:tailEnd/>
          </a:ln>
        </p:spPr>
        <p:txBody>
          <a:bodyPr wrap="square">
            <a:spAutoFit/>
          </a:bodyPr>
          <a:lstStyle/>
          <a:p>
            <a:pPr algn="just">
              <a:spcBef>
                <a:spcPts val="0"/>
              </a:spcBef>
            </a:pPr>
            <a:r>
              <a:rPr lang="en-US" sz="1200" b="1" dirty="0">
                <a:solidFill>
                  <a:srgbClr val="000000"/>
                </a:solidFill>
              </a:rPr>
              <a:t>What is the finding? </a:t>
            </a:r>
            <a:r>
              <a:rPr lang="en-US" sz="1200" b="1" dirty="0" smtClean="0">
                <a:solidFill>
                  <a:srgbClr val="000000"/>
                </a:solidFill>
              </a:rPr>
              <a:t> </a:t>
            </a:r>
            <a:r>
              <a:rPr lang="en-US" sz="1200" i="1" u="sng" dirty="0" smtClean="0">
                <a:solidFill>
                  <a:srgbClr val="000000"/>
                </a:solidFill>
              </a:rPr>
              <a:t>This collaboration used </a:t>
            </a:r>
            <a:r>
              <a:rPr lang="en-US" sz="1200" i="1" u="sng" dirty="0">
                <a:solidFill>
                  <a:srgbClr val="000000"/>
                </a:solidFill>
              </a:rPr>
              <a:t>nuclear magnetic resonance (NMR) for </a:t>
            </a:r>
            <a:r>
              <a:rPr lang="en-US" sz="1200" i="1" u="sng" dirty="0" smtClean="0">
                <a:solidFill>
                  <a:srgbClr val="000000"/>
                </a:solidFill>
              </a:rPr>
              <a:t>the first phase </a:t>
            </a:r>
            <a:r>
              <a:rPr lang="en-US" sz="1200" i="1" u="sng" dirty="0">
                <a:solidFill>
                  <a:srgbClr val="000000"/>
                </a:solidFill>
              </a:rPr>
              <a:t>coherent nuclear spin experiments </a:t>
            </a:r>
            <a:r>
              <a:rPr lang="en-US" sz="1200" i="1" u="sng" dirty="0" smtClean="0">
                <a:solidFill>
                  <a:srgbClr val="000000"/>
                </a:solidFill>
              </a:rPr>
              <a:t>in the MagLab’s 32T </a:t>
            </a:r>
            <a:r>
              <a:rPr lang="en-US" sz="1200" i="1" u="sng" dirty="0">
                <a:solidFill>
                  <a:srgbClr val="000000"/>
                </a:solidFill>
              </a:rPr>
              <a:t>superconducting </a:t>
            </a:r>
            <a:r>
              <a:rPr lang="en-US" sz="1200" i="1" u="sng" dirty="0" smtClean="0">
                <a:solidFill>
                  <a:srgbClr val="000000"/>
                </a:solidFill>
              </a:rPr>
              <a:t>magnet</a:t>
            </a:r>
            <a:r>
              <a:rPr lang="en-US" sz="1200" dirty="0" smtClean="0">
                <a:solidFill>
                  <a:srgbClr val="000000"/>
                </a:solidFill>
              </a:rPr>
              <a:t>. </a:t>
            </a:r>
            <a:r>
              <a:rPr lang="en-US" sz="1200" dirty="0">
                <a:solidFill>
                  <a:srgbClr val="000000"/>
                </a:solidFill>
              </a:rPr>
              <a:t>As such, this is a seminal development for NMR technology, demonstrated in measurements of the </a:t>
            </a:r>
            <a:r>
              <a:rPr lang="en-US" sz="1200" dirty="0" err="1">
                <a:solidFill>
                  <a:srgbClr val="000000"/>
                </a:solidFill>
              </a:rPr>
              <a:t>decoherence</a:t>
            </a:r>
            <a:r>
              <a:rPr lang="en-US" sz="1200" dirty="0">
                <a:solidFill>
                  <a:srgbClr val="000000"/>
                </a:solidFill>
              </a:rPr>
              <a:t> rate </a:t>
            </a:r>
            <a:r>
              <a:rPr lang="en-US" sz="1100" i="1" dirty="0"/>
              <a:t>T</a:t>
            </a:r>
            <a:r>
              <a:rPr lang="en-US" sz="1100" baseline="-25000" dirty="0"/>
              <a:t>2</a:t>
            </a:r>
            <a:r>
              <a:rPr lang="en-US" sz="1200" baseline="30000" dirty="0"/>
              <a:t>-1  </a:t>
            </a:r>
            <a:r>
              <a:rPr lang="en-US" sz="1200" dirty="0">
                <a:solidFill>
                  <a:srgbClr val="000000"/>
                </a:solidFill>
              </a:rPr>
              <a:t>in 19T in the superconducting single crystal of </a:t>
            </a:r>
            <a:r>
              <a:rPr lang="en-US" sz="1200" dirty="0"/>
              <a:t>HgBa</a:t>
            </a:r>
            <a:r>
              <a:rPr lang="en-US" sz="1400" baseline="-25000" dirty="0"/>
              <a:t>2</a:t>
            </a:r>
            <a:r>
              <a:rPr lang="en-US" sz="1200" dirty="0"/>
              <a:t>CuO</a:t>
            </a:r>
            <a:r>
              <a:rPr lang="en-US" sz="1400" baseline="-25000" dirty="0"/>
              <a:t>4+</a:t>
            </a:r>
            <a:r>
              <a:rPr lang="en-US" sz="1400" baseline="-25000" dirty="0">
                <a:latin typeface="Symbol" pitchFamily="2" charset="2"/>
              </a:rPr>
              <a:t>d</a:t>
            </a:r>
            <a:r>
              <a:rPr lang="en-US" sz="1200" baseline="-25000" dirty="0">
                <a:latin typeface="Symbol" pitchFamily="2" charset="2"/>
              </a:rPr>
              <a:t>, </a:t>
            </a:r>
            <a:r>
              <a:rPr lang="en-US" sz="1200" i="1" u="sng" dirty="0"/>
              <a:t>the first such measurements in very high field</a:t>
            </a:r>
            <a:r>
              <a:rPr lang="en-US" sz="1200" dirty="0"/>
              <a:t>. The field independence of the spectral width up to 29T at the O(2) oxygen site shown at right proves that the superconducting vortices are spatially disordered.</a:t>
            </a:r>
            <a:endParaRPr lang="en-US" sz="1200" dirty="0">
              <a:latin typeface="Arial" charset="0"/>
            </a:endParaRPr>
          </a:p>
          <a:p>
            <a:pPr algn="just">
              <a:spcBef>
                <a:spcPts val="0"/>
              </a:spcBef>
            </a:pPr>
            <a:endParaRPr lang="en-US" sz="1200" b="1" dirty="0" smtClean="0">
              <a:solidFill>
                <a:srgbClr val="000000"/>
              </a:solidFill>
            </a:endParaRPr>
          </a:p>
          <a:p>
            <a:pPr algn="just">
              <a:spcBef>
                <a:spcPts val="0"/>
              </a:spcBef>
            </a:pPr>
            <a:r>
              <a:rPr lang="en-US" sz="1200" b="1" dirty="0" smtClean="0">
                <a:solidFill>
                  <a:srgbClr val="000000"/>
                </a:solidFill>
              </a:rPr>
              <a:t>Why </a:t>
            </a:r>
            <a:r>
              <a:rPr lang="en-US" sz="1200" b="1" dirty="0">
                <a:solidFill>
                  <a:srgbClr val="000000"/>
                </a:solidFill>
              </a:rPr>
              <a:t>is this important? </a:t>
            </a:r>
            <a:r>
              <a:rPr lang="en-US" sz="1200" b="1" dirty="0" smtClean="0">
                <a:solidFill>
                  <a:srgbClr val="000000"/>
                </a:solidFill>
              </a:rPr>
              <a:t> </a:t>
            </a:r>
            <a:r>
              <a:rPr lang="en-US" sz="1200" dirty="0" smtClean="0">
                <a:solidFill>
                  <a:srgbClr val="000000"/>
                </a:solidFill>
              </a:rPr>
              <a:t>Important </a:t>
            </a:r>
            <a:r>
              <a:rPr lang="en-US" sz="1200" dirty="0">
                <a:solidFill>
                  <a:srgbClr val="000000"/>
                </a:solidFill>
              </a:rPr>
              <a:t>application of phase coherent multi-pulse sequences </a:t>
            </a:r>
            <a:r>
              <a:rPr lang="en-US" sz="1200" dirty="0" smtClean="0">
                <a:solidFill>
                  <a:srgbClr val="000000"/>
                </a:solidFill>
              </a:rPr>
              <a:t>include </a:t>
            </a:r>
            <a:r>
              <a:rPr lang="en-US" sz="1200" dirty="0">
                <a:solidFill>
                  <a:srgbClr val="000000"/>
                </a:solidFill>
              </a:rPr>
              <a:t>the detection of very slow diffusion in physical </a:t>
            </a:r>
            <a:r>
              <a:rPr lang="en-US" sz="1200" dirty="0" smtClean="0">
                <a:solidFill>
                  <a:srgbClr val="000000"/>
                </a:solidFill>
              </a:rPr>
              <a:t>systems, </a:t>
            </a:r>
            <a:r>
              <a:rPr lang="en-US" sz="1200" dirty="0">
                <a:solidFill>
                  <a:srgbClr val="000000"/>
                </a:solidFill>
              </a:rPr>
              <a:t>such as glass forming </a:t>
            </a:r>
            <a:r>
              <a:rPr lang="en-US" sz="1200" dirty="0" smtClean="0">
                <a:solidFill>
                  <a:srgbClr val="000000"/>
                </a:solidFill>
              </a:rPr>
              <a:t>materials, as well as in biological </a:t>
            </a:r>
            <a:r>
              <a:rPr lang="en-US" sz="1200" dirty="0">
                <a:solidFill>
                  <a:srgbClr val="000000"/>
                </a:solidFill>
              </a:rPr>
              <a:t>materials </a:t>
            </a:r>
            <a:r>
              <a:rPr lang="en-US" sz="1200" dirty="0" smtClean="0">
                <a:solidFill>
                  <a:srgbClr val="000000"/>
                </a:solidFill>
              </a:rPr>
              <a:t>in which </a:t>
            </a:r>
            <a:r>
              <a:rPr lang="en-US" sz="1200" dirty="0">
                <a:solidFill>
                  <a:srgbClr val="000000"/>
                </a:solidFill>
              </a:rPr>
              <a:t>diffusion might play an important </a:t>
            </a:r>
            <a:r>
              <a:rPr lang="en-US" sz="1200" dirty="0" smtClean="0">
                <a:solidFill>
                  <a:srgbClr val="000000"/>
                </a:solidFill>
              </a:rPr>
              <a:t>role in </a:t>
            </a:r>
            <a:r>
              <a:rPr lang="en-US" sz="1200" dirty="0">
                <a:solidFill>
                  <a:srgbClr val="000000"/>
                </a:solidFill>
              </a:rPr>
              <a:t>life </a:t>
            </a:r>
            <a:r>
              <a:rPr lang="en-US" sz="1200" dirty="0" smtClean="0">
                <a:solidFill>
                  <a:srgbClr val="000000"/>
                </a:solidFill>
              </a:rPr>
              <a:t>processes. </a:t>
            </a:r>
            <a:r>
              <a:rPr lang="en-US" sz="1200" i="1" u="sng" dirty="0" smtClean="0">
                <a:solidFill>
                  <a:srgbClr val="000000"/>
                </a:solidFill>
              </a:rPr>
              <a:t>Spin </a:t>
            </a:r>
            <a:r>
              <a:rPr lang="en-US" sz="1200" i="1" u="sng" dirty="0">
                <a:solidFill>
                  <a:srgbClr val="000000"/>
                </a:solidFill>
              </a:rPr>
              <a:t>coherent processes also play a key role for understanding weakly magnetic materials on the </a:t>
            </a:r>
            <a:r>
              <a:rPr lang="en-US" sz="1200" i="1" u="sng" dirty="0" smtClean="0">
                <a:solidFill>
                  <a:srgbClr val="000000"/>
                </a:solidFill>
              </a:rPr>
              <a:t>nanoscale, </a:t>
            </a:r>
            <a:r>
              <a:rPr lang="en-US" sz="1200" i="1" u="sng" dirty="0">
                <a:solidFill>
                  <a:srgbClr val="000000"/>
                </a:solidFill>
              </a:rPr>
              <a:t>such as </a:t>
            </a:r>
            <a:r>
              <a:rPr lang="en-US" sz="1200" i="1" u="sng" dirty="0" smtClean="0">
                <a:solidFill>
                  <a:srgbClr val="000000"/>
                </a:solidFill>
              </a:rPr>
              <a:t>the </a:t>
            </a:r>
            <a:r>
              <a:rPr lang="en-US" sz="1200" i="1" u="sng" dirty="0">
                <a:solidFill>
                  <a:srgbClr val="000000"/>
                </a:solidFill>
              </a:rPr>
              <a:t>case </a:t>
            </a:r>
            <a:r>
              <a:rPr lang="en-US" sz="1200" i="1" u="sng" dirty="0" smtClean="0">
                <a:solidFill>
                  <a:srgbClr val="000000"/>
                </a:solidFill>
              </a:rPr>
              <a:t>of </a:t>
            </a:r>
            <a:r>
              <a:rPr lang="en-US" sz="1200" i="1" u="sng" dirty="0">
                <a:solidFill>
                  <a:srgbClr val="000000"/>
                </a:solidFill>
              </a:rPr>
              <a:t>superconducting vortices with </a:t>
            </a:r>
            <a:r>
              <a:rPr lang="en-US" sz="1200" i="1" u="sng" dirty="0" smtClean="0">
                <a:solidFill>
                  <a:srgbClr val="000000"/>
                </a:solidFill>
              </a:rPr>
              <a:t>an average </a:t>
            </a:r>
            <a:r>
              <a:rPr lang="en-US" sz="1200" i="1" u="sng" dirty="0">
                <a:solidFill>
                  <a:srgbClr val="000000"/>
                </a:solidFill>
              </a:rPr>
              <a:t>separation of </a:t>
            </a:r>
            <a:r>
              <a:rPr lang="en-US" sz="1200" i="1" u="sng" dirty="0" smtClean="0">
                <a:solidFill>
                  <a:srgbClr val="000000"/>
                </a:solidFill>
              </a:rPr>
              <a:t>10nm, as is achieved by applying a </a:t>
            </a:r>
            <a:r>
              <a:rPr lang="en-US" sz="1200" i="1" u="sng" dirty="0">
                <a:solidFill>
                  <a:srgbClr val="000000"/>
                </a:solidFill>
              </a:rPr>
              <a:t>32T </a:t>
            </a:r>
            <a:r>
              <a:rPr lang="en-US" sz="1200" i="1" u="sng" dirty="0" smtClean="0">
                <a:solidFill>
                  <a:srgbClr val="000000"/>
                </a:solidFill>
              </a:rPr>
              <a:t>magnetic field</a:t>
            </a:r>
            <a:r>
              <a:rPr lang="en-US" sz="1200" dirty="0">
                <a:solidFill>
                  <a:srgbClr val="000000"/>
                </a:solidFill>
              </a:rPr>
              <a:t>.</a:t>
            </a:r>
            <a:endParaRPr lang="en-US" sz="1200" dirty="0">
              <a:latin typeface="Arial" charset="0"/>
            </a:endParaRPr>
          </a:p>
          <a:p>
            <a:pPr algn="just">
              <a:spcBef>
                <a:spcPts val="0"/>
              </a:spcBef>
            </a:pPr>
            <a:endParaRPr lang="en-US" sz="1200" b="1" dirty="0" smtClean="0">
              <a:solidFill>
                <a:srgbClr val="000000"/>
              </a:solidFill>
            </a:endParaRPr>
          </a:p>
          <a:p>
            <a:pPr algn="just">
              <a:spcBef>
                <a:spcPts val="0"/>
              </a:spcBef>
            </a:pPr>
            <a:r>
              <a:rPr lang="en-US" sz="1200" b="1" dirty="0" smtClean="0">
                <a:solidFill>
                  <a:srgbClr val="000000"/>
                </a:solidFill>
              </a:rPr>
              <a:t>Why </a:t>
            </a:r>
            <a:r>
              <a:rPr lang="en-US" sz="1200" b="1" dirty="0">
                <a:solidFill>
                  <a:srgbClr val="000000"/>
                </a:solidFill>
              </a:rPr>
              <a:t>did this research need the MagLab?</a:t>
            </a:r>
            <a:r>
              <a:rPr lang="en-US" sz="1200" b="1" dirty="0">
                <a:latin typeface="Arial" charset="0"/>
              </a:rPr>
              <a:t> </a:t>
            </a:r>
            <a:r>
              <a:rPr lang="en-US" sz="1200" dirty="0">
                <a:latin typeface="Arial" charset="0"/>
              </a:rPr>
              <a:t> </a:t>
            </a:r>
            <a:r>
              <a:rPr lang="en-US" sz="1200" dirty="0">
                <a:solidFill>
                  <a:srgbClr val="000000"/>
                </a:solidFill>
              </a:rPr>
              <a:t>Critical to </a:t>
            </a:r>
            <a:r>
              <a:rPr lang="en-US" sz="1200" dirty="0" smtClean="0">
                <a:solidFill>
                  <a:srgbClr val="000000"/>
                </a:solidFill>
              </a:rPr>
              <a:t>state-of-the-art oxygen </a:t>
            </a:r>
            <a:r>
              <a:rPr lang="en-US" sz="1200" dirty="0">
                <a:solidFill>
                  <a:srgbClr val="000000"/>
                </a:solidFill>
              </a:rPr>
              <a:t>NMR work [1] on spin coherence is the availability at the MagLab of a steady magnetic field in the </a:t>
            </a:r>
            <a:r>
              <a:rPr lang="en-US" sz="1200" dirty="0" smtClean="0">
                <a:solidFill>
                  <a:srgbClr val="000000"/>
                </a:solidFill>
              </a:rPr>
              <a:t>30T range that is not provided by pulsed</a:t>
            </a:r>
            <a:r>
              <a:rPr lang="en-US" sz="1200" dirty="0">
                <a:solidFill>
                  <a:srgbClr val="000000"/>
                </a:solidFill>
              </a:rPr>
              <a:t>, resistive, or </a:t>
            </a:r>
            <a:r>
              <a:rPr lang="en-US" sz="1200" dirty="0" smtClean="0">
                <a:solidFill>
                  <a:srgbClr val="000000"/>
                </a:solidFill>
              </a:rPr>
              <a:t>45T hybrid magnets…but </a:t>
            </a:r>
            <a:r>
              <a:rPr lang="en-US" sz="1200" dirty="0" smtClean="0">
                <a:solidFill>
                  <a:srgbClr val="000000"/>
                </a:solidFill>
              </a:rPr>
              <a:t>is provided by the newly-available 32T all-superconducting magnet.</a:t>
            </a:r>
            <a:endParaRPr lang="en-US" sz="1200" dirty="0">
              <a:latin typeface="Arial" charset="0"/>
            </a:endParaRPr>
          </a:p>
          <a:p>
            <a:pPr algn="just"/>
            <a:endParaRPr lang="en-US" sz="1200" dirty="0">
              <a:latin typeface="Arial" charset="0"/>
            </a:endParaRPr>
          </a:p>
          <a:p>
            <a:pPr algn="just"/>
            <a:endParaRPr lang="en-US" sz="1200" dirty="0">
              <a:latin typeface="Arial" charset="0"/>
            </a:endParaRPr>
          </a:p>
          <a:p>
            <a:pPr algn="just"/>
            <a:endParaRPr lang="en-US" sz="1200" dirty="0">
              <a:latin typeface="Arial" charset="0"/>
            </a:endParaRPr>
          </a:p>
          <a:p>
            <a:pPr algn="just"/>
            <a:endParaRPr lang="en-US" sz="1200" dirty="0">
              <a:latin typeface="Arial" charset="0"/>
            </a:endParaRPr>
          </a:p>
          <a:p>
            <a:pPr algn="just"/>
            <a:endParaRPr lang="en-US" sz="1200" dirty="0">
              <a:latin typeface="Arial" charset="0"/>
            </a:endParaRPr>
          </a:p>
          <a:p>
            <a:pPr algn="just"/>
            <a:endParaRPr lang="en-US" sz="1200" dirty="0">
              <a:latin typeface="Arial" charset="0"/>
            </a:endParaRPr>
          </a:p>
          <a:p>
            <a:pPr algn="just"/>
            <a:endParaRPr lang="en-US" sz="1200" dirty="0">
              <a:latin typeface="Arial" charset="0"/>
            </a:endParaRPr>
          </a:p>
          <a:p>
            <a:pPr algn="just"/>
            <a:endParaRPr lang="en-US" sz="1200" dirty="0">
              <a:latin typeface="Arial" charset="0"/>
            </a:endParaRPr>
          </a:p>
        </p:txBody>
      </p:sp>
      <p:sp>
        <p:nvSpPr>
          <p:cNvPr id="1029" name="Line 42"/>
          <p:cNvSpPr>
            <a:spLocks noChangeShapeType="1"/>
          </p:cNvSpPr>
          <p:nvPr/>
        </p:nvSpPr>
        <p:spPr bwMode="auto">
          <a:xfrm>
            <a:off x="38100" y="1312354"/>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572000" y="1394897"/>
            <a:ext cx="4495801" cy="5025155"/>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8050612" y="71414"/>
            <a:ext cx="1017188" cy="1023315"/>
          </a:xfrm>
          <a:prstGeom prst="rect">
            <a:avLst/>
          </a:prstGeom>
        </p:spPr>
      </p:pic>
      <p:grpSp>
        <p:nvGrpSpPr>
          <p:cNvPr id="11" name="Group 10">
            <a:extLst>
              <a:ext uri="{FF2B5EF4-FFF2-40B4-BE49-F238E27FC236}">
                <a16:creationId xmlns:a16="http://schemas.microsoft.com/office/drawing/2014/main" id="{99F36D14-08B8-0543-8123-E2004E25A139}"/>
              </a:ext>
            </a:extLst>
          </p:cNvPr>
          <p:cNvGrpSpPr/>
          <p:nvPr/>
        </p:nvGrpSpPr>
        <p:grpSpPr>
          <a:xfrm>
            <a:off x="4668637" y="1496915"/>
            <a:ext cx="1470101" cy="2456589"/>
            <a:chOff x="4572000" y="1396398"/>
            <a:chExt cx="1470101" cy="2456589"/>
          </a:xfrm>
        </p:grpSpPr>
        <p:pic>
          <p:nvPicPr>
            <p:cNvPr id="5" name="Picture 4">
              <a:extLst>
                <a:ext uri="{FF2B5EF4-FFF2-40B4-BE49-F238E27FC236}">
                  <a16:creationId xmlns:a16="http://schemas.microsoft.com/office/drawing/2014/main" id="{976AC2BB-54DF-3446-BCC3-5A1C7DAAFE4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0" y="1396398"/>
              <a:ext cx="1393902" cy="2400195"/>
            </a:xfrm>
            <a:prstGeom prst="rect">
              <a:avLst/>
            </a:prstGeom>
          </p:spPr>
        </p:pic>
        <p:sp>
          <p:nvSpPr>
            <p:cNvPr id="8" name="Rectangle 7">
              <a:extLst>
                <a:ext uri="{FF2B5EF4-FFF2-40B4-BE49-F238E27FC236}">
                  <a16:creationId xmlns:a16="http://schemas.microsoft.com/office/drawing/2014/main" id="{D87CC577-F80F-1042-9FDC-D490E3DEF9C0}"/>
                </a:ext>
              </a:extLst>
            </p:cNvPr>
            <p:cNvSpPr/>
            <p:nvPr/>
          </p:nvSpPr>
          <p:spPr>
            <a:xfrm>
              <a:off x="4829591" y="1396398"/>
              <a:ext cx="1212510" cy="1965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1A16207-CD1E-084D-A93A-7F0CEB5D21DB}"/>
                </a:ext>
              </a:extLst>
            </p:cNvPr>
            <p:cNvSpPr/>
            <p:nvPr/>
          </p:nvSpPr>
          <p:spPr>
            <a:xfrm>
              <a:off x="5847347" y="2699886"/>
              <a:ext cx="142368" cy="1395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AF3E9CE-89D4-3C49-9EFA-26A306AB5410}"/>
                </a:ext>
              </a:extLst>
            </p:cNvPr>
            <p:cNvSpPr/>
            <p:nvPr/>
          </p:nvSpPr>
          <p:spPr>
            <a:xfrm>
              <a:off x="4734594" y="1551627"/>
              <a:ext cx="142368" cy="1395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0C3639D-CF03-2B4C-976F-9B00E7E28C9B}"/>
                </a:ext>
              </a:extLst>
            </p:cNvPr>
            <p:cNvSpPr/>
            <p:nvPr/>
          </p:nvSpPr>
          <p:spPr>
            <a:xfrm>
              <a:off x="4772803" y="3713420"/>
              <a:ext cx="142368" cy="1395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a:extLst>
              <a:ext uri="{FF2B5EF4-FFF2-40B4-BE49-F238E27FC236}">
                <a16:creationId xmlns:a16="http://schemas.microsoft.com/office/drawing/2014/main" id="{86A744C5-B0CB-9445-BADB-52E20B2365AF}"/>
              </a:ext>
            </a:extLst>
          </p:cNvPr>
          <p:cNvGrpSpPr/>
          <p:nvPr/>
        </p:nvGrpSpPr>
        <p:grpSpPr>
          <a:xfrm>
            <a:off x="6217974" y="1477003"/>
            <a:ext cx="2591269" cy="2692646"/>
            <a:chOff x="6516303" y="1439160"/>
            <a:chExt cx="2475254" cy="2573662"/>
          </a:xfrm>
        </p:grpSpPr>
        <p:pic>
          <p:nvPicPr>
            <p:cNvPr id="7" name="Picture 6">
              <a:extLst>
                <a:ext uri="{FF2B5EF4-FFF2-40B4-BE49-F238E27FC236}">
                  <a16:creationId xmlns:a16="http://schemas.microsoft.com/office/drawing/2014/main" id="{E3CEDD34-55A2-0143-BC91-4DD519FDCF7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50412" y="1439160"/>
              <a:ext cx="2364903" cy="2520175"/>
            </a:xfrm>
            <a:prstGeom prst="rect">
              <a:avLst/>
            </a:prstGeom>
          </p:spPr>
        </p:pic>
        <p:sp>
          <p:nvSpPr>
            <p:cNvPr id="17" name="Rectangle 16">
              <a:extLst>
                <a:ext uri="{FF2B5EF4-FFF2-40B4-BE49-F238E27FC236}">
                  <a16:creationId xmlns:a16="http://schemas.microsoft.com/office/drawing/2014/main" id="{B909925D-F0BE-8949-8667-A4529A671134}"/>
                </a:ext>
              </a:extLst>
            </p:cNvPr>
            <p:cNvSpPr/>
            <p:nvPr/>
          </p:nvSpPr>
          <p:spPr>
            <a:xfrm>
              <a:off x="6516303" y="3944896"/>
              <a:ext cx="2464068" cy="679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C5EE7E37-B090-F64A-A7E1-8C0470F01054}"/>
                </a:ext>
              </a:extLst>
            </p:cNvPr>
            <p:cNvGrpSpPr/>
            <p:nvPr/>
          </p:nvGrpSpPr>
          <p:grpSpPr>
            <a:xfrm>
              <a:off x="8369166" y="1439160"/>
              <a:ext cx="622391" cy="730315"/>
              <a:chOff x="8369166" y="1439160"/>
              <a:chExt cx="622391" cy="730315"/>
            </a:xfrm>
          </p:grpSpPr>
          <p:sp>
            <p:nvSpPr>
              <p:cNvPr id="18" name="Rectangle 17">
                <a:extLst>
                  <a:ext uri="{FF2B5EF4-FFF2-40B4-BE49-F238E27FC236}">
                    <a16:creationId xmlns:a16="http://schemas.microsoft.com/office/drawing/2014/main" id="{0C8A17A2-8753-514C-83AA-9533504DC9CF}"/>
                  </a:ext>
                </a:extLst>
              </p:cNvPr>
              <p:cNvSpPr/>
              <p:nvPr/>
            </p:nvSpPr>
            <p:spPr>
              <a:xfrm>
                <a:off x="8369166" y="1439160"/>
                <a:ext cx="611205" cy="206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E1A570B-9537-E34A-88AB-AF39A11C14C7}"/>
                  </a:ext>
                </a:extLst>
              </p:cNvPr>
              <p:cNvSpPr/>
              <p:nvPr/>
            </p:nvSpPr>
            <p:spPr>
              <a:xfrm>
                <a:off x="8380352" y="1962715"/>
                <a:ext cx="611205" cy="206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CF2A9CA-A9A5-F64D-8346-7177C698FF65}"/>
                  </a:ext>
                </a:extLst>
              </p:cNvPr>
              <p:cNvSpPr/>
              <p:nvPr/>
            </p:nvSpPr>
            <p:spPr>
              <a:xfrm>
                <a:off x="8426918" y="1620554"/>
                <a:ext cx="65951" cy="3675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4" name="TextBox 23">
            <a:extLst>
              <a:ext uri="{FF2B5EF4-FFF2-40B4-BE49-F238E27FC236}">
                <a16:creationId xmlns:a16="http://schemas.microsoft.com/office/drawing/2014/main" id="{92808FCA-9A72-2E41-9D9E-4D4E83D07B7F}"/>
              </a:ext>
            </a:extLst>
          </p:cNvPr>
          <p:cNvSpPr txBox="1"/>
          <p:nvPr/>
        </p:nvSpPr>
        <p:spPr>
          <a:xfrm>
            <a:off x="4712579" y="4186855"/>
            <a:ext cx="4214642" cy="2215991"/>
          </a:xfrm>
          <a:prstGeom prst="rect">
            <a:avLst/>
          </a:prstGeom>
          <a:noFill/>
        </p:spPr>
        <p:txBody>
          <a:bodyPr wrap="square" rtlCol="0">
            <a:spAutoFit/>
          </a:bodyPr>
          <a:lstStyle/>
          <a:p>
            <a:pPr algn="just"/>
            <a:r>
              <a:rPr lang="en-US" sz="1150" dirty="0"/>
              <a:t>Measurements of the oxygen-17 spectra as a function of magnetic field at a temperature of 5K, are shown above to be independent of field for the O(2) apical site, see the figure above.  This is in stark contrast to the planar oxygen O(1) site for which the spectral width increases linearly with magnetic field up to 30T (not shown). With this high resolution we conclude that there is no spatial ordering of superconducting vortices apparent at the apical site; nonetheless there is a spin density wave in the plane of the O(1) site associated with vortices which accounts for the magnetic field dependence of those spectra consistent with oxygen NMR studies and scanning tunneling microscopy on Bi</a:t>
            </a:r>
            <a:r>
              <a:rPr lang="en-US" sz="1150" baseline="-25000" dirty="0"/>
              <a:t>2</a:t>
            </a:r>
            <a:r>
              <a:rPr lang="en-US" sz="1150" dirty="0"/>
              <a:t>Sr</a:t>
            </a:r>
            <a:r>
              <a:rPr lang="en-US" sz="1150" baseline="-25000" dirty="0"/>
              <a:t>2</a:t>
            </a:r>
            <a:r>
              <a:rPr lang="en-US" sz="1150" dirty="0"/>
              <a:t>CaCu</a:t>
            </a:r>
            <a:r>
              <a:rPr lang="en-US" sz="1150" baseline="-25000" dirty="0"/>
              <a:t>2</a:t>
            </a:r>
            <a:r>
              <a:rPr lang="en-US" sz="1150" dirty="0"/>
              <a:t>O</a:t>
            </a:r>
            <a:r>
              <a:rPr lang="en-US" sz="1150" baseline="-25000" dirty="0"/>
              <a:t>8</a:t>
            </a:r>
            <a:r>
              <a:rPr lang="en-US" sz="1150" dirty="0"/>
              <a:t>.[1]</a:t>
            </a:r>
          </a:p>
        </p:txBody>
      </p:sp>
      <p:sp>
        <p:nvSpPr>
          <p:cNvPr id="30" name="Text Box 28">
            <a:extLst>
              <a:ext uri="{FF2B5EF4-FFF2-40B4-BE49-F238E27FC236}">
                <a16:creationId xmlns:a16="http://schemas.microsoft.com/office/drawing/2014/main" id="{86FA33AE-E812-4226-B050-86CB436773B8}"/>
              </a:ext>
            </a:extLst>
          </p:cNvPr>
          <p:cNvSpPr txBox="1">
            <a:spLocks noChangeArrowheads="1"/>
          </p:cNvSpPr>
          <p:nvPr/>
        </p:nvSpPr>
        <p:spPr bwMode="auto">
          <a:xfrm>
            <a:off x="57150" y="6411670"/>
            <a:ext cx="9029700" cy="461665"/>
          </a:xfrm>
          <a:prstGeom prst="rect">
            <a:avLst/>
          </a:prstGeom>
          <a:noFill/>
          <a:ln w="9525">
            <a:noFill/>
            <a:miter lim="800000"/>
            <a:headEnd/>
            <a:tailEnd/>
          </a:ln>
        </p:spPr>
        <p:txBody>
          <a:bodyPr wrap="square">
            <a:spAutoFit/>
          </a:bodyPr>
          <a:lstStyle/>
          <a:p>
            <a:r>
              <a:rPr lang="en-US" sz="1200" b="1" dirty="0">
                <a:solidFill>
                  <a:srgbClr val="333399"/>
                </a:solidFill>
              </a:rPr>
              <a:t>Facilities and instrumentation used:</a:t>
            </a:r>
            <a:r>
              <a:rPr lang="en-US" sz="1200" dirty="0">
                <a:solidFill>
                  <a:srgbClr val="333399"/>
                </a:solidFill>
              </a:rPr>
              <a:t>  DC Field Facility, 32T superconducting magnet and condensed matter NMR group.</a:t>
            </a:r>
          </a:p>
          <a:p>
            <a:r>
              <a:rPr lang="en-US" sz="1200" b="1" dirty="0">
                <a:solidFill>
                  <a:srgbClr val="333399"/>
                </a:solidFill>
              </a:rPr>
              <a:t>[1]  </a:t>
            </a:r>
            <a:r>
              <a:rPr lang="en-US" sz="1200" dirty="0">
                <a:solidFill>
                  <a:srgbClr val="333399"/>
                </a:solidFill>
              </a:rPr>
              <a:t>I. </a:t>
            </a:r>
            <a:r>
              <a:rPr lang="en-US" sz="1200" dirty="0" err="1">
                <a:solidFill>
                  <a:srgbClr val="333399"/>
                </a:solidFill>
              </a:rPr>
              <a:t>Stolt</a:t>
            </a:r>
            <a:r>
              <a:rPr lang="en-US" sz="1200" dirty="0">
                <a:solidFill>
                  <a:srgbClr val="333399"/>
                </a:solidFill>
              </a:rPr>
              <a:t>, PhD thesis Northwestern University, 2021</a:t>
            </a:r>
            <a:endParaRPr lang="en-US" sz="1400" dirty="0">
              <a:solidFill>
                <a:srgbClr val="333399"/>
              </a:solidFill>
            </a:endParaRPr>
          </a:p>
        </p:txBody>
      </p:sp>
      <p:sp>
        <p:nvSpPr>
          <p:cNvPr id="27" name="Text Box 62"/>
          <p:cNvSpPr txBox="1">
            <a:spLocks noChangeArrowheads="1"/>
          </p:cNvSpPr>
          <p:nvPr/>
        </p:nvSpPr>
        <p:spPr bwMode="auto">
          <a:xfrm>
            <a:off x="843500" y="-26474"/>
            <a:ext cx="7130553" cy="1338828"/>
          </a:xfrm>
          <a:prstGeom prst="rect">
            <a:avLst/>
          </a:prstGeom>
          <a:noFill/>
          <a:ln w="9525">
            <a:noFill/>
            <a:miter lim="800000"/>
            <a:headEnd/>
            <a:tailEnd/>
          </a:ln>
        </p:spPr>
        <p:txBody>
          <a:bodyPr wrap="square">
            <a:spAutoFit/>
          </a:bodyPr>
          <a:lstStyle/>
          <a:p>
            <a:pPr algn="ctr">
              <a:spcBef>
                <a:spcPts val="0"/>
              </a:spcBef>
            </a:pPr>
            <a:r>
              <a:rPr lang="en-US" sz="1600" b="1" dirty="0"/>
              <a:t>S</a:t>
            </a:r>
            <a:r>
              <a:rPr lang="en-US" sz="1600" b="1" kern="1200" dirty="0"/>
              <a:t>pin Coherence in the vortex core of HgBa</a:t>
            </a:r>
            <a:r>
              <a:rPr lang="en-US" b="1" kern="1200" baseline="-25000" dirty="0"/>
              <a:t>2</a:t>
            </a:r>
            <a:r>
              <a:rPr lang="en-US" sz="1600" b="1" kern="1200" dirty="0"/>
              <a:t>CuO</a:t>
            </a:r>
            <a:r>
              <a:rPr lang="en-US" b="1" baseline="-25000" dirty="0">
                <a:latin typeface="Symbol" pitchFamily="2" charset="2"/>
              </a:rPr>
              <a:t>4+d</a:t>
            </a:r>
            <a:endParaRPr lang="en-US" b="1" kern="1200" dirty="0">
              <a:latin typeface="Symbol" pitchFamily="2" charset="2"/>
            </a:endParaRPr>
          </a:p>
          <a:p>
            <a:pPr algn="ctr">
              <a:spcBef>
                <a:spcPts val="0"/>
              </a:spcBef>
            </a:pPr>
            <a:r>
              <a:rPr lang="en-US" sz="1600" b="1" dirty="0"/>
              <a:t>a</a:t>
            </a:r>
            <a:r>
              <a:rPr lang="en-US" sz="1600" b="1" kern="1200" dirty="0" smtClean="0"/>
              <a:t>s measured in </a:t>
            </a:r>
            <a:r>
              <a:rPr lang="en-US" sz="1600" b="1" kern="1200" dirty="0"/>
              <a:t>the </a:t>
            </a:r>
            <a:r>
              <a:rPr lang="en-US" sz="1600" b="1" kern="1200" dirty="0" smtClean="0"/>
              <a:t>MagLab’s 32T </a:t>
            </a:r>
            <a:r>
              <a:rPr lang="en-US" sz="1600" b="1" dirty="0"/>
              <a:t>S</a:t>
            </a:r>
            <a:r>
              <a:rPr lang="en-US" sz="1600" b="1" kern="1200" dirty="0"/>
              <a:t>uperconducting Magnet</a:t>
            </a:r>
          </a:p>
          <a:p>
            <a:pPr algn="ctr">
              <a:spcBef>
                <a:spcPts val="0"/>
              </a:spcBef>
            </a:pPr>
            <a:endParaRPr lang="en-US" sz="600" dirty="0"/>
          </a:p>
          <a:p>
            <a:pPr algn="ctr">
              <a:spcBef>
                <a:spcPts val="0"/>
              </a:spcBef>
            </a:pPr>
            <a:r>
              <a:rPr lang="en-US" sz="1100" dirty="0"/>
              <a:t>Ingrid Stolt</a:t>
            </a:r>
            <a:r>
              <a:rPr lang="en-US" sz="1100" baseline="30000" dirty="0"/>
              <a:t>1</a:t>
            </a:r>
            <a:r>
              <a:rPr lang="en-US" sz="1100" kern="1200" dirty="0"/>
              <a:t>, </a:t>
            </a:r>
            <a:r>
              <a:rPr lang="en-US" sz="1100" dirty="0" err="1"/>
              <a:t>Yizhou</a:t>
            </a:r>
            <a:r>
              <a:rPr lang="en-US" sz="1100" dirty="0"/>
              <a:t> Xin</a:t>
            </a:r>
            <a:r>
              <a:rPr lang="en-US" sz="1100" baseline="30000" dirty="0"/>
              <a:t>1</a:t>
            </a:r>
            <a:r>
              <a:rPr lang="en-US" sz="1100" kern="1200" dirty="0"/>
              <a:t>, </a:t>
            </a:r>
            <a:r>
              <a:rPr lang="en-US" sz="1100" dirty="0"/>
              <a:t>Mun Chan</a:t>
            </a:r>
            <a:r>
              <a:rPr lang="en-US" sz="1100" kern="1200" baseline="30000" dirty="0"/>
              <a:t>2</a:t>
            </a:r>
            <a:r>
              <a:rPr lang="en-US" sz="1100" dirty="0"/>
              <a:t>, A. P. Reyes</a:t>
            </a:r>
            <a:r>
              <a:rPr lang="en-US" sz="1100" baseline="30000" dirty="0"/>
              <a:t>3</a:t>
            </a:r>
            <a:r>
              <a:rPr lang="en-US" sz="1100" dirty="0"/>
              <a:t>, E. L.  Green</a:t>
            </a:r>
            <a:r>
              <a:rPr lang="en-US" sz="1100" baseline="30000" dirty="0"/>
              <a:t>3</a:t>
            </a:r>
            <a:r>
              <a:rPr lang="en-US" sz="1100" dirty="0"/>
              <a:t>, S. K. Ramakishna</a:t>
            </a:r>
            <a:r>
              <a:rPr lang="en-US" sz="1100" baseline="30000" dirty="0"/>
              <a:t>3</a:t>
            </a:r>
            <a:r>
              <a:rPr lang="en-US" sz="1100" dirty="0"/>
              <a:t>, W.P. Halperin</a:t>
            </a:r>
          </a:p>
          <a:p>
            <a:pPr marL="228600" indent="-228600" algn="ctr">
              <a:spcBef>
                <a:spcPts val="0"/>
              </a:spcBef>
              <a:buAutoNum type="arabicPeriod"/>
            </a:pPr>
            <a:r>
              <a:rPr lang="en-US" sz="1200" b="1" dirty="0">
                <a:solidFill>
                  <a:srgbClr val="0033CC"/>
                </a:solidFill>
              </a:rPr>
              <a:t>Northwestern University; 2. Los Alamos National Laboratory; 3. NHMFL-FSU;</a:t>
            </a:r>
          </a:p>
          <a:p>
            <a:pPr algn="ctr">
              <a:spcBef>
                <a:spcPts val="0"/>
              </a:spcBef>
            </a:pPr>
            <a:endParaRPr lang="en-US" sz="600" dirty="0"/>
          </a:p>
          <a:p>
            <a:pPr>
              <a:spcBef>
                <a:spcPts val="0"/>
              </a:spcBef>
            </a:pPr>
            <a:r>
              <a:rPr lang="en-US" sz="1100" b="1" dirty="0"/>
              <a:t>Funding Grants:</a:t>
            </a:r>
            <a:r>
              <a:rPr lang="en-US" sz="1100" dirty="0"/>
              <a:t>  G.S. </a:t>
            </a:r>
            <a:r>
              <a:rPr lang="en-US" sz="1100" dirty="0" err="1"/>
              <a:t>Boebinger</a:t>
            </a:r>
            <a:r>
              <a:rPr lang="en-US" sz="1100" dirty="0"/>
              <a:t> (NSF DMR-1644779); W.P. Halperin (DOE  DE-FG02-05ER46248)</a:t>
            </a:r>
            <a:endParaRPr lang="en-US" sz="1200" dirty="0"/>
          </a:p>
        </p:txBody>
      </p:sp>
      <p:pic>
        <p:nvPicPr>
          <p:cNvPr id="29" name="Picture 28" descr="JustM_purple.jpg"/>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83602" y="84393"/>
            <a:ext cx="792698" cy="944759"/>
          </a:xfrm>
          <a:prstGeom prst="rect">
            <a:avLst/>
          </a:prstGeom>
        </p:spPr>
      </p:pic>
      <p:pic>
        <p:nvPicPr>
          <p:cNvPr id="2" name="Picture 1"/>
          <p:cNvPicPr>
            <a:picLocks noChangeAspect="1"/>
          </p:cNvPicPr>
          <p:nvPr/>
        </p:nvPicPr>
        <p:blipFill rotWithShape="1">
          <a:blip r:embed="rId7"/>
          <a:srcRect l="76618" t="6146" r="652" b="76888"/>
          <a:stretch/>
        </p:blipFill>
        <p:spPr>
          <a:xfrm>
            <a:off x="7974053" y="1565986"/>
            <a:ext cx="890510" cy="691319"/>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E76CB6D853C64B89835FD2B25191F7" ma:contentTypeVersion="1" ma:contentTypeDescription="Create a new document." ma:contentTypeScope="" ma:versionID="c65b3aeb76beb82d9b928cfbb17b6307">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EB9A6A6-A35C-4858-81A7-3864F44C47D3}"/>
</file>

<file path=customXml/itemProps2.xml><?xml version="1.0" encoding="utf-8"?>
<ds:datastoreItem xmlns:ds="http://schemas.openxmlformats.org/officeDocument/2006/customXml" ds:itemID="{33C7F770-BE1F-471F-8918-BF012023168D}"/>
</file>

<file path=customXml/itemProps3.xml><?xml version="1.0" encoding="utf-8"?>
<ds:datastoreItem xmlns:ds="http://schemas.openxmlformats.org/officeDocument/2006/customXml" ds:itemID="{AE86A7E5-69BF-46B8-9467-0BB7A5F99231}"/>
</file>

<file path=docProps/app.xml><?xml version="1.0" encoding="utf-8"?>
<Properties xmlns="http://schemas.openxmlformats.org/officeDocument/2006/extended-properties" xmlns:vt="http://schemas.openxmlformats.org/officeDocument/2006/docPropsVTypes">
  <TotalTime>6471</TotalTime>
  <Words>952</Words>
  <Application>Microsoft Office PowerPoint</Application>
  <PresentationFormat>On-screen Show (4:3)</PresentationFormat>
  <Paragraphs>45</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Symbol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170</cp:revision>
  <cp:lastPrinted>2019-07-16T13:07:28Z</cp:lastPrinted>
  <dcterms:created xsi:type="dcterms:W3CDTF">2004-08-07T03:10:56Z</dcterms:created>
  <dcterms:modified xsi:type="dcterms:W3CDTF">2021-08-04T19:51:16Z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0x0101006EE76CB6D853C64B89835FD2B25191F7</vt:lpwstr>
  </property>
</Properties>
</file>