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89387" autoAdjust="0"/>
  </p:normalViewPr>
  <p:slideViewPr>
    <p:cSldViewPr snapToGrid="0">
      <p:cViewPr varScale="1">
        <p:scale>
          <a:sx n="137" d="100"/>
          <a:sy n="137" d="100"/>
        </p:scale>
        <p:origin x="146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38/s42003-020-01604-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jpg"/><Relationship Id="rId5" Type="http://schemas.openxmlformats.org/officeDocument/2006/relationships/hyperlink" Target="https://doi.org/10.1038/s42003-020-01604-x" TargetMode="Externa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50802" y="1362600"/>
            <a:ext cx="4295776" cy="4708981"/>
          </a:xfrm>
          <a:prstGeom prst="rect">
            <a:avLst/>
          </a:prstGeom>
          <a:noFill/>
          <a:ln w="9525">
            <a:noFill/>
            <a:miter lim="800000"/>
            <a:headEnd/>
            <a:tailEnd/>
          </a:ln>
        </p:spPr>
        <p:txBody>
          <a:bodyPr wrap="square">
            <a:spAutoFit/>
          </a:bodyPr>
          <a:lstStyle/>
          <a:p>
            <a:pPr algn="just"/>
            <a:r>
              <a:rPr lang="en-US" sz="1200" i="1" u="sng" dirty="0"/>
              <a:t>Respiratory insufficiency is a leading cause of death from opioid overdose. Electrical stimulation under a temporal interference (TI) protocol could be used to restore breathing while first responders apply other life-saving treatments</a:t>
            </a:r>
            <a:r>
              <a:rPr lang="en-US" sz="1200" dirty="0"/>
              <a:t>.</a:t>
            </a:r>
          </a:p>
          <a:p>
            <a:pPr algn="just"/>
            <a:endParaRPr lang="en-US" sz="1200" dirty="0"/>
          </a:p>
          <a:p>
            <a:pPr algn="just"/>
            <a:r>
              <a:rPr lang="en-US" sz="1200" dirty="0"/>
              <a:t>Electrodes placed onto the neck can activate the diaphragm to rhythmically stimulate a respiratory rate of 12-16 breaths per minute. The evoked response to this electrical activation may sufficiently restore ventilation and arterial blood oxygenation during the overdose period. Additionally, this method may be introduced through epidural insertion directly to the cervical spine, to prevent fatality </a:t>
            </a:r>
            <a:r>
              <a:rPr lang="en-US" sz="1200" dirty="0" smtClean="0"/>
              <a:t>from cessation of breathing in </a:t>
            </a:r>
            <a:r>
              <a:rPr lang="en-US" sz="1200" dirty="0"/>
              <a:t>patients with chronic spinal cord </a:t>
            </a:r>
            <a:r>
              <a:rPr lang="en-US" sz="1200" dirty="0" smtClean="0"/>
              <a:t>injuries, thus providing </a:t>
            </a:r>
            <a:r>
              <a:rPr lang="en-US" sz="1200" dirty="0"/>
              <a:t>an attractive alternative to manual ventilation techniques.</a:t>
            </a:r>
          </a:p>
          <a:p>
            <a:pPr algn="just"/>
            <a:endParaRPr lang="en-US" sz="1200" dirty="0"/>
          </a:p>
          <a:p>
            <a:pPr algn="just"/>
            <a:r>
              <a:rPr lang="en-US" sz="1200" i="1" u="sng" dirty="0"/>
              <a:t>MRI was used to monitor neurological and physiological behavior in healthy and </a:t>
            </a:r>
            <a:r>
              <a:rPr lang="en-US" sz="1200" i="1" u="sng" dirty="0" smtClean="0"/>
              <a:t>spinal cord injury </a:t>
            </a:r>
            <a:r>
              <a:rPr lang="en-US" sz="1200" i="1" u="sng" dirty="0"/>
              <a:t>rat models using the 4.7 Tesla scanner at the AMRIS Facility</a:t>
            </a:r>
            <a:r>
              <a:rPr lang="en-US" sz="1200" dirty="0"/>
              <a:t>. Important to this study</a:t>
            </a:r>
            <a:r>
              <a:rPr lang="en-US" sz="1200" dirty="0" smtClean="0"/>
              <a:t>, shown in the </a:t>
            </a:r>
            <a:r>
              <a:rPr lang="en-US" sz="1200" b="1" dirty="0" smtClean="0"/>
              <a:t>figure on the right</a:t>
            </a:r>
            <a:r>
              <a:rPr lang="en-US" sz="1200" dirty="0" smtClean="0"/>
              <a:t>, </a:t>
            </a:r>
            <a:r>
              <a:rPr lang="en-US" sz="1200" i="1" u="sng" dirty="0" smtClean="0"/>
              <a:t>the MRI scanner </a:t>
            </a:r>
            <a:r>
              <a:rPr lang="en-US" sz="1200" i="1" u="sng" dirty="0"/>
              <a:t>was also used to determine placement of intramuscular electrodes relative to spinal segments, in order to determine which electrode locations, waveforms, and configurations could sufficiently activate the diaphragm </a:t>
            </a:r>
            <a:r>
              <a:rPr lang="en-US" sz="1200" dirty="0"/>
              <a:t>while reducing off target </a:t>
            </a:r>
            <a:r>
              <a:rPr lang="en-US" sz="1200" dirty="0" smtClean="0"/>
              <a:t>effects, such as forelimb </a:t>
            </a:r>
            <a:r>
              <a:rPr lang="en-US" sz="1200" dirty="0"/>
              <a:t>muscle </a:t>
            </a:r>
            <a:r>
              <a:rPr lang="en-US" sz="1200" dirty="0" smtClean="0"/>
              <a:t>activation.</a:t>
            </a:r>
            <a:endParaRPr lang="en-US" sz="1200" dirty="0"/>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76200" y="6087139"/>
            <a:ext cx="9067800"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AMRIS Facility, Gainesville, FL; 4.7T Oxford MRI/S system with VNMRS console</a:t>
            </a:r>
          </a:p>
          <a:p>
            <a:pPr algn="just"/>
            <a:r>
              <a:rPr lang="en-US" sz="1100" b="1" dirty="0">
                <a:solidFill>
                  <a:srgbClr val="333399"/>
                </a:solidFill>
              </a:rPr>
              <a:t>Citation: </a:t>
            </a:r>
            <a:r>
              <a:rPr lang="en-US" sz="1100" dirty="0">
                <a:solidFill>
                  <a:srgbClr val="333399"/>
                </a:solidFill>
              </a:rPr>
              <a:t>Sunshine, M.; </a:t>
            </a:r>
            <a:r>
              <a:rPr lang="en-US" sz="1100" dirty="0" err="1">
                <a:solidFill>
                  <a:srgbClr val="333399"/>
                </a:solidFill>
              </a:rPr>
              <a:t>Cassar</a:t>
            </a:r>
            <a:r>
              <a:rPr lang="en-US" sz="1100" dirty="0">
                <a:solidFill>
                  <a:srgbClr val="333399"/>
                </a:solidFill>
              </a:rPr>
              <a:t>, A.; Neufeld, E.; Grossman, N.; </a:t>
            </a:r>
            <a:r>
              <a:rPr lang="en-US" sz="1100" dirty="0" err="1">
                <a:solidFill>
                  <a:srgbClr val="333399"/>
                </a:solidFill>
              </a:rPr>
              <a:t>Mareci</a:t>
            </a:r>
            <a:r>
              <a:rPr lang="en-US" sz="1100" dirty="0">
                <a:solidFill>
                  <a:srgbClr val="333399"/>
                </a:solidFill>
              </a:rPr>
              <a:t>, T.H.; Otto, K.; Boyden, E.; Fuller, D., </a:t>
            </a:r>
            <a:endParaRPr lang="en-US" sz="1100" dirty="0" smtClean="0">
              <a:solidFill>
                <a:srgbClr val="333399"/>
              </a:solidFill>
            </a:endParaRPr>
          </a:p>
          <a:p>
            <a:pPr algn="just"/>
            <a:r>
              <a:rPr lang="en-US" sz="1100" i="1" dirty="0" smtClean="0">
                <a:solidFill>
                  <a:srgbClr val="333399"/>
                </a:solidFill>
              </a:rPr>
              <a:t>Restoration </a:t>
            </a:r>
            <a:r>
              <a:rPr lang="en-US" sz="1100" i="1" dirty="0">
                <a:solidFill>
                  <a:srgbClr val="333399"/>
                </a:solidFill>
              </a:rPr>
              <a:t>of breathing after opioid overdose and spinal cord injury using temporal interference stimulation,</a:t>
            </a:r>
            <a:r>
              <a:rPr lang="en-US" sz="1100" dirty="0">
                <a:solidFill>
                  <a:srgbClr val="333399"/>
                </a:solidFill>
              </a:rPr>
              <a:t> </a:t>
            </a:r>
            <a:endParaRPr lang="en-US" sz="1100" dirty="0" smtClean="0">
              <a:solidFill>
                <a:srgbClr val="333399"/>
              </a:solidFill>
            </a:endParaRPr>
          </a:p>
          <a:p>
            <a:pPr algn="just"/>
            <a:r>
              <a:rPr lang="en-US" sz="1100" dirty="0" smtClean="0">
                <a:solidFill>
                  <a:srgbClr val="333399"/>
                </a:solidFill>
              </a:rPr>
              <a:t>Communications </a:t>
            </a:r>
            <a:r>
              <a:rPr lang="en-US" sz="1100" dirty="0">
                <a:solidFill>
                  <a:srgbClr val="333399"/>
                </a:solidFill>
              </a:rPr>
              <a:t>Biology, </a:t>
            </a:r>
            <a:r>
              <a:rPr lang="en-US" sz="1100" b="1" dirty="0">
                <a:solidFill>
                  <a:srgbClr val="333399"/>
                </a:solidFill>
              </a:rPr>
              <a:t>4</a:t>
            </a:r>
            <a:r>
              <a:rPr lang="en-US" sz="1100" dirty="0">
                <a:solidFill>
                  <a:srgbClr val="333399"/>
                </a:solidFill>
              </a:rPr>
              <a:t> (1), 1-15 (2021) </a:t>
            </a:r>
            <a:r>
              <a:rPr lang="en-US" sz="1100" dirty="0">
                <a:solidFill>
                  <a:srgbClr val="333399"/>
                </a:solidFill>
                <a:hlinkClick r:id="rId3">
                  <a:extLst>
                    <a:ext uri="{A12FA001-AC4F-418D-AE19-62706E023703}">
                      <ahyp:hlinkClr xmlns:ahyp="http://schemas.microsoft.com/office/drawing/2018/hyperlinkcolor" xmlns="" val="tx"/>
                    </a:ext>
                  </a:extLst>
                </a:hlinkClick>
              </a:rPr>
              <a:t>doi.org/10.1038/s42003-020-01604-x</a:t>
            </a:r>
            <a:endParaRPr lang="en-US" sz="1200" dirty="0">
              <a:solidFill>
                <a:srgbClr val="333399"/>
              </a:solidFill>
            </a:endParaRPr>
          </a:p>
        </p:txBody>
      </p:sp>
      <p:pic>
        <p:nvPicPr>
          <p:cNvPr id="12" name="Picture 11" descr="NSF logo.jpg"/>
          <p:cNvPicPr>
            <a:picLocks noChangeAspect="1"/>
          </p:cNvPicPr>
          <p:nvPr/>
        </p:nvPicPr>
        <p:blipFill>
          <a:blip r:embed="rId4" cstate="print"/>
          <a:stretch>
            <a:fillRect/>
          </a:stretch>
        </p:blipFill>
        <p:spPr>
          <a:xfrm>
            <a:off x="8007506" y="45116"/>
            <a:ext cx="1017188" cy="1023315"/>
          </a:xfrm>
          <a:prstGeom prst="rect">
            <a:avLst/>
          </a:prstGeom>
        </p:spPr>
      </p:pic>
      <p:sp>
        <p:nvSpPr>
          <p:cNvPr id="13" name="Text Box 62"/>
          <p:cNvSpPr txBox="1">
            <a:spLocks noChangeArrowheads="1"/>
          </p:cNvSpPr>
          <p:nvPr/>
        </p:nvSpPr>
        <p:spPr bwMode="auto">
          <a:xfrm>
            <a:off x="876953" y="87991"/>
            <a:ext cx="7130553" cy="1015663"/>
          </a:xfrm>
          <a:prstGeom prst="rect">
            <a:avLst/>
          </a:prstGeom>
          <a:noFill/>
          <a:ln w="9525">
            <a:noFill/>
            <a:miter lim="800000"/>
            <a:headEnd/>
            <a:tailEnd/>
          </a:ln>
        </p:spPr>
        <p:txBody>
          <a:bodyPr wrap="square">
            <a:spAutoFit/>
          </a:bodyPr>
          <a:lstStyle/>
          <a:p>
            <a:pPr algn="ctr">
              <a:spcBef>
                <a:spcPts val="0"/>
              </a:spcBef>
            </a:pPr>
            <a:r>
              <a:rPr lang="en-US" sz="1600" b="1" dirty="0"/>
              <a:t>Restoration of breathing after drug overdose and spinal cord injuries</a:t>
            </a:r>
          </a:p>
          <a:p>
            <a:pPr algn="ctr">
              <a:spcBef>
                <a:spcPts val="0"/>
              </a:spcBef>
            </a:pPr>
            <a:endParaRPr lang="en-US" sz="600" b="1" dirty="0"/>
          </a:p>
          <a:p>
            <a:pPr algn="ctr">
              <a:spcBef>
                <a:spcPts val="0"/>
              </a:spcBef>
            </a:pPr>
            <a:r>
              <a:rPr lang="en-US" sz="1100" dirty="0"/>
              <a:t>M.D. Sunshine</a:t>
            </a:r>
            <a:r>
              <a:rPr lang="en-US" sz="1100" kern="1200" baseline="30000" dirty="0"/>
              <a:t>1</a:t>
            </a:r>
            <a:r>
              <a:rPr lang="en-US" sz="1100" kern="1200" dirty="0"/>
              <a:t>, </a:t>
            </a:r>
            <a:r>
              <a:rPr lang="en-US" sz="1100" dirty="0"/>
              <a:t>T.H. Mareci</a:t>
            </a:r>
            <a:r>
              <a:rPr lang="en-US" sz="1100" baseline="30000" dirty="0"/>
              <a:t>1,</a:t>
            </a:r>
            <a:r>
              <a:rPr lang="en-US" sz="1100" kern="1200" baseline="30000" dirty="0"/>
              <a:t>2</a:t>
            </a:r>
            <a:r>
              <a:rPr lang="en-US" sz="1100" kern="1200" dirty="0"/>
              <a:t>, </a:t>
            </a:r>
            <a:r>
              <a:rPr lang="en-US" sz="1100" dirty="0"/>
              <a:t>K.J. Otto</a:t>
            </a:r>
            <a:r>
              <a:rPr lang="en-US" sz="1100" baseline="30000" dirty="0"/>
              <a:t>1</a:t>
            </a:r>
            <a:r>
              <a:rPr lang="en-US" sz="1100" kern="1200" dirty="0"/>
              <a:t>, </a:t>
            </a:r>
            <a:r>
              <a:rPr lang="en-US" sz="1100" dirty="0"/>
              <a:t>D.D. Fuller</a:t>
            </a:r>
            <a:r>
              <a:rPr lang="en-US" sz="1100" kern="1200" baseline="30000" dirty="0"/>
              <a:t>1</a:t>
            </a:r>
            <a:r>
              <a:rPr lang="en-US" sz="1100" kern="1200" dirty="0"/>
              <a:t>,</a:t>
            </a:r>
          </a:p>
          <a:p>
            <a:pPr marL="228600" indent="-228600" algn="ctr">
              <a:spcBef>
                <a:spcPts val="0"/>
              </a:spcBef>
              <a:buAutoNum type="arabicPeriod"/>
            </a:pPr>
            <a:r>
              <a:rPr lang="en-US" sz="1050" b="1" kern="1200" dirty="0">
                <a:solidFill>
                  <a:srgbClr val="0033CC"/>
                </a:solidFill>
              </a:rPr>
              <a:t>University of Florida; 2. </a:t>
            </a:r>
            <a:r>
              <a:rPr lang="en-US" sz="1050" b="1" dirty="0">
                <a:solidFill>
                  <a:srgbClr val="0033CC"/>
                </a:solidFill>
              </a:rPr>
              <a:t>National MagLab - AMRIS Facility</a:t>
            </a:r>
            <a:endParaRPr lang="en-US" sz="1050" b="1" kern="1200" dirty="0">
              <a:solidFill>
                <a:srgbClr val="0033CC"/>
              </a:solidFill>
            </a:endParaRPr>
          </a:p>
          <a:p>
            <a:pPr algn="ctr">
              <a:spcBef>
                <a:spcPts val="0"/>
              </a:spcBef>
            </a:pPr>
            <a:endParaRPr lang="en-US" sz="600" b="1" kern="1200" dirty="0">
              <a:solidFill>
                <a:srgbClr val="0033CC"/>
              </a:solidFill>
            </a:endParaRPr>
          </a:p>
          <a:p>
            <a:pPr algn="ctr">
              <a:spcBef>
                <a:spcPts val="0"/>
              </a:spcBef>
            </a:pPr>
            <a:r>
              <a:rPr lang="en-US" sz="1050" b="1" kern="1200" dirty="0"/>
              <a:t>Funding Grants:</a:t>
            </a:r>
            <a:r>
              <a:rPr lang="en-US" sz="1050" kern="1200" dirty="0"/>
              <a:t> Boebinger (NSF </a:t>
            </a:r>
            <a:r>
              <a:rPr lang="en-US" sz="1050" dirty="0"/>
              <a:t>DMR-1644779</a:t>
            </a:r>
            <a:r>
              <a:rPr lang="en-US" sz="1050" kern="1200" dirty="0"/>
              <a:t>); </a:t>
            </a:r>
            <a:r>
              <a:rPr lang="en-US" sz="1050" dirty="0"/>
              <a:t>Sunshine (NIH F31HL145831); Fuller (NIH R21NS109571</a:t>
            </a:r>
            <a:r>
              <a:rPr lang="en-US" sz="1050" kern="1200" dirty="0"/>
              <a:t>)</a:t>
            </a:r>
            <a:endParaRPr lang="en-US" sz="1050" b="1" kern="1200" dirty="0">
              <a:solidFill>
                <a:srgbClr val="0033CC"/>
              </a:solidFil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grpSp>
        <p:nvGrpSpPr>
          <p:cNvPr id="2" name="Group 1"/>
          <p:cNvGrpSpPr/>
          <p:nvPr/>
        </p:nvGrpSpPr>
        <p:grpSpPr>
          <a:xfrm>
            <a:off x="4371976" y="1325562"/>
            <a:ext cx="4695825" cy="4701285"/>
            <a:chOff x="4371976" y="1325562"/>
            <a:chExt cx="4695825" cy="4701285"/>
          </a:xfrm>
        </p:grpSpPr>
        <p:pic>
          <p:nvPicPr>
            <p:cNvPr id="23" name="Picture 22"/>
            <p:cNvPicPr>
              <a:picLocks noChangeAspect="1"/>
            </p:cNvPicPr>
            <p:nvPr/>
          </p:nvPicPr>
          <p:blipFill rotWithShape="1">
            <a:blip r:embed="rId6">
              <a:extLst>
                <a:ext uri="{28A0092B-C50C-407E-A947-70E740481C1C}">
                  <a14:useLocalDpi xmlns:a14="http://schemas.microsoft.com/office/drawing/2010/main" val="0"/>
                </a:ext>
              </a:extLst>
            </a:blip>
            <a:srcRect t="51214" b="29996"/>
            <a:stretch/>
          </p:blipFill>
          <p:spPr>
            <a:xfrm>
              <a:off x="4726517" y="3596639"/>
              <a:ext cx="4158949" cy="822931"/>
            </a:xfrm>
            <a:prstGeom prst="rect">
              <a:avLst/>
            </a:prstGeom>
          </p:spPr>
        </p:pic>
        <p:sp>
          <p:nvSpPr>
            <p:cNvPr id="1034" name="Rectangle 49"/>
            <p:cNvSpPr>
              <a:spLocks noChangeArrowheads="1"/>
            </p:cNvSpPr>
            <p:nvPr/>
          </p:nvSpPr>
          <p:spPr bwMode="auto">
            <a:xfrm>
              <a:off x="4371976" y="1325562"/>
              <a:ext cx="4695825" cy="4701285"/>
            </a:xfrm>
            <a:prstGeom prst="rect">
              <a:avLst/>
            </a:prstGeom>
            <a:noFill/>
            <a:ln w="19050">
              <a:solidFill>
                <a:srgbClr val="0033CC"/>
              </a:solidFill>
              <a:miter lim="800000"/>
              <a:headEnd/>
              <a:tailEnd/>
            </a:ln>
          </p:spPr>
          <p:txBody>
            <a:bodyPr wrap="none" anchor="ctr"/>
            <a:lstStyle/>
            <a:p>
              <a:endParaRPr lang="en-US"/>
            </a:p>
          </p:txBody>
        </p:sp>
        <p:sp>
          <p:nvSpPr>
            <p:cNvPr id="21" name="TextBox 20"/>
            <p:cNvSpPr txBox="1"/>
            <p:nvPr/>
          </p:nvSpPr>
          <p:spPr>
            <a:xfrm>
              <a:off x="4371976" y="5296208"/>
              <a:ext cx="4619265" cy="707886"/>
            </a:xfrm>
            <a:prstGeom prst="rect">
              <a:avLst/>
            </a:prstGeom>
            <a:noFill/>
          </p:spPr>
          <p:txBody>
            <a:bodyPr wrap="square" rtlCol="0">
              <a:spAutoFit/>
            </a:bodyPr>
            <a:lstStyle/>
            <a:p>
              <a:pPr algn="just"/>
              <a:r>
                <a:rPr lang="en-US" sz="1000" b="1" dirty="0" smtClean="0"/>
                <a:t>(a</a:t>
              </a:r>
              <a:r>
                <a:rPr lang="en-US" sz="1000" b="1" dirty="0"/>
                <a:t>) </a:t>
              </a:r>
              <a:r>
                <a:rPr lang="en-US" sz="1000" dirty="0"/>
                <a:t>Epidural electrode grid C3–C5 with three bipolar (A1, A2, and A3) and three </a:t>
              </a:r>
              <a:r>
                <a:rPr lang="en-US" sz="1000" dirty="0" err="1"/>
                <a:t>monopolar</a:t>
              </a:r>
              <a:r>
                <a:rPr lang="en-US" sz="1000" dirty="0"/>
                <a:t> conﬁgurations (B1, B2, and B3); actual wire width is 25 µm.</a:t>
              </a:r>
              <a:r>
                <a:rPr lang="en-US" sz="1000" b="1" dirty="0"/>
                <a:t> </a:t>
              </a:r>
            </a:p>
            <a:p>
              <a:pPr algn="just"/>
              <a:r>
                <a:rPr lang="en-US" sz="1000" b="1" dirty="0" smtClean="0"/>
                <a:t>(b</a:t>
              </a:r>
              <a:r>
                <a:rPr lang="en-US" sz="1000" b="1" dirty="0"/>
                <a:t>) </a:t>
              </a:r>
              <a:r>
                <a:rPr lang="en-US" sz="1000" dirty="0" smtClean="0"/>
                <a:t>Temporal interference (TI) </a:t>
              </a:r>
              <a:r>
                <a:rPr lang="en-US" sz="1000" dirty="0"/>
                <a:t>stimulation of respiratory activity during TI peak (green </a:t>
              </a:r>
              <a:r>
                <a:rPr lang="en-US" sz="1000" dirty="0" smtClean="0"/>
                <a:t>boxes</a:t>
              </a:r>
              <a:r>
                <a:rPr lang="en-US" sz="1000" dirty="0"/>
                <a:t>) and trough (gray </a:t>
              </a:r>
              <a:r>
                <a:rPr lang="en-US" sz="1000" dirty="0" smtClean="0"/>
                <a:t>boxes</a:t>
              </a:r>
              <a:r>
                <a:rPr lang="en-US" sz="1000" dirty="0"/>
                <a:t>) over the period of stimulation.</a:t>
              </a:r>
            </a:p>
          </p:txBody>
        </p:sp>
        <p:pic>
          <p:nvPicPr>
            <p:cNvPr id="15" name="Picture 14"/>
            <p:cNvPicPr>
              <a:picLocks noChangeAspect="1"/>
            </p:cNvPicPr>
            <p:nvPr/>
          </p:nvPicPr>
          <p:blipFill rotWithShape="1">
            <a:blip r:embed="rId6">
              <a:extLst>
                <a:ext uri="{28A0092B-C50C-407E-A947-70E740481C1C}">
                  <a14:useLocalDpi xmlns:a14="http://schemas.microsoft.com/office/drawing/2010/main" val="0"/>
                </a:ext>
              </a:extLst>
            </a:blip>
            <a:srcRect t="79918"/>
            <a:stretch/>
          </p:blipFill>
          <p:spPr>
            <a:xfrm>
              <a:off x="4717808" y="4421539"/>
              <a:ext cx="4169897" cy="881818"/>
            </a:xfrm>
            <a:prstGeom prst="rect">
              <a:avLst/>
            </a:prstGeom>
          </p:spPr>
        </p:pic>
        <p:pic>
          <p:nvPicPr>
            <p:cNvPr id="16" name="Picture 15"/>
            <p:cNvPicPr>
              <a:picLocks noChangeAspect="1"/>
            </p:cNvPicPr>
            <p:nvPr/>
          </p:nvPicPr>
          <p:blipFill rotWithShape="1">
            <a:blip r:embed="rId6">
              <a:extLst>
                <a:ext uri="{28A0092B-C50C-407E-A947-70E740481C1C}">
                  <a14:useLocalDpi xmlns:a14="http://schemas.microsoft.com/office/drawing/2010/main" val="0"/>
                </a:ext>
              </a:extLst>
            </a:blip>
            <a:srcRect t="1" b="58031"/>
            <a:stretch/>
          </p:blipFill>
          <p:spPr>
            <a:xfrm>
              <a:off x="4572000" y="1527666"/>
              <a:ext cx="4158949" cy="1838034"/>
            </a:xfrm>
            <a:prstGeom prst="rect">
              <a:avLst/>
            </a:prstGeom>
          </p:spPr>
        </p:pic>
        <p:sp>
          <p:nvSpPr>
            <p:cNvPr id="17" name="TextBox 16"/>
            <p:cNvSpPr txBox="1"/>
            <p:nvPr/>
          </p:nvSpPr>
          <p:spPr>
            <a:xfrm>
              <a:off x="4442229" y="1437141"/>
              <a:ext cx="487604" cy="338554"/>
            </a:xfrm>
            <a:prstGeom prst="rect">
              <a:avLst/>
            </a:prstGeom>
            <a:solidFill>
              <a:schemeClr val="bg1"/>
            </a:solidFill>
          </p:spPr>
          <p:txBody>
            <a:bodyPr wrap="square" rtlCol="0">
              <a:spAutoFit/>
            </a:bodyPr>
            <a:lstStyle/>
            <a:p>
              <a:pPr algn="just"/>
              <a:r>
                <a:rPr lang="en-US" sz="1600" b="1" dirty="0" smtClean="0"/>
                <a:t>(a)</a:t>
              </a:r>
              <a:endParaRPr lang="en-US" sz="1600" dirty="0"/>
            </a:p>
          </p:txBody>
        </p:sp>
        <p:sp>
          <p:nvSpPr>
            <p:cNvPr id="18" name="TextBox 17"/>
            <p:cNvSpPr txBox="1"/>
            <p:nvPr/>
          </p:nvSpPr>
          <p:spPr>
            <a:xfrm>
              <a:off x="4442229" y="3277574"/>
              <a:ext cx="487604" cy="338554"/>
            </a:xfrm>
            <a:prstGeom prst="rect">
              <a:avLst/>
            </a:prstGeom>
            <a:solidFill>
              <a:schemeClr val="bg1"/>
            </a:solidFill>
          </p:spPr>
          <p:txBody>
            <a:bodyPr wrap="square" rtlCol="0">
              <a:spAutoFit/>
            </a:bodyPr>
            <a:lstStyle/>
            <a:p>
              <a:pPr algn="just"/>
              <a:r>
                <a:rPr lang="en-US" sz="1600" b="1" dirty="0" smtClean="0"/>
                <a:t>(b)</a:t>
              </a:r>
              <a:endParaRPr lang="en-US" sz="1600" dirty="0"/>
            </a:p>
          </p:txBody>
        </p:sp>
      </p:gr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42917" y="1346568"/>
            <a:ext cx="4295776" cy="4893647"/>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i="1" u="sng" dirty="0">
                <a:solidFill>
                  <a:srgbClr val="000000"/>
                </a:solidFill>
              </a:rPr>
              <a:t>Rhythmic electrical stimuli </a:t>
            </a:r>
            <a:r>
              <a:rPr lang="en-US" sz="1200" i="1" u="sng" dirty="0"/>
              <a:t>can activate motor neurons to </a:t>
            </a:r>
            <a:r>
              <a:rPr lang="en-US" sz="1200" i="1" u="sng" dirty="0" smtClean="0"/>
              <a:t>restore adequate ventilation and prevent </a:t>
            </a:r>
            <a:r>
              <a:rPr lang="en-US" sz="1200" i="1" u="sng" dirty="0"/>
              <a:t>fatal </a:t>
            </a:r>
            <a:r>
              <a:rPr lang="en-US" sz="1200" i="1" u="sng" dirty="0" smtClean="0"/>
              <a:t>interruption of breathing</a:t>
            </a:r>
            <a:r>
              <a:rPr lang="en-US" sz="1200" dirty="0" smtClean="0"/>
              <a:t>.</a:t>
            </a:r>
            <a:endParaRPr lang="en-US" sz="1200" dirty="0"/>
          </a:p>
          <a:p>
            <a:pPr algn="just"/>
            <a:endParaRPr lang="en-US" sz="800" dirty="0">
              <a:solidFill>
                <a:srgbClr val="000000"/>
              </a:solidFill>
            </a:endParaRPr>
          </a:p>
          <a:p>
            <a:pPr algn="just"/>
            <a:r>
              <a:rPr lang="en-US" sz="1200" b="1" dirty="0">
                <a:solidFill>
                  <a:srgbClr val="000000"/>
                </a:solidFill>
              </a:rPr>
              <a:t>Why is this important? </a:t>
            </a:r>
            <a:r>
              <a:rPr lang="en-US" sz="1200" dirty="0">
                <a:latin typeface="Arial" charset="0"/>
              </a:rPr>
              <a:t>Respiratory insufficiency is a leading cause of death from opioid overdose. Electrical stimulation under a temporal interference </a:t>
            </a:r>
            <a:r>
              <a:rPr lang="en-US" sz="1200" dirty="0" smtClean="0">
                <a:latin typeface="Arial" charset="0"/>
              </a:rPr>
              <a:t>protocol </a:t>
            </a:r>
            <a:r>
              <a:rPr lang="en-US" sz="1200" dirty="0">
                <a:latin typeface="Arial" charset="0"/>
              </a:rPr>
              <a:t>could be used to restore breathing while responders apply other life-saving treatments. </a:t>
            </a:r>
            <a:r>
              <a:rPr lang="en-US" sz="1200" i="1" u="sng" dirty="0">
                <a:latin typeface="Arial" charset="0"/>
              </a:rPr>
              <a:t>Electrodes placed quickly onto the neck may be used to activate the diaphragm with rhythmic stimulation to produce a respiratory rate of 12-16 breaths per minute. Additionally, this method may be introduced through epidural application directly to the cervical spine to prevent fatal </a:t>
            </a:r>
            <a:r>
              <a:rPr lang="en-US" sz="1200" i="1" u="sng" dirty="0" smtClean="0">
                <a:latin typeface="Arial" charset="0"/>
              </a:rPr>
              <a:t>cessation of breathing </a:t>
            </a:r>
            <a:r>
              <a:rPr lang="en-US" sz="1200" i="1" u="sng" dirty="0">
                <a:latin typeface="Arial" charset="0"/>
              </a:rPr>
              <a:t>in patients with chronic spinal cord </a:t>
            </a:r>
            <a:r>
              <a:rPr lang="en-US" sz="1200" i="1" u="sng" dirty="0" smtClean="0">
                <a:latin typeface="Arial" charset="0"/>
              </a:rPr>
              <a:t>injury</a:t>
            </a:r>
            <a:r>
              <a:rPr lang="en-US" sz="1200" dirty="0" smtClean="0">
                <a:latin typeface="Arial" charset="0"/>
              </a:rPr>
              <a:t>, </a:t>
            </a:r>
            <a:r>
              <a:rPr lang="en-US" sz="1200" dirty="0" smtClean="0"/>
              <a:t>providing </a:t>
            </a:r>
            <a:r>
              <a:rPr lang="en-US" sz="1200" dirty="0"/>
              <a:t>an attractive alternative to manual ventilation techniques</a:t>
            </a:r>
            <a:r>
              <a:rPr lang="en-US" sz="1200" dirty="0">
                <a:latin typeface="Arial" charset="0"/>
              </a:rPr>
              <a:t>. </a:t>
            </a:r>
            <a:r>
              <a:rPr lang="en-US" sz="1200" dirty="0" smtClean="0">
                <a:latin typeface="Arial" charset="0"/>
              </a:rPr>
              <a:t>Researchers </a:t>
            </a:r>
            <a:r>
              <a:rPr lang="en-US" sz="1200" dirty="0">
                <a:latin typeface="Arial" charset="0"/>
              </a:rPr>
              <a:t>characterized the evoked response to this type of electrical activation in a rat model of opioid overdose to restore ventilation and arterial blood oxygenation (see </a:t>
            </a:r>
            <a:r>
              <a:rPr lang="en-US" sz="1200" b="1" dirty="0" smtClean="0">
                <a:latin typeface="Arial" charset="0"/>
              </a:rPr>
              <a:t>figure</a:t>
            </a:r>
            <a:r>
              <a:rPr lang="en-US" sz="1200" dirty="0" smtClean="0">
                <a:latin typeface="Arial" charset="0"/>
              </a:rPr>
              <a:t>).</a:t>
            </a:r>
            <a:endParaRPr lang="en-US" sz="1200" dirty="0">
              <a:latin typeface="Arial" charset="0"/>
            </a:endParaRPr>
          </a:p>
          <a:p>
            <a:pPr algn="just"/>
            <a:endParaRPr lang="en-US" sz="8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a:t>
            </a:r>
            <a:r>
              <a:rPr lang="en-US" sz="1200" i="1" u="sng" dirty="0">
                <a:latin typeface="Arial" charset="0"/>
              </a:rPr>
              <a:t>The 4.7 Tesla MRI scanner at the AMRIS Facility was used to collect neurological and physiological data from rat models and,  importantly, to verify optimal placement of intramuscular electrodes to determine which configurations could sufficiently activate the diaphragm</a:t>
            </a:r>
            <a:r>
              <a:rPr lang="en-US" sz="1200" dirty="0">
                <a:latin typeface="Arial" charset="0"/>
              </a:rPr>
              <a:t>.</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006008" y="49112"/>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9" name="Text Box 62">
            <a:extLst>
              <a:ext uri="{FF2B5EF4-FFF2-40B4-BE49-F238E27FC236}">
                <a16:creationId xmlns:a16="http://schemas.microsoft.com/office/drawing/2014/main" id="{CBF8D8EF-0D4B-4C7D-A632-17FB5696106D}"/>
              </a:ext>
            </a:extLst>
          </p:cNvPr>
          <p:cNvSpPr txBox="1">
            <a:spLocks noChangeArrowheads="1"/>
          </p:cNvSpPr>
          <p:nvPr/>
        </p:nvSpPr>
        <p:spPr bwMode="auto">
          <a:xfrm>
            <a:off x="876953" y="87991"/>
            <a:ext cx="7130553" cy="1015663"/>
          </a:xfrm>
          <a:prstGeom prst="rect">
            <a:avLst/>
          </a:prstGeom>
          <a:noFill/>
          <a:ln w="9525">
            <a:noFill/>
            <a:miter lim="800000"/>
            <a:headEnd/>
            <a:tailEnd/>
          </a:ln>
        </p:spPr>
        <p:txBody>
          <a:bodyPr wrap="square">
            <a:spAutoFit/>
          </a:bodyPr>
          <a:lstStyle/>
          <a:p>
            <a:pPr algn="ctr">
              <a:spcBef>
                <a:spcPts val="0"/>
              </a:spcBef>
            </a:pPr>
            <a:r>
              <a:rPr lang="en-US" sz="1600" b="1" dirty="0"/>
              <a:t>Restoration of breathing after drug overdose and spinal cord injuries</a:t>
            </a:r>
          </a:p>
          <a:p>
            <a:pPr algn="ctr">
              <a:spcBef>
                <a:spcPts val="0"/>
              </a:spcBef>
            </a:pPr>
            <a:endParaRPr lang="en-US" sz="600" b="1" dirty="0"/>
          </a:p>
          <a:p>
            <a:pPr algn="ctr">
              <a:spcBef>
                <a:spcPts val="0"/>
              </a:spcBef>
            </a:pPr>
            <a:r>
              <a:rPr lang="en-US" sz="1100" dirty="0"/>
              <a:t>M.D. Sunshine</a:t>
            </a:r>
            <a:r>
              <a:rPr lang="en-US" sz="1100" kern="1200" baseline="30000" dirty="0"/>
              <a:t>1</a:t>
            </a:r>
            <a:r>
              <a:rPr lang="en-US" sz="1100" kern="1200" dirty="0"/>
              <a:t>, </a:t>
            </a:r>
            <a:r>
              <a:rPr lang="en-US" sz="1100" dirty="0"/>
              <a:t>T.H. Mareci</a:t>
            </a:r>
            <a:r>
              <a:rPr lang="en-US" sz="1100" baseline="30000" dirty="0"/>
              <a:t>1,</a:t>
            </a:r>
            <a:r>
              <a:rPr lang="en-US" sz="1100" kern="1200" baseline="30000" dirty="0"/>
              <a:t>2</a:t>
            </a:r>
            <a:r>
              <a:rPr lang="en-US" sz="1100" kern="1200" dirty="0"/>
              <a:t>, </a:t>
            </a:r>
            <a:r>
              <a:rPr lang="en-US" sz="1100" dirty="0"/>
              <a:t>K.J. Otto</a:t>
            </a:r>
            <a:r>
              <a:rPr lang="en-US" sz="1100" baseline="30000" dirty="0"/>
              <a:t>1</a:t>
            </a:r>
            <a:r>
              <a:rPr lang="en-US" sz="1100" kern="1200" dirty="0"/>
              <a:t>, </a:t>
            </a:r>
            <a:r>
              <a:rPr lang="en-US" sz="1100" dirty="0"/>
              <a:t>D.D. Fuller</a:t>
            </a:r>
            <a:r>
              <a:rPr lang="en-US" sz="1100" kern="1200" baseline="30000" dirty="0"/>
              <a:t>1</a:t>
            </a:r>
            <a:r>
              <a:rPr lang="en-US" sz="1100" kern="1200" dirty="0"/>
              <a:t>,</a:t>
            </a:r>
          </a:p>
          <a:p>
            <a:pPr marL="228600" indent="-228600" algn="ctr">
              <a:spcBef>
                <a:spcPts val="0"/>
              </a:spcBef>
              <a:buAutoNum type="arabicPeriod"/>
            </a:pPr>
            <a:r>
              <a:rPr lang="en-US" sz="1050" b="1" kern="1200" dirty="0">
                <a:solidFill>
                  <a:srgbClr val="0033CC"/>
                </a:solidFill>
              </a:rPr>
              <a:t>University of Florida; 2. </a:t>
            </a:r>
            <a:r>
              <a:rPr lang="en-US" sz="1050" b="1" dirty="0">
                <a:solidFill>
                  <a:srgbClr val="0033CC"/>
                </a:solidFill>
              </a:rPr>
              <a:t>National MagLab - </a:t>
            </a:r>
            <a:r>
              <a:rPr lang="en-US" sz="1050" b="1">
                <a:solidFill>
                  <a:srgbClr val="0033CC"/>
                </a:solidFill>
              </a:rPr>
              <a:t>AMRIS Facility</a:t>
            </a:r>
            <a:endParaRPr lang="en-US" sz="1050" b="1" kern="1200" dirty="0">
              <a:solidFill>
                <a:srgbClr val="0033CC"/>
              </a:solidFill>
            </a:endParaRPr>
          </a:p>
          <a:p>
            <a:pPr algn="ctr">
              <a:spcBef>
                <a:spcPts val="0"/>
              </a:spcBef>
            </a:pPr>
            <a:endParaRPr lang="en-US" sz="600" b="1" kern="1200" dirty="0">
              <a:solidFill>
                <a:srgbClr val="0033CC"/>
              </a:solidFill>
            </a:endParaRPr>
          </a:p>
          <a:p>
            <a:pPr algn="ctr">
              <a:spcBef>
                <a:spcPts val="0"/>
              </a:spcBef>
            </a:pPr>
            <a:r>
              <a:rPr lang="en-US" sz="1050" b="1" kern="1200" dirty="0"/>
              <a:t>Funding Grants:</a:t>
            </a:r>
            <a:r>
              <a:rPr lang="en-US" sz="1050" kern="1200" dirty="0"/>
              <a:t> Boebinger (NSF </a:t>
            </a:r>
            <a:r>
              <a:rPr lang="en-US" sz="1050" dirty="0"/>
              <a:t>DMR-1644779</a:t>
            </a:r>
            <a:r>
              <a:rPr lang="en-US" sz="1050" kern="1200" dirty="0"/>
              <a:t>); </a:t>
            </a:r>
            <a:r>
              <a:rPr lang="en-US" sz="1050" dirty="0"/>
              <a:t>Sunshine (NIH F31HL145831); Fuller (NIH R21NS109571</a:t>
            </a:r>
            <a:r>
              <a:rPr lang="en-US" sz="1050" kern="1200" dirty="0"/>
              <a:t>)</a:t>
            </a:r>
            <a:endParaRPr lang="en-US" sz="1050" b="1" kern="1200" dirty="0">
              <a:solidFill>
                <a:srgbClr val="0033CC"/>
              </a:solidFill>
            </a:endParaRPr>
          </a:p>
        </p:txBody>
      </p:sp>
      <p:sp>
        <p:nvSpPr>
          <p:cNvPr id="16" name="Text Box 28"/>
          <p:cNvSpPr txBox="1">
            <a:spLocks noChangeArrowheads="1"/>
          </p:cNvSpPr>
          <p:nvPr/>
        </p:nvSpPr>
        <p:spPr bwMode="auto">
          <a:xfrm>
            <a:off x="76200" y="6087139"/>
            <a:ext cx="9067800" cy="769441"/>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AMRIS Facility, Gainesville, FL; 4.7T Oxford MRI/S system with VNMRS console</a:t>
            </a:r>
          </a:p>
          <a:p>
            <a:pPr algn="just"/>
            <a:r>
              <a:rPr lang="en-US" sz="1100" b="1" dirty="0">
                <a:solidFill>
                  <a:srgbClr val="333399"/>
                </a:solidFill>
              </a:rPr>
              <a:t>Citation: </a:t>
            </a:r>
            <a:r>
              <a:rPr lang="en-US" sz="1100" dirty="0">
                <a:solidFill>
                  <a:srgbClr val="333399"/>
                </a:solidFill>
              </a:rPr>
              <a:t>Sunshine, M.; </a:t>
            </a:r>
            <a:r>
              <a:rPr lang="en-US" sz="1100" dirty="0" err="1">
                <a:solidFill>
                  <a:srgbClr val="333399"/>
                </a:solidFill>
              </a:rPr>
              <a:t>Cassar</a:t>
            </a:r>
            <a:r>
              <a:rPr lang="en-US" sz="1100" dirty="0">
                <a:solidFill>
                  <a:srgbClr val="333399"/>
                </a:solidFill>
              </a:rPr>
              <a:t>, A.; Neufeld, E.; Grossman, N.; </a:t>
            </a:r>
            <a:r>
              <a:rPr lang="en-US" sz="1100" dirty="0" err="1">
                <a:solidFill>
                  <a:srgbClr val="333399"/>
                </a:solidFill>
              </a:rPr>
              <a:t>Mareci</a:t>
            </a:r>
            <a:r>
              <a:rPr lang="en-US" sz="1100" dirty="0">
                <a:solidFill>
                  <a:srgbClr val="333399"/>
                </a:solidFill>
              </a:rPr>
              <a:t>, T.H.; Otto, K.; Boyden, E.; Fuller, D., </a:t>
            </a:r>
            <a:endParaRPr lang="en-US" sz="1100" dirty="0" smtClean="0">
              <a:solidFill>
                <a:srgbClr val="333399"/>
              </a:solidFill>
            </a:endParaRPr>
          </a:p>
          <a:p>
            <a:pPr algn="just"/>
            <a:r>
              <a:rPr lang="en-US" sz="1100" i="1" dirty="0" smtClean="0">
                <a:solidFill>
                  <a:srgbClr val="333399"/>
                </a:solidFill>
              </a:rPr>
              <a:t>Restoration </a:t>
            </a:r>
            <a:r>
              <a:rPr lang="en-US" sz="1100" i="1" dirty="0">
                <a:solidFill>
                  <a:srgbClr val="333399"/>
                </a:solidFill>
              </a:rPr>
              <a:t>of breathing after opioid overdose and spinal cord injury using temporal interference stimulation,</a:t>
            </a:r>
            <a:r>
              <a:rPr lang="en-US" sz="1100" dirty="0">
                <a:solidFill>
                  <a:srgbClr val="333399"/>
                </a:solidFill>
              </a:rPr>
              <a:t> </a:t>
            </a:r>
            <a:endParaRPr lang="en-US" sz="1100" dirty="0" smtClean="0">
              <a:solidFill>
                <a:srgbClr val="333399"/>
              </a:solidFill>
            </a:endParaRPr>
          </a:p>
          <a:p>
            <a:pPr algn="just"/>
            <a:r>
              <a:rPr lang="en-US" sz="1100" dirty="0" smtClean="0">
                <a:solidFill>
                  <a:srgbClr val="333399"/>
                </a:solidFill>
              </a:rPr>
              <a:t>Communications </a:t>
            </a:r>
            <a:r>
              <a:rPr lang="en-US" sz="1100" dirty="0">
                <a:solidFill>
                  <a:srgbClr val="333399"/>
                </a:solidFill>
              </a:rPr>
              <a:t>Biology, </a:t>
            </a:r>
            <a:r>
              <a:rPr lang="en-US" sz="1100" b="1" dirty="0">
                <a:solidFill>
                  <a:srgbClr val="333399"/>
                </a:solidFill>
              </a:rPr>
              <a:t>4</a:t>
            </a:r>
            <a:r>
              <a:rPr lang="en-US" sz="1100" dirty="0">
                <a:solidFill>
                  <a:srgbClr val="333399"/>
                </a:solidFill>
              </a:rPr>
              <a:t> (1), 1-15 (2021) </a:t>
            </a:r>
            <a:r>
              <a:rPr lang="en-US" sz="1100" dirty="0">
                <a:solidFill>
                  <a:srgbClr val="333399"/>
                </a:solidFill>
                <a:hlinkClick r:id="rId5">
                  <a:extLst>
                    <a:ext uri="{A12FA001-AC4F-418D-AE19-62706E023703}">
                      <ahyp:hlinkClr xmlns:ahyp="http://schemas.microsoft.com/office/drawing/2018/hyperlinkcolor" xmlns="" val="tx"/>
                    </a:ext>
                  </a:extLst>
                </a:hlinkClick>
              </a:rPr>
              <a:t>doi.org/10.1038/s42003-020-01604-x</a:t>
            </a:r>
            <a:endParaRPr lang="en-US" sz="1200" dirty="0">
              <a:solidFill>
                <a:srgbClr val="333399"/>
              </a:solidFill>
            </a:endParaRPr>
          </a:p>
        </p:txBody>
      </p:sp>
      <p:grpSp>
        <p:nvGrpSpPr>
          <p:cNvPr id="18" name="Group 17"/>
          <p:cNvGrpSpPr/>
          <p:nvPr/>
        </p:nvGrpSpPr>
        <p:grpSpPr>
          <a:xfrm>
            <a:off x="4371976" y="1325562"/>
            <a:ext cx="4695825" cy="4701285"/>
            <a:chOff x="4371976" y="1325562"/>
            <a:chExt cx="4695825" cy="4701285"/>
          </a:xfrm>
        </p:grpSpPr>
        <p:pic>
          <p:nvPicPr>
            <p:cNvPr id="20" name="Picture 19"/>
            <p:cNvPicPr>
              <a:picLocks noChangeAspect="1"/>
            </p:cNvPicPr>
            <p:nvPr/>
          </p:nvPicPr>
          <p:blipFill rotWithShape="1">
            <a:blip r:embed="rId6">
              <a:extLst>
                <a:ext uri="{28A0092B-C50C-407E-A947-70E740481C1C}">
                  <a14:useLocalDpi xmlns:a14="http://schemas.microsoft.com/office/drawing/2010/main" val="0"/>
                </a:ext>
              </a:extLst>
            </a:blip>
            <a:srcRect t="51214" b="29996"/>
            <a:stretch/>
          </p:blipFill>
          <p:spPr>
            <a:xfrm>
              <a:off x="4726517" y="3596639"/>
              <a:ext cx="4158949" cy="822931"/>
            </a:xfrm>
            <a:prstGeom prst="rect">
              <a:avLst/>
            </a:prstGeom>
          </p:spPr>
        </p:pic>
        <p:sp>
          <p:nvSpPr>
            <p:cNvPr id="21" name="Rectangle 49"/>
            <p:cNvSpPr>
              <a:spLocks noChangeArrowheads="1"/>
            </p:cNvSpPr>
            <p:nvPr/>
          </p:nvSpPr>
          <p:spPr bwMode="auto">
            <a:xfrm>
              <a:off x="4371976" y="1325562"/>
              <a:ext cx="4695825" cy="4701285"/>
            </a:xfrm>
            <a:prstGeom prst="rect">
              <a:avLst/>
            </a:prstGeom>
            <a:noFill/>
            <a:ln w="19050">
              <a:solidFill>
                <a:srgbClr val="0033CC"/>
              </a:solidFill>
              <a:miter lim="800000"/>
              <a:headEnd/>
              <a:tailEnd/>
            </a:ln>
          </p:spPr>
          <p:txBody>
            <a:bodyPr wrap="none" anchor="ctr"/>
            <a:lstStyle/>
            <a:p>
              <a:endParaRPr lang="en-US"/>
            </a:p>
          </p:txBody>
        </p:sp>
        <p:sp>
          <p:nvSpPr>
            <p:cNvPr id="22" name="TextBox 21"/>
            <p:cNvSpPr txBox="1"/>
            <p:nvPr/>
          </p:nvSpPr>
          <p:spPr>
            <a:xfrm>
              <a:off x="4371976" y="5296208"/>
              <a:ext cx="4619265" cy="707886"/>
            </a:xfrm>
            <a:prstGeom prst="rect">
              <a:avLst/>
            </a:prstGeom>
            <a:noFill/>
          </p:spPr>
          <p:txBody>
            <a:bodyPr wrap="square" rtlCol="0">
              <a:spAutoFit/>
            </a:bodyPr>
            <a:lstStyle/>
            <a:p>
              <a:pPr algn="just"/>
              <a:r>
                <a:rPr lang="en-US" sz="1000" b="1" dirty="0" smtClean="0"/>
                <a:t>(a</a:t>
              </a:r>
              <a:r>
                <a:rPr lang="en-US" sz="1000" b="1" dirty="0"/>
                <a:t>) </a:t>
              </a:r>
              <a:r>
                <a:rPr lang="en-US" sz="1000" dirty="0"/>
                <a:t>Epidural electrode grid C3–C5 with three bipolar (A1, A2, and A3) and three </a:t>
              </a:r>
              <a:r>
                <a:rPr lang="en-US" sz="1000" dirty="0" err="1"/>
                <a:t>monopolar</a:t>
              </a:r>
              <a:r>
                <a:rPr lang="en-US" sz="1000" dirty="0"/>
                <a:t> conﬁgurations (B1, B2, and B3); actual wire width is 25 µm.</a:t>
              </a:r>
              <a:r>
                <a:rPr lang="en-US" sz="1000" b="1" dirty="0"/>
                <a:t> </a:t>
              </a:r>
            </a:p>
            <a:p>
              <a:pPr algn="just"/>
              <a:r>
                <a:rPr lang="en-US" sz="1000" b="1" dirty="0" smtClean="0"/>
                <a:t>(b</a:t>
              </a:r>
              <a:r>
                <a:rPr lang="en-US" sz="1000" b="1" dirty="0"/>
                <a:t>) </a:t>
              </a:r>
              <a:r>
                <a:rPr lang="en-US" sz="1000" dirty="0" smtClean="0"/>
                <a:t>Temporal interference (TI) </a:t>
              </a:r>
              <a:r>
                <a:rPr lang="en-US" sz="1000" dirty="0"/>
                <a:t>stimulation of respiratory activity during TI peak (green </a:t>
              </a:r>
              <a:r>
                <a:rPr lang="en-US" sz="1000" dirty="0" smtClean="0"/>
                <a:t>boxes</a:t>
              </a:r>
              <a:r>
                <a:rPr lang="en-US" sz="1000" dirty="0"/>
                <a:t>) and trough (gray </a:t>
              </a:r>
              <a:r>
                <a:rPr lang="en-US" sz="1000" dirty="0" smtClean="0"/>
                <a:t>boxes</a:t>
              </a:r>
              <a:r>
                <a:rPr lang="en-US" sz="1000" dirty="0"/>
                <a:t>) over the period of stimulation.</a:t>
              </a:r>
            </a:p>
          </p:txBody>
        </p:sp>
        <p:pic>
          <p:nvPicPr>
            <p:cNvPr id="25" name="Picture 24"/>
            <p:cNvPicPr>
              <a:picLocks noChangeAspect="1"/>
            </p:cNvPicPr>
            <p:nvPr/>
          </p:nvPicPr>
          <p:blipFill rotWithShape="1">
            <a:blip r:embed="rId6">
              <a:extLst>
                <a:ext uri="{28A0092B-C50C-407E-A947-70E740481C1C}">
                  <a14:useLocalDpi xmlns:a14="http://schemas.microsoft.com/office/drawing/2010/main" val="0"/>
                </a:ext>
              </a:extLst>
            </a:blip>
            <a:srcRect t="79918"/>
            <a:stretch/>
          </p:blipFill>
          <p:spPr>
            <a:xfrm>
              <a:off x="4717808" y="4421539"/>
              <a:ext cx="4169897" cy="881818"/>
            </a:xfrm>
            <a:prstGeom prst="rect">
              <a:avLst/>
            </a:prstGeom>
          </p:spPr>
        </p:pic>
        <p:pic>
          <p:nvPicPr>
            <p:cNvPr id="26" name="Picture 25"/>
            <p:cNvPicPr>
              <a:picLocks noChangeAspect="1"/>
            </p:cNvPicPr>
            <p:nvPr/>
          </p:nvPicPr>
          <p:blipFill rotWithShape="1">
            <a:blip r:embed="rId6">
              <a:extLst>
                <a:ext uri="{28A0092B-C50C-407E-A947-70E740481C1C}">
                  <a14:useLocalDpi xmlns:a14="http://schemas.microsoft.com/office/drawing/2010/main" val="0"/>
                </a:ext>
              </a:extLst>
            </a:blip>
            <a:srcRect t="1" b="58031"/>
            <a:stretch/>
          </p:blipFill>
          <p:spPr>
            <a:xfrm>
              <a:off x="4572000" y="1527666"/>
              <a:ext cx="4158949" cy="1838034"/>
            </a:xfrm>
            <a:prstGeom prst="rect">
              <a:avLst/>
            </a:prstGeom>
          </p:spPr>
        </p:pic>
        <p:sp>
          <p:nvSpPr>
            <p:cNvPr id="27" name="TextBox 26"/>
            <p:cNvSpPr txBox="1"/>
            <p:nvPr/>
          </p:nvSpPr>
          <p:spPr>
            <a:xfrm>
              <a:off x="4442229" y="1437141"/>
              <a:ext cx="487604" cy="338554"/>
            </a:xfrm>
            <a:prstGeom prst="rect">
              <a:avLst/>
            </a:prstGeom>
            <a:solidFill>
              <a:schemeClr val="bg1"/>
            </a:solidFill>
          </p:spPr>
          <p:txBody>
            <a:bodyPr wrap="square" rtlCol="0">
              <a:spAutoFit/>
            </a:bodyPr>
            <a:lstStyle/>
            <a:p>
              <a:pPr algn="just"/>
              <a:r>
                <a:rPr lang="en-US" sz="1600" b="1" dirty="0" smtClean="0"/>
                <a:t>(a)</a:t>
              </a:r>
              <a:endParaRPr lang="en-US" sz="1600" dirty="0"/>
            </a:p>
          </p:txBody>
        </p:sp>
        <p:sp>
          <p:nvSpPr>
            <p:cNvPr id="28" name="TextBox 27"/>
            <p:cNvSpPr txBox="1"/>
            <p:nvPr/>
          </p:nvSpPr>
          <p:spPr>
            <a:xfrm>
              <a:off x="4442229" y="3277574"/>
              <a:ext cx="487604" cy="338554"/>
            </a:xfrm>
            <a:prstGeom prst="rect">
              <a:avLst/>
            </a:prstGeom>
            <a:solidFill>
              <a:schemeClr val="bg1"/>
            </a:solidFill>
          </p:spPr>
          <p:txBody>
            <a:bodyPr wrap="square" rtlCol="0">
              <a:spAutoFit/>
            </a:bodyPr>
            <a:lstStyle/>
            <a:p>
              <a:pPr algn="just"/>
              <a:r>
                <a:rPr lang="en-US" sz="1600" b="1" dirty="0" smtClean="0"/>
                <a:t>(b)</a:t>
              </a:r>
              <a:endParaRPr lang="en-US" sz="1600" dirty="0"/>
            </a:p>
          </p:txBody>
        </p:sp>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E76CB6D853C64B89835FD2B25191F7" ma:contentTypeVersion="1" ma:contentTypeDescription="Create a new document." ma:contentTypeScope="" ma:versionID="c65b3aeb76beb82d9b928cfbb17b6307">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6EC1787-AED9-432E-8BE9-D9F1FB104099}"/>
</file>

<file path=customXml/itemProps2.xml><?xml version="1.0" encoding="utf-8"?>
<ds:datastoreItem xmlns:ds="http://schemas.openxmlformats.org/officeDocument/2006/customXml" ds:itemID="{094A22AF-E32B-412B-8A7F-541C9853B673}"/>
</file>

<file path=customXml/itemProps3.xml><?xml version="1.0" encoding="utf-8"?>
<ds:datastoreItem xmlns:ds="http://schemas.openxmlformats.org/officeDocument/2006/customXml" ds:itemID="{C3E3E6B6-1489-4155-A614-0AC458C8ECE5}"/>
</file>

<file path=docProps/app.xml><?xml version="1.0" encoding="utf-8"?>
<Properties xmlns="http://schemas.openxmlformats.org/officeDocument/2006/extended-properties" xmlns:vt="http://schemas.openxmlformats.org/officeDocument/2006/docPropsVTypes">
  <TotalTime>6252</TotalTime>
  <Words>829</Words>
  <Application>Microsoft Office PowerPoint</Application>
  <PresentationFormat>On-screen Show (4:3)</PresentationFormat>
  <Paragraphs>40</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191</cp:revision>
  <cp:lastPrinted>2019-07-16T13:07:28Z</cp:lastPrinted>
  <dcterms:created xsi:type="dcterms:W3CDTF">2004-08-07T03:10:56Z</dcterms:created>
  <dcterms:modified xsi:type="dcterms:W3CDTF">2021-09-04T15:06:09Z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0x0101006EE76CB6D853C64B89835FD2B25191F7</vt:lpwstr>
  </property>
</Properties>
</file>