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4" r:id="rId2"/>
    <p:sldId id="262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FF"/>
    <a:srgbClr val="0066FF"/>
    <a:srgbClr val="0033CC"/>
    <a:srgbClr val="008080"/>
    <a:srgbClr val="006600"/>
    <a:srgbClr val="000066"/>
    <a:srgbClr val="FFFF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89387" autoAdjust="0"/>
  </p:normalViewPr>
  <p:slideViewPr>
    <p:cSldViewPr snapToGrid="0">
      <p:cViewPr varScale="1">
        <p:scale>
          <a:sx n="63" d="100"/>
          <a:sy n="63" d="100"/>
        </p:scale>
        <p:origin x="118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mitake Kametani" userId="e3f8f50e-2ca5-4a46-8079-eaf6f2b6aab8" providerId="ADAL" clId="{33B6EFC0-4F58-41D6-AB77-BB83E2F0A1D8}"/>
    <pc:docChg chg="undo custSel modSld">
      <pc:chgData name="Fumitake Kametani" userId="e3f8f50e-2ca5-4a46-8079-eaf6f2b6aab8" providerId="ADAL" clId="{33B6EFC0-4F58-41D6-AB77-BB83E2F0A1D8}" dt="2021-09-08T21:39:16.554" v="46" actId="1076"/>
      <pc:docMkLst>
        <pc:docMk/>
      </pc:docMkLst>
      <pc:sldChg chg="addSp delSp modSp mod">
        <pc:chgData name="Fumitake Kametani" userId="e3f8f50e-2ca5-4a46-8079-eaf6f2b6aab8" providerId="ADAL" clId="{33B6EFC0-4F58-41D6-AB77-BB83E2F0A1D8}" dt="2021-09-08T21:39:16.554" v="46" actId="1076"/>
        <pc:sldMkLst>
          <pc:docMk/>
          <pc:sldMk cId="3691186029" sldId="262"/>
        </pc:sldMkLst>
        <pc:spChg chg="del mod topLvl">
          <ac:chgData name="Fumitake Kametani" userId="e3f8f50e-2ca5-4a46-8079-eaf6f2b6aab8" providerId="ADAL" clId="{33B6EFC0-4F58-41D6-AB77-BB83E2F0A1D8}" dt="2021-09-08T21:37:21.525" v="34" actId="478"/>
          <ac:spMkLst>
            <pc:docMk/>
            <pc:sldMk cId="3691186029" sldId="262"/>
            <ac:spMk id="22" creationId="{00000000-0000-0000-0000-000000000000}"/>
          </ac:spMkLst>
        </pc:spChg>
        <pc:grpChg chg="add del mod">
          <ac:chgData name="Fumitake Kametani" userId="e3f8f50e-2ca5-4a46-8079-eaf6f2b6aab8" providerId="ADAL" clId="{33B6EFC0-4F58-41D6-AB77-BB83E2F0A1D8}" dt="2021-09-08T21:37:21.525" v="34" actId="478"/>
          <ac:grpSpMkLst>
            <pc:docMk/>
            <pc:sldMk cId="3691186029" sldId="262"/>
            <ac:grpSpMk id="2" creationId="{00000000-0000-0000-0000-000000000000}"/>
          </ac:grpSpMkLst>
        </pc:grpChg>
        <pc:grpChg chg="add del">
          <ac:chgData name="Fumitake Kametani" userId="e3f8f50e-2ca5-4a46-8079-eaf6f2b6aab8" providerId="ADAL" clId="{33B6EFC0-4F58-41D6-AB77-BB83E2F0A1D8}" dt="2021-09-08T21:37:39.187" v="36" actId="478"/>
          <ac:grpSpMkLst>
            <pc:docMk/>
            <pc:sldMk cId="3691186029" sldId="262"/>
            <ac:grpSpMk id="4" creationId="{00000000-0000-0000-0000-000000000000}"/>
          </ac:grpSpMkLst>
        </pc:grpChg>
        <pc:picChg chg="add del mod topLvl">
          <ac:chgData name="Fumitake Kametani" userId="e3f8f50e-2ca5-4a46-8079-eaf6f2b6aab8" providerId="ADAL" clId="{33B6EFC0-4F58-41D6-AB77-BB83E2F0A1D8}" dt="2021-09-08T21:37:21.525" v="34" actId="478"/>
          <ac:picMkLst>
            <pc:docMk/>
            <pc:sldMk cId="3691186029" sldId="262"/>
            <ac:picMk id="3" creationId="{00000000-0000-0000-0000-000000000000}"/>
          </ac:picMkLst>
        </pc:picChg>
        <pc:picChg chg="add mod">
          <ac:chgData name="Fumitake Kametani" userId="e3f8f50e-2ca5-4a46-8079-eaf6f2b6aab8" providerId="ADAL" clId="{33B6EFC0-4F58-41D6-AB77-BB83E2F0A1D8}" dt="2021-09-08T21:39:16.554" v="46" actId="1076"/>
          <ac:picMkLst>
            <pc:docMk/>
            <pc:sldMk cId="3691186029" sldId="262"/>
            <ac:picMk id="6" creationId="{2C0F85BE-28D8-4BEB-9812-6DDD32488C23}"/>
          </ac:picMkLst>
        </pc:picChg>
        <pc:picChg chg="add mod modCrop">
          <ac:chgData name="Fumitake Kametani" userId="e3f8f50e-2ca5-4a46-8079-eaf6f2b6aab8" providerId="ADAL" clId="{33B6EFC0-4F58-41D6-AB77-BB83E2F0A1D8}" dt="2021-09-08T21:38:28.137" v="43" actId="732"/>
          <ac:picMkLst>
            <pc:docMk/>
            <pc:sldMk cId="3691186029" sldId="262"/>
            <ac:picMk id="8" creationId="{6AF213E2-2684-434B-9B91-D2ED4F678205}"/>
          </ac:picMkLst>
        </pc:picChg>
        <pc:picChg chg="add mod modCrop">
          <ac:chgData name="Fumitake Kametani" userId="e3f8f50e-2ca5-4a46-8079-eaf6f2b6aab8" providerId="ADAL" clId="{33B6EFC0-4F58-41D6-AB77-BB83E2F0A1D8}" dt="2021-09-08T21:38:44.263" v="45" actId="732"/>
          <ac:picMkLst>
            <pc:docMk/>
            <pc:sldMk cId="3691186029" sldId="262"/>
            <ac:picMk id="10" creationId="{EF72A8DD-5F0E-40AE-9ECB-9DFFA709097A}"/>
          </ac:picMkLst>
        </pc:picChg>
        <pc:picChg chg="add del">
          <ac:chgData name="Fumitake Kametani" userId="e3f8f50e-2ca5-4a46-8079-eaf6f2b6aab8" providerId="ADAL" clId="{33B6EFC0-4F58-41D6-AB77-BB83E2F0A1D8}" dt="2021-09-08T21:38:14.930" v="41" actId="478"/>
          <ac:picMkLst>
            <pc:docMk/>
            <pc:sldMk cId="3691186029" sldId="262"/>
            <ac:picMk id="21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08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02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doi.org/10.1088/1361-6668/abd57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doi.org/10.1088/1361-6668/abd575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ocean floor&#10;&#10;Description automatically generated">
            <a:extLst>
              <a:ext uri="{FF2B5EF4-FFF2-40B4-BE49-F238E27FC236}">
                <a16:creationId xmlns:a16="http://schemas.microsoft.com/office/drawing/2014/main" id="{C0DE8679-17F6-46E1-AE59-419ABCAB5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48" y="1569744"/>
            <a:ext cx="4678852" cy="17613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20039" y="1484646"/>
            <a:ext cx="43200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Recent advances in precursor powder and processing technologies have helped to propel Bi-2212 Round Wires as a promising candidate for future high-field magnet applications. However, </a:t>
            </a:r>
            <a:r>
              <a:rPr lang="en-US" sz="1200" i="1" u="sng" dirty="0"/>
              <a:t>there is still a need to understand and optimize the processing parameters in a bid to push Bi-2212 Round Wire to the forefront as a viable technology</a:t>
            </a:r>
            <a:r>
              <a:rPr lang="en-US" sz="1200" dirty="0"/>
              <a:t>.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/>
              <a:t>Advanced microscopy techniques (Electron Back Scatter Diffraction Orientation Imaging Microscopy (EBSD-OIM) (Figure 1) and Transmission Electron Microscopy (TEM) (Figure 2)) allowed this research group to find </a:t>
            </a:r>
            <a:r>
              <a:rPr lang="en-US" sz="1200" dirty="0" err="1"/>
              <a:t>nanostructural</a:t>
            </a:r>
            <a:r>
              <a:rPr lang="en-US" sz="1200" dirty="0"/>
              <a:t> correlations in Bi-2212 Round Wire between processing parameters used in the heat treatment and superconducting properties that result. </a:t>
            </a:r>
            <a:r>
              <a:rPr lang="en-US" sz="1200" i="1" u="sng" dirty="0"/>
              <a:t>These results show that a new precursor powder combined with highly optimized processing parameters, including the cooling rate, play a vital role in the  development of grain boundary cleanliness and high a-axis grain alignment (figure 2), both of which are necessary for high superconducting critical current density (J</a:t>
            </a:r>
            <a:r>
              <a:rPr lang="en-US" sz="1200" i="1" u="sng" baseline="-25000" dirty="0"/>
              <a:t>c</a:t>
            </a:r>
            <a:r>
              <a:rPr lang="en-US" sz="1200" i="1" u="sng" dirty="0"/>
              <a:t>). 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/>
              <a:t>Understanding the particular roles that these factors play will help to unravel the complex interactions necessary for high J</a:t>
            </a:r>
            <a:r>
              <a:rPr lang="en-US" sz="1200" baseline="-25000" dirty="0"/>
              <a:t>c</a:t>
            </a:r>
            <a:r>
              <a:rPr lang="en-US" sz="1200" dirty="0"/>
              <a:t> in Bi-2212 Round Wire, which is the key to unlocking the potential of this high-temperature superconductor for future applications in high-field magnets.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50802" y="1426517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284128" y="1507854"/>
            <a:ext cx="4834877" cy="4662229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0802" y="617008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000" b="1" dirty="0">
                <a:solidFill>
                  <a:srgbClr val="333399"/>
                </a:solidFill>
                <a:latin typeface="+mn-lt"/>
              </a:rPr>
              <a:t>Facilities and instrumentation used:</a:t>
            </a:r>
            <a:r>
              <a:rPr lang="en-US" sz="1000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sz="1000" dirty="0">
                <a:solidFill>
                  <a:srgbClr val="333399"/>
                </a:solidFill>
              </a:rPr>
              <a:t>Applied Superconductivity Center (ASC – MagLab) </a:t>
            </a:r>
            <a:r>
              <a:rPr lang="en-US" sz="1000" dirty="0">
                <a:solidFill>
                  <a:srgbClr val="333399"/>
                </a:solidFill>
                <a:latin typeface="+mn-lt"/>
                <a:ea typeface="MS Mincho"/>
                <a:cs typeface="Times New Roman" panose="02020603050405020304" pitchFamily="18" charset="0"/>
              </a:rPr>
              <a:t>Carl Zeiss 1540 </a:t>
            </a:r>
            <a:r>
              <a:rPr lang="en-US" sz="1000" dirty="0" err="1">
                <a:solidFill>
                  <a:srgbClr val="333399"/>
                </a:solidFill>
                <a:latin typeface="+mn-lt"/>
                <a:ea typeface="MS Mincho"/>
                <a:cs typeface="Times New Roman" panose="02020603050405020304" pitchFamily="18" charset="0"/>
              </a:rPr>
              <a:t>EsB</a:t>
            </a:r>
            <a:r>
              <a:rPr lang="en-US" sz="1000" dirty="0">
                <a:solidFill>
                  <a:srgbClr val="333399"/>
                </a:solidFill>
                <a:latin typeface="+mn-lt"/>
                <a:ea typeface="MS Mincho"/>
                <a:cs typeface="Times New Roman" panose="02020603050405020304" pitchFamily="18" charset="0"/>
              </a:rPr>
              <a:t> Scanning Electron Microscope (SEM), Thermo Fisher Scientific Helios G4 high resolution Scanning Electron Microscope (SEM), JEOL ARM 200CF atomic resolution Cs-corrected analytical Transmission Electron Microscope (TEM).</a:t>
            </a:r>
            <a:endParaRPr lang="en-US" sz="1000" dirty="0">
              <a:solidFill>
                <a:srgbClr val="333399"/>
              </a:solidFill>
              <a:latin typeface="+mn-lt"/>
            </a:endParaRPr>
          </a:p>
          <a:p>
            <a:r>
              <a:rPr lang="en-US" sz="1000" b="1" dirty="0">
                <a:solidFill>
                  <a:srgbClr val="333399"/>
                </a:solidFill>
                <a:latin typeface="+mn-lt"/>
              </a:rPr>
              <a:t>Citation: </a:t>
            </a:r>
            <a:r>
              <a:rPr lang="en-US" sz="1000" b="1" dirty="0">
                <a:solidFill>
                  <a:srgbClr val="333399"/>
                </a:solidFill>
              </a:rPr>
              <a:t>: </a:t>
            </a:r>
            <a:r>
              <a:rPr lang="fr-FR" sz="1000" dirty="0">
                <a:solidFill>
                  <a:srgbClr val="333399"/>
                </a:solidFill>
              </a:rPr>
              <a:t>Oloye, A. </a:t>
            </a:r>
            <a:r>
              <a:rPr lang="fr-FR" sz="1000" i="1" dirty="0">
                <a:solidFill>
                  <a:srgbClr val="333399"/>
                </a:solidFill>
              </a:rPr>
              <a:t>et al</a:t>
            </a:r>
            <a:r>
              <a:rPr lang="fr-FR" sz="1000" dirty="0">
                <a:solidFill>
                  <a:srgbClr val="333399"/>
                </a:solidFill>
              </a:rPr>
              <a:t>.   </a:t>
            </a:r>
            <a:r>
              <a:rPr lang="fr-FR" sz="1000" i="1" dirty="0" err="1">
                <a:solidFill>
                  <a:srgbClr val="333399"/>
                </a:solidFill>
              </a:rPr>
              <a:t>Supercond</a:t>
            </a:r>
            <a:r>
              <a:rPr lang="fr-FR" sz="1000" i="1" dirty="0">
                <a:solidFill>
                  <a:srgbClr val="333399"/>
                </a:solidFill>
              </a:rPr>
              <a:t>. </a:t>
            </a:r>
            <a:r>
              <a:rPr lang="fr-FR" sz="1000" i="1" dirty="0" err="1">
                <a:solidFill>
                  <a:srgbClr val="333399"/>
                </a:solidFill>
              </a:rPr>
              <a:t>Sci</a:t>
            </a:r>
            <a:r>
              <a:rPr lang="fr-FR" sz="1000" i="1" dirty="0">
                <a:solidFill>
                  <a:srgbClr val="333399"/>
                </a:solidFill>
              </a:rPr>
              <a:t>. </a:t>
            </a:r>
            <a:r>
              <a:rPr lang="fr-FR" sz="1000" i="1" dirty="0" err="1">
                <a:solidFill>
                  <a:srgbClr val="333399"/>
                </a:solidFill>
              </a:rPr>
              <a:t>Technol</a:t>
            </a:r>
            <a:r>
              <a:rPr lang="fr-FR" sz="1000" i="1" dirty="0">
                <a:solidFill>
                  <a:srgbClr val="333399"/>
                </a:solidFill>
              </a:rPr>
              <a:t>.</a:t>
            </a:r>
            <a:r>
              <a:rPr lang="fr-FR" sz="1000" dirty="0">
                <a:solidFill>
                  <a:srgbClr val="333399"/>
                </a:solidFill>
              </a:rPr>
              <a:t> </a:t>
            </a:r>
            <a:r>
              <a:rPr lang="fr-FR" sz="1000" b="1" dirty="0">
                <a:solidFill>
                  <a:srgbClr val="333399"/>
                </a:solidFill>
              </a:rPr>
              <a:t>34</a:t>
            </a:r>
            <a:r>
              <a:rPr lang="fr-FR" sz="1000" dirty="0">
                <a:solidFill>
                  <a:srgbClr val="333399"/>
                </a:solidFill>
              </a:rPr>
              <a:t> 035018 (2021) </a:t>
            </a:r>
            <a:r>
              <a:rPr lang="en-US" sz="1000" dirty="0">
                <a:solidFill>
                  <a:srgbClr val="333399"/>
                </a:solidFill>
                <a:latin typeface="arial" panose="020B0604020202020204" pitchFamily="34" charset="0"/>
              </a:rPr>
              <a:t> </a:t>
            </a:r>
            <a:r>
              <a:rPr lang="en-US" sz="1000" b="1" dirty="0">
                <a:solidFill>
                  <a:srgbClr val="333399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https://doi.org/10.1088/1361-6668/abd575</a:t>
            </a:r>
            <a:endParaRPr lang="en-US" sz="10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053" y="45116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09937" y="5356902"/>
            <a:ext cx="48090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Figure 2: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Transmission Electron Microscope (TEM) images of the three wires showing grains and grain boundaries. Our results showed that the wire with the lowest </a:t>
            </a:r>
            <a:r>
              <a:rPr lang="en-US" sz="1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en-US" sz="1000" i="1" baseline="-25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sz="1000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only 684 A/mm</a:t>
            </a:r>
            <a:r>
              <a:rPr lang="en-US" sz="1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(measured at 4.2K and 15T) had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</a:t>
            </a:r>
            <a:r>
              <a:rPr lang="en-US" sz="1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-axis alignment but also had amorphous content at its grain boundaries, which acted as a current transport barrier and thus significantly lowered the </a:t>
            </a:r>
            <a:r>
              <a:rPr lang="en-US" sz="1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en-US" sz="1000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the wire.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45726" y="2982655"/>
            <a:ext cx="1119862" cy="360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err="1">
                <a:solidFill>
                  <a:prstClr val="white"/>
                </a:solidFill>
                <a:latin typeface="Open Sans"/>
                <a:cs typeface="+mn-cs"/>
              </a:rPr>
              <a:t>J</a:t>
            </a:r>
            <a:r>
              <a:rPr lang="en-US" sz="800" b="1" baseline="-25000" dirty="0" err="1">
                <a:solidFill>
                  <a:prstClr val="white"/>
                </a:solidFill>
                <a:latin typeface="Open Sans"/>
                <a:cs typeface="+mn-cs"/>
              </a:rPr>
              <a:t>c</a:t>
            </a:r>
            <a:r>
              <a:rPr lang="en-US" sz="800" b="1" dirty="0">
                <a:solidFill>
                  <a:prstClr val="white"/>
                </a:solidFill>
                <a:latin typeface="Open Sans"/>
                <a:cs typeface="+mn-cs"/>
              </a:rPr>
              <a:t> [4.2K, 15T]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Open Sans"/>
                <a:cs typeface="+mn-cs"/>
              </a:rPr>
              <a:t> 770 A/mm</a:t>
            </a:r>
            <a:r>
              <a:rPr lang="en-US" sz="800" b="1" baseline="30000" dirty="0">
                <a:solidFill>
                  <a:prstClr val="white"/>
                </a:solidFill>
                <a:latin typeface="Open Sans"/>
                <a:cs typeface="+mn-cs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44188" y="1537335"/>
            <a:ext cx="939453" cy="360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err="1">
                <a:solidFill>
                  <a:prstClr val="white"/>
                </a:solidFill>
                <a:latin typeface="Open Sans"/>
                <a:cs typeface="+mn-cs"/>
              </a:rPr>
              <a:t>J</a:t>
            </a:r>
            <a:r>
              <a:rPr lang="en-US" sz="800" b="1" baseline="-25000" dirty="0" err="1">
                <a:solidFill>
                  <a:prstClr val="white"/>
                </a:solidFill>
                <a:latin typeface="Open Sans"/>
                <a:cs typeface="+mn-cs"/>
              </a:rPr>
              <a:t>c</a:t>
            </a:r>
            <a:r>
              <a:rPr lang="en-US" sz="800" b="1" dirty="0">
                <a:solidFill>
                  <a:prstClr val="white"/>
                </a:solidFill>
                <a:latin typeface="Open Sans"/>
                <a:cs typeface="+mn-cs"/>
              </a:rPr>
              <a:t> [4.2K, 15T]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Open Sans"/>
                <a:cs typeface="+mn-cs"/>
              </a:rPr>
              <a:t> 2610 A/mm</a:t>
            </a:r>
            <a:r>
              <a:rPr lang="en-US" sz="800" b="1" baseline="30000" dirty="0">
                <a:solidFill>
                  <a:prstClr val="white"/>
                </a:solidFill>
                <a:latin typeface="Open Sans"/>
                <a:cs typeface="+mn-cs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0019" y="1535638"/>
            <a:ext cx="939453" cy="360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err="1">
                <a:solidFill>
                  <a:prstClr val="white"/>
                </a:solidFill>
                <a:latin typeface="Open Sans"/>
                <a:cs typeface="+mn-cs"/>
              </a:rPr>
              <a:t>J</a:t>
            </a:r>
            <a:r>
              <a:rPr lang="en-US" sz="800" b="1" baseline="-25000" dirty="0" err="1">
                <a:solidFill>
                  <a:prstClr val="white"/>
                </a:solidFill>
                <a:latin typeface="Open Sans"/>
                <a:cs typeface="+mn-cs"/>
              </a:rPr>
              <a:t>c</a:t>
            </a:r>
            <a:r>
              <a:rPr lang="en-US" sz="800" b="1" dirty="0">
                <a:solidFill>
                  <a:prstClr val="white"/>
                </a:solidFill>
                <a:latin typeface="Open Sans"/>
                <a:cs typeface="+mn-cs"/>
              </a:rPr>
              <a:t> [4.2K, 15T]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Open Sans"/>
                <a:cs typeface="+mn-cs"/>
              </a:rPr>
              <a:t> 6861 A/mm</a:t>
            </a:r>
            <a:r>
              <a:rPr lang="en-US" sz="800" b="1" baseline="30000" dirty="0">
                <a:solidFill>
                  <a:prstClr val="white"/>
                </a:solidFill>
                <a:latin typeface="Open Sans"/>
                <a:cs typeface="+mn-cs"/>
              </a:rPr>
              <a:t>2</a:t>
            </a:r>
          </a:p>
        </p:txBody>
      </p:sp>
      <p:sp>
        <p:nvSpPr>
          <p:cNvPr id="23" name="Text Box 62">
            <a:extLst>
              <a:ext uri="{FF2B5EF4-FFF2-40B4-BE49-F238E27FC236}">
                <a16:creationId xmlns:a16="http://schemas.microsoft.com/office/drawing/2014/main" id="{774D4B0D-146D-440B-B757-C1C9B92D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40618"/>
            <a:ext cx="7471501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kern="1200" dirty="0">
                <a:latin typeface="+mn-lt"/>
              </a:rPr>
              <a:t>Advanced Microscopy for Better </a:t>
            </a:r>
            <a:r>
              <a:rPr lang="en-US" sz="1600" b="1" kern="1200" dirty="0" err="1">
                <a:latin typeface="+mn-lt"/>
              </a:rPr>
              <a:t>Nanostructural</a:t>
            </a:r>
            <a:r>
              <a:rPr lang="en-US" sz="1600" b="1" kern="1200" dirty="0">
                <a:latin typeface="+mn-lt"/>
              </a:rPr>
              <a:t> Insights </a:t>
            </a:r>
          </a:p>
          <a:p>
            <a:pPr algn="ctr">
              <a:spcBef>
                <a:spcPts val="0"/>
              </a:spcBef>
            </a:pPr>
            <a:r>
              <a:rPr lang="en-US" sz="1600" b="1" kern="1200" dirty="0">
                <a:latin typeface="+mn-lt"/>
              </a:rPr>
              <a:t>in Bi-2212 Round Wires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T.A. Oloye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M. Matras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J. Jiang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S.I. Hossain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Y. Su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1,*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U. P. Trociewitz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E. E.</a:t>
            </a:r>
            <a:r>
              <a:rPr lang="en-US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Hellstrom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D. C. Larbalestier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and F. Kametani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</a:p>
          <a:p>
            <a:pPr algn="ctr">
              <a:spcBef>
                <a:spcPts val="0"/>
              </a:spcBef>
            </a:pPr>
            <a:r>
              <a:rPr lang="en-GB" sz="900" b="1" baseline="300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GB" sz="9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Applied Superconductivity </a:t>
            </a:r>
            <a:r>
              <a:rPr lang="en-GB" sz="900" b="1" dirty="0" err="1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en-GB" sz="9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MagLab;  </a:t>
            </a:r>
            <a:r>
              <a:rPr lang="en-GB" sz="900" b="1" baseline="300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GB" sz="9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Materials Science and Engineering, FSU;  </a:t>
            </a:r>
            <a:r>
              <a:rPr lang="en-GB" sz="900" b="1" baseline="300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GB" sz="9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FAMU-FSU </a:t>
            </a:r>
            <a:r>
              <a:rPr lang="en-GB" sz="900" b="1" dirty="0" err="1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Dept</a:t>
            </a:r>
            <a:r>
              <a:rPr lang="en-GB" sz="9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Mechanical Engineering;  </a:t>
            </a:r>
            <a:r>
              <a:rPr lang="en-GB" sz="900" b="1" baseline="300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GB" sz="9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European Organization for Nuclear Research; * Now: Materials Science and Technology Division, Oak Ridge Nat’l Lab</a:t>
            </a:r>
            <a:endParaRPr lang="en-US" sz="900" b="1" kern="1200" dirty="0">
              <a:solidFill>
                <a:srgbClr val="0000FF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 G.S. Boebinger (NSF </a:t>
            </a:r>
            <a:r>
              <a:rPr lang="en-US" sz="1050" dirty="0"/>
              <a:t>DMR-1644779</a:t>
            </a:r>
            <a:r>
              <a:rPr lang="en-US" sz="1050" kern="1200" dirty="0"/>
              <a:t>);</a:t>
            </a:r>
            <a:r>
              <a:rPr lang="en-GB" sz="1050" dirty="0">
                <a:latin typeface="+mj-lt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kern="1200" dirty="0">
                <a:latin typeface="+mj-lt"/>
              </a:rPr>
              <a:t>DOE </a:t>
            </a:r>
            <a:r>
              <a:rPr lang="en-GB" sz="1050" dirty="0">
                <a:latin typeface="+mj-lt"/>
                <a:ea typeface="MS Mincho"/>
                <a:cs typeface="Times New Roman" panose="02020603050405020304" pitchFamily="18" charset="0"/>
              </a:rPr>
              <a:t>DE-SC0010421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3348" y="3310874"/>
            <a:ext cx="47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0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Figure 1: </a:t>
            </a:r>
            <a:r>
              <a:rPr lang="en-US" sz="1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Electron micrograph of the cross sections of three Bi-2212 round wires with widely varying critical current densities (</a:t>
            </a:r>
            <a:r>
              <a:rPr lang="en-US" sz="1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J</a:t>
            </a:r>
            <a:r>
              <a:rPr lang="en-US" sz="1000" i="1" baseline="-25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c</a:t>
            </a:r>
            <a:r>
              <a:rPr lang="en-US" sz="1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) showing their </a:t>
            </a:r>
            <a:r>
              <a:rPr lang="en-US" sz="1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a</a:t>
            </a:r>
            <a:r>
              <a:rPr lang="en-US" sz="1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-axis grain alignments. The wire with the best a-axis alignment (far right, highest proportion of grains in green) had the highest </a:t>
            </a:r>
            <a:r>
              <a:rPr lang="en-US" sz="1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J</a:t>
            </a:r>
            <a:r>
              <a:rPr lang="en-US" sz="1000" i="1" baseline="-250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</a:t>
            </a:r>
            <a:r>
              <a:rPr lang="en-US" sz="1000" i="1" baseline="-25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 </a:t>
            </a:r>
            <a:r>
              <a:rPr lang="en-US" sz="1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of 6861 A/mm</a:t>
            </a:r>
            <a:r>
              <a:rPr lang="en-US" sz="1000" baseline="30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2</a:t>
            </a:r>
            <a:r>
              <a:rPr lang="en-US" sz="1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(at 4.2K and 15T).</a:t>
            </a:r>
          </a:p>
        </p:txBody>
      </p:sp>
      <p:pic>
        <p:nvPicPr>
          <p:cNvPr id="11" name="Picture 10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FF8A36CB-BBAB-4C93-B351-BB5FD024AE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40" y="3984489"/>
            <a:ext cx="4678852" cy="14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6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250424" y="1500665"/>
            <a:ext cx="4811931" cy="4662691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053" y="45116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3969" y="3353486"/>
            <a:ext cx="22938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(left)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 of the circular cross section of a high critical current density Bi-2212 round wire, showing how individual filaments (the dark spots) that carry superconducting current are arranged. 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(center)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Back Scatter Diffraction image showing an individual filament with grains and their alignment (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green grains are aligned)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Proper grain alignment facilitates high critical current density in these wires. 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(right)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Electron Microscope image showing a cross section of a few grains and the boundaries between the grains, which play a vital role in how superconducting current is transported from grain to grain.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0801" y="1518083"/>
            <a:ext cx="415526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What is the finding? </a:t>
            </a:r>
            <a:r>
              <a:rPr lang="en-US" sz="1200" i="1" u="sng" dirty="0">
                <a:solidFill>
                  <a:srgbClr val="000000"/>
                </a:solidFill>
              </a:rPr>
              <a:t>Processing controls are found to impact grain orientation and grain boundary composition in Bi-2212 Round Wire to improve superconducting  critical current density (</a:t>
            </a:r>
            <a:r>
              <a:rPr lang="en-US" sz="1200" i="1" u="sng" dirty="0" err="1">
                <a:solidFill>
                  <a:srgbClr val="000000"/>
                </a:solidFill>
              </a:rPr>
              <a:t>J</a:t>
            </a:r>
            <a:r>
              <a:rPr lang="en-US" sz="1200" i="1" u="sng" baseline="-25000" dirty="0" err="1">
                <a:solidFill>
                  <a:srgbClr val="000000"/>
                </a:solidFill>
              </a:rPr>
              <a:t>c</a:t>
            </a:r>
            <a:r>
              <a:rPr lang="en-US" sz="1200" i="1" u="sng" dirty="0">
                <a:solidFill>
                  <a:srgbClr val="000000"/>
                </a:solidFill>
              </a:rPr>
              <a:t>).</a:t>
            </a:r>
          </a:p>
          <a:p>
            <a:pPr algn="just"/>
            <a:endParaRPr lang="en-US" sz="1200" b="1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 </a:t>
            </a:r>
            <a:r>
              <a:rPr lang="en-US" sz="1200" dirty="0"/>
              <a:t>High-magnetic-field  applications of Bi-2212 Round Wire will require a knowledge of how nanostructure influences the </a:t>
            </a:r>
            <a:r>
              <a:rPr lang="en-US" sz="1200" dirty="0">
                <a:solidFill>
                  <a:srgbClr val="000000"/>
                </a:solidFill>
              </a:rPr>
              <a:t>critical current density (J</a:t>
            </a:r>
            <a:r>
              <a:rPr lang="en-US" sz="1200" baseline="-25000" dirty="0">
                <a:solidFill>
                  <a:srgbClr val="000000"/>
                </a:solidFill>
              </a:rPr>
              <a:t>c</a:t>
            </a:r>
            <a:r>
              <a:rPr lang="en-US" sz="1200" dirty="0">
                <a:solidFill>
                  <a:srgbClr val="000000"/>
                </a:solidFill>
              </a:rPr>
              <a:t>)</a:t>
            </a:r>
            <a:r>
              <a:rPr lang="en-US" sz="1200" dirty="0"/>
              <a:t>  and how this nanostructure can be optimized during the heat treatment processing of Bi-2212 Round Wire. </a:t>
            </a:r>
            <a:r>
              <a:rPr lang="en-US" sz="1200" i="1" u="sng" dirty="0"/>
              <a:t>The goal is to push Bi-2212 to the forefront of high temperature superconductors (HTS) to make next generation superconducting magnets that can be operated at higher fields, higher temperatures, and at lower cost</a:t>
            </a:r>
            <a:r>
              <a:rPr lang="en-US" sz="1200" dirty="0"/>
              <a:t>. </a:t>
            </a:r>
            <a:endParaRPr lang="en-US" sz="1200" b="1" dirty="0">
              <a:solidFill>
                <a:srgbClr val="000000"/>
              </a:solidFill>
            </a:endParaRPr>
          </a:p>
          <a:p>
            <a:pPr algn="just"/>
            <a:endParaRPr lang="en-US" sz="1200" b="1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did this research need the MagLab? </a:t>
            </a:r>
            <a:r>
              <a:rPr lang="en-US" sz="1200" i="1" u="sng" dirty="0"/>
              <a:t>The MagLab’s Applied Superconductivity Center provided both the expertise and the nanoscale imaging tools - Electron Back Scatter Diffraction (EBSD) and Transmission Electron Microscopy (TEM) – necessary to link critical current densities to nanostructure</a:t>
            </a:r>
            <a:r>
              <a:rPr lang="en-US" sz="1200" dirty="0"/>
              <a:t>. The EBSD enabled us to visualize the important high J</a:t>
            </a:r>
            <a:r>
              <a:rPr lang="en-US" sz="1200" baseline="-25000" dirty="0"/>
              <a:t>c</a:t>
            </a:r>
            <a:r>
              <a:rPr lang="en-US" sz="1200" dirty="0"/>
              <a:t> grain microstructures within the individual filaments, while the TEM revealed the nanostructural features of grain boundaries that are also necessary to develop high </a:t>
            </a:r>
            <a:r>
              <a:rPr lang="en-US" sz="1200" dirty="0" err="1"/>
              <a:t>J</a:t>
            </a:r>
            <a:r>
              <a:rPr lang="en-US" sz="1200" baseline="-25000" dirty="0" err="1"/>
              <a:t>c</a:t>
            </a:r>
            <a:r>
              <a:rPr lang="en-US" sz="1200" dirty="0"/>
              <a:t> .</a:t>
            </a:r>
          </a:p>
          <a:p>
            <a:pPr algn="just"/>
            <a:endParaRPr lang="en-US" sz="1200" dirty="0"/>
          </a:p>
          <a:p>
            <a:pPr algn="just"/>
            <a:endParaRPr lang="en-US" sz="1200" dirty="0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0802" y="617008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000" b="1" dirty="0">
                <a:solidFill>
                  <a:srgbClr val="333399"/>
                </a:solidFill>
                <a:latin typeface="+mn-lt"/>
              </a:rPr>
              <a:t>Facilities and instrumentation used:</a:t>
            </a:r>
            <a:r>
              <a:rPr lang="en-US" sz="1000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sz="1000" dirty="0">
                <a:solidFill>
                  <a:srgbClr val="333399"/>
                </a:solidFill>
              </a:rPr>
              <a:t>Applied Superconductivity Center (ASC – MagLab) </a:t>
            </a:r>
            <a:r>
              <a:rPr lang="en-US" sz="1000" dirty="0">
                <a:solidFill>
                  <a:srgbClr val="333399"/>
                </a:solidFill>
                <a:latin typeface="+mn-lt"/>
                <a:ea typeface="MS Mincho"/>
                <a:cs typeface="Times New Roman" panose="02020603050405020304" pitchFamily="18" charset="0"/>
              </a:rPr>
              <a:t>Carl Zeiss 1540 </a:t>
            </a:r>
            <a:r>
              <a:rPr lang="en-US" sz="1000" dirty="0" err="1">
                <a:solidFill>
                  <a:srgbClr val="333399"/>
                </a:solidFill>
                <a:latin typeface="+mn-lt"/>
                <a:ea typeface="MS Mincho"/>
                <a:cs typeface="Times New Roman" panose="02020603050405020304" pitchFamily="18" charset="0"/>
              </a:rPr>
              <a:t>EsB</a:t>
            </a:r>
            <a:r>
              <a:rPr lang="en-US" sz="1000" dirty="0">
                <a:solidFill>
                  <a:srgbClr val="333399"/>
                </a:solidFill>
                <a:latin typeface="+mn-lt"/>
                <a:ea typeface="MS Mincho"/>
                <a:cs typeface="Times New Roman" panose="02020603050405020304" pitchFamily="18" charset="0"/>
              </a:rPr>
              <a:t> Scanning Electron Microscope (SEM), Thermo Fisher Scientific Helios G4 high resolution Scanning Electron Microscope (SEM), JEOL ARM 200CF atomic resolution Cs-corrected analytical Transmission Electron Microscope (TEM).</a:t>
            </a:r>
            <a:endParaRPr lang="en-US" sz="1000" dirty="0">
              <a:solidFill>
                <a:srgbClr val="333399"/>
              </a:solidFill>
              <a:latin typeface="+mn-lt"/>
            </a:endParaRPr>
          </a:p>
          <a:p>
            <a:r>
              <a:rPr lang="en-US" sz="1000" b="1" dirty="0">
                <a:solidFill>
                  <a:srgbClr val="333399"/>
                </a:solidFill>
                <a:latin typeface="+mn-lt"/>
              </a:rPr>
              <a:t>Citation: </a:t>
            </a:r>
            <a:r>
              <a:rPr lang="en-US" sz="1000" b="1" dirty="0">
                <a:solidFill>
                  <a:srgbClr val="333399"/>
                </a:solidFill>
              </a:rPr>
              <a:t>: </a:t>
            </a:r>
            <a:r>
              <a:rPr lang="fr-FR" sz="1000" dirty="0">
                <a:solidFill>
                  <a:srgbClr val="333399"/>
                </a:solidFill>
              </a:rPr>
              <a:t>Oloye, A. </a:t>
            </a:r>
            <a:r>
              <a:rPr lang="fr-FR" sz="1000" i="1" dirty="0">
                <a:solidFill>
                  <a:srgbClr val="333399"/>
                </a:solidFill>
              </a:rPr>
              <a:t>et al</a:t>
            </a:r>
            <a:r>
              <a:rPr lang="fr-FR" sz="1000" dirty="0">
                <a:solidFill>
                  <a:srgbClr val="333399"/>
                </a:solidFill>
              </a:rPr>
              <a:t>.   </a:t>
            </a:r>
            <a:r>
              <a:rPr lang="fr-FR" sz="1000" i="1" dirty="0" err="1">
                <a:solidFill>
                  <a:srgbClr val="333399"/>
                </a:solidFill>
              </a:rPr>
              <a:t>Supercond</a:t>
            </a:r>
            <a:r>
              <a:rPr lang="fr-FR" sz="1000" i="1" dirty="0">
                <a:solidFill>
                  <a:srgbClr val="333399"/>
                </a:solidFill>
              </a:rPr>
              <a:t>. </a:t>
            </a:r>
            <a:r>
              <a:rPr lang="fr-FR" sz="1000" i="1" dirty="0" err="1">
                <a:solidFill>
                  <a:srgbClr val="333399"/>
                </a:solidFill>
              </a:rPr>
              <a:t>Sci</a:t>
            </a:r>
            <a:r>
              <a:rPr lang="fr-FR" sz="1000" i="1" dirty="0">
                <a:solidFill>
                  <a:srgbClr val="333399"/>
                </a:solidFill>
              </a:rPr>
              <a:t>. </a:t>
            </a:r>
            <a:r>
              <a:rPr lang="fr-FR" sz="1000" i="1" dirty="0" err="1">
                <a:solidFill>
                  <a:srgbClr val="333399"/>
                </a:solidFill>
              </a:rPr>
              <a:t>Technol</a:t>
            </a:r>
            <a:r>
              <a:rPr lang="fr-FR" sz="1000" i="1" dirty="0">
                <a:solidFill>
                  <a:srgbClr val="333399"/>
                </a:solidFill>
              </a:rPr>
              <a:t>.</a:t>
            </a:r>
            <a:r>
              <a:rPr lang="fr-FR" sz="1000" dirty="0">
                <a:solidFill>
                  <a:srgbClr val="333399"/>
                </a:solidFill>
              </a:rPr>
              <a:t> </a:t>
            </a:r>
            <a:r>
              <a:rPr lang="fr-FR" sz="1000" b="1" dirty="0">
                <a:solidFill>
                  <a:srgbClr val="333399"/>
                </a:solidFill>
              </a:rPr>
              <a:t>34</a:t>
            </a:r>
            <a:r>
              <a:rPr lang="fr-FR" sz="1000" dirty="0">
                <a:solidFill>
                  <a:srgbClr val="333399"/>
                </a:solidFill>
              </a:rPr>
              <a:t> 035018 (2021) </a:t>
            </a:r>
            <a:r>
              <a:rPr lang="en-US" sz="1000" dirty="0">
                <a:solidFill>
                  <a:srgbClr val="333399"/>
                </a:solidFill>
                <a:latin typeface="arial" panose="020B0604020202020204" pitchFamily="34" charset="0"/>
              </a:rPr>
              <a:t> </a:t>
            </a:r>
            <a:r>
              <a:rPr lang="en-US" sz="1000" b="1" dirty="0">
                <a:solidFill>
                  <a:srgbClr val="333399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https://doi.org/10.1088/1361-6668/abd575</a:t>
            </a:r>
            <a:endParaRPr lang="en-US" sz="10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62">
            <a:extLst>
              <a:ext uri="{FF2B5EF4-FFF2-40B4-BE49-F238E27FC236}">
                <a16:creationId xmlns:a16="http://schemas.microsoft.com/office/drawing/2014/main" id="{774D4B0D-146D-440B-B757-C1C9B92D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40618"/>
            <a:ext cx="7471501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kern="1200" dirty="0">
                <a:latin typeface="+mn-lt"/>
              </a:rPr>
              <a:t>Advanced Microscopy for Better </a:t>
            </a:r>
            <a:r>
              <a:rPr lang="en-US" sz="1600" b="1" kern="1200" dirty="0" err="1">
                <a:latin typeface="+mn-lt"/>
              </a:rPr>
              <a:t>Nanostructural</a:t>
            </a:r>
            <a:r>
              <a:rPr lang="en-US" sz="1600" b="1" kern="1200" dirty="0">
                <a:latin typeface="+mn-lt"/>
              </a:rPr>
              <a:t> Insights </a:t>
            </a:r>
          </a:p>
          <a:p>
            <a:pPr algn="ctr">
              <a:spcBef>
                <a:spcPts val="0"/>
              </a:spcBef>
            </a:pPr>
            <a:r>
              <a:rPr lang="en-US" sz="1600" b="1" kern="1200" dirty="0">
                <a:latin typeface="+mn-lt"/>
              </a:rPr>
              <a:t>in Bi-2212 Round Wires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T.A. Oloye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M. Matras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J. Jiang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S.I. Hossain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Y. Su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1,*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U. P. Trociewitz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E. E.</a:t>
            </a:r>
            <a:r>
              <a:rPr lang="en-US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Hellstrom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D. C. Larbalestier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n-GB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and F. Kametani</a:t>
            </a:r>
            <a:r>
              <a:rPr lang="en-GB" sz="11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</a:p>
          <a:p>
            <a:pPr algn="ctr">
              <a:spcBef>
                <a:spcPts val="0"/>
              </a:spcBef>
            </a:pPr>
            <a:r>
              <a:rPr lang="en-GB" sz="900" b="1" baseline="300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GB" sz="9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Applied Superconductivity </a:t>
            </a:r>
            <a:r>
              <a:rPr lang="en-GB" sz="900" b="1" dirty="0" err="1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en-GB" sz="9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MagLab;  </a:t>
            </a:r>
            <a:r>
              <a:rPr lang="en-GB" sz="900" b="1" baseline="300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GB" sz="9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Materials Science and Engineering, FSU;  </a:t>
            </a:r>
            <a:r>
              <a:rPr lang="en-GB" sz="900" b="1" baseline="300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GB" sz="9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FAMU-FSU </a:t>
            </a:r>
            <a:r>
              <a:rPr lang="en-GB" sz="900" b="1" dirty="0" err="1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Dept</a:t>
            </a:r>
            <a:r>
              <a:rPr lang="en-GB" sz="9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Mechanical Engineering;  </a:t>
            </a:r>
            <a:r>
              <a:rPr lang="en-GB" sz="900" b="1" baseline="300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GB" sz="9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European Organization for Nuclear Research; * Now: Materials Science and Technology Division, Oak Ridge Nat’l Lab</a:t>
            </a:r>
            <a:endParaRPr lang="en-US" sz="900" b="1" kern="1200" dirty="0">
              <a:solidFill>
                <a:srgbClr val="0000FF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 G.S. Boebinger (NSF </a:t>
            </a:r>
            <a:r>
              <a:rPr lang="en-US" sz="1050" dirty="0"/>
              <a:t>DMR-1644779</a:t>
            </a:r>
            <a:r>
              <a:rPr lang="en-US" sz="1050" kern="1200" dirty="0"/>
              <a:t>);</a:t>
            </a:r>
            <a:r>
              <a:rPr lang="en-GB" sz="1050" dirty="0">
                <a:latin typeface="+mj-lt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kern="1200" dirty="0">
                <a:latin typeface="+mj-lt"/>
              </a:rPr>
              <a:t>DOE </a:t>
            </a:r>
            <a:r>
              <a:rPr lang="en-GB" sz="1050" dirty="0">
                <a:latin typeface="+mj-lt"/>
                <a:ea typeface="MS Mincho"/>
                <a:cs typeface="Times New Roman" panose="02020603050405020304" pitchFamily="18" charset="0"/>
              </a:rPr>
              <a:t>DE-SC0010421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sp>
        <p:nvSpPr>
          <p:cNvPr id="24" name="Line 42"/>
          <p:cNvSpPr>
            <a:spLocks noChangeShapeType="1"/>
          </p:cNvSpPr>
          <p:nvPr/>
        </p:nvSpPr>
        <p:spPr bwMode="auto">
          <a:xfrm>
            <a:off x="50802" y="1426517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white&#10;&#10;Description automatically generated">
            <a:extLst>
              <a:ext uri="{FF2B5EF4-FFF2-40B4-BE49-F238E27FC236}">
                <a16:creationId xmlns:a16="http://schemas.microsoft.com/office/drawing/2014/main" id="{2C0F85BE-28D8-4BEB-9812-6DDD32488C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93" y="1543097"/>
            <a:ext cx="1893243" cy="1814809"/>
          </a:xfrm>
          <a:prstGeom prst="rect">
            <a:avLst/>
          </a:prstGeom>
        </p:spPr>
      </p:pic>
      <p:pic>
        <p:nvPicPr>
          <p:cNvPr id="8" name="Picture 7" descr="A picture containing building, floor&#10;&#10;Description automatically generated">
            <a:extLst>
              <a:ext uri="{FF2B5EF4-FFF2-40B4-BE49-F238E27FC236}">
                <a16:creationId xmlns:a16="http://schemas.microsoft.com/office/drawing/2014/main" id="{6AF213E2-2684-434B-9B91-D2ED4F6782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4"/>
          <a:stretch/>
        </p:blipFill>
        <p:spPr>
          <a:xfrm>
            <a:off x="6743598" y="3800012"/>
            <a:ext cx="2247643" cy="2323449"/>
          </a:xfrm>
          <a:prstGeom prst="rect">
            <a:avLst/>
          </a:prstGeom>
        </p:spPr>
      </p:pic>
      <p:pic>
        <p:nvPicPr>
          <p:cNvPr id="10" name="Picture 9" descr="A close-up of a leaf&#10;&#10;Description automatically generated with medium confidence">
            <a:extLst>
              <a:ext uri="{FF2B5EF4-FFF2-40B4-BE49-F238E27FC236}">
                <a16:creationId xmlns:a16="http://schemas.microsoft.com/office/drawing/2014/main" id="{EF72A8DD-5F0E-40AE-9ECB-9DFFA70909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/>
          <a:stretch/>
        </p:blipFill>
        <p:spPr>
          <a:xfrm>
            <a:off x="6743598" y="1543097"/>
            <a:ext cx="2247643" cy="221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860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76CB6D853C64B89835FD2B25191F7" ma:contentTypeVersion="1" ma:contentTypeDescription="Create a new document." ma:contentTypeScope="" ma:versionID="c65b3aeb76beb82d9b928cfbb17b6307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54E054-F4E6-4976-996E-6E3C206C4121}"/>
</file>

<file path=customXml/itemProps2.xml><?xml version="1.0" encoding="utf-8"?>
<ds:datastoreItem xmlns:ds="http://schemas.openxmlformats.org/officeDocument/2006/customXml" ds:itemID="{18B064E3-A583-46D2-9C1D-28EC9F29EA38}"/>
</file>

<file path=customXml/itemProps3.xml><?xml version="1.0" encoding="utf-8"?>
<ds:datastoreItem xmlns:ds="http://schemas.openxmlformats.org/officeDocument/2006/customXml" ds:itemID="{72E0BD2C-30CF-4D74-9F7B-453375C83EA3}"/>
</file>

<file path=docProps/app.xml><?xml version="1.0" encoding="utf-8"?>
<Properties xmlns="http://schemas.openxmlformats.org/officeDocument/2006/extended-properties" xmlns:vt="http://schemas.openxmlformats.org/officeDocument/2006/docPropsVTypes">
  <TotalTime>20814</TotalTime>
  <Words>1040</Words>
  <Application>Microsoft Office PowerPoint</Application>
  <PresentationFormat>On-screen Show (4:3)</PresentationFormat>
  <Paragraphs>37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</vt:lpstr>
      <vt:lpstr>Calibri</vt:lpstr>
      <vt:lpstr>MS Mincho</vt:lpstr>
      <vt:lpstr>Open Sans</vt:lpstr>
      <vt:lpstr>Times New Roman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173</cp:revision>
  <cp:lastPrinted>2019-07-16T13:07:28Z</cp:lastPrinted>
  <dcterms:created xsi:type="dcterms:W3CDTF">2004-08-07T03:10:56Z</dcterms:created>
  <dcterms:modified xsi:type="dcterms:W3CDTF">2021-09-09T04:35:14Z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0x0101006EE76CB6D853C64B89835FD2B25191F7</vt:lpwstr>
  </property>
</Properties>
</file>