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xanne Hughes" initials="RH" lastIdx="6" clrIdx="0">
    <p:extLst>
      <p:ext uri="{19B8F6BF-5375-455C-9EA6-DF929625EA0E}">
        <p15:presenceInfo xmlns:p15="http://schemas.microsoft.com/office/powerpoint/2012/main" userId="S::rmh05e@fsu.edu::36b1cd20-6a7e-48e1-a500-75170da109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20" autoAdjust="0"/>
  </p:normalViewPr>
  <p:slideViewPr>
    <p:cSldViewPr snapToGrid="0">
      <p:cViewPr varScale="1">
        <p:scale>
          <a:sx n="154" d="100"/>
          <a:sy n="154" d="100"/>
        </p:scale>
        <p:origin x="80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2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re.fsu.edu/about-care" TargetMode="External"/><Relationship Id="rId5" Type="http://schemas.openxmlformats.org/officeDocument/2006/relationships/hyperlink" Target="http://www.aps.org/programs/education/statistics/minoritydegrees.cfm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0612" y="13408"/>
            <a:ext cx="1017188" cy="1023315"/>
          </a:xfrm>
          <a:prstGeom prst="rect">
            <a:avLst/>
          </a:prstGeom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-275" y="1160996"/>
            <a:ext cx="4672295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US" sz="1150" b="1" dirty="0">
                <a:solidFill>
                  <a:srgbClr val="000000"/>
                </a:solidFill>
              </a:rPr>
              <a:t>What is the event? </a:t>
            </a:r>
            <a:r>
              <a:rPr lang="en-US" sz="1150" dirty="0">
                <a:solidFill>
                  <a:srgbClr val="000000"/>
                </a:solidFill>
              </a:rPr>
              <a:t>Florida State University’s College Reach-Out Program (CROP) welcomed students from three local Title-1 </a:t>
            </a:r>
            <a:r>
              <a:rPr lang="en-US" sz="1150" dirty="0"/>
              <a:t>Schools </a:t>
            </a:r>
            <a:r>
              <a:rPr lang="en-US" sz="1150" dirty="0">
                <a:latin typeface="Helvetica" panose="020B0604020202020204" pitchFamily="34" charset="0"/>
                <a:cs typeface="Helvetica" panose="020B0604020202020204" pitchFamily="34" charset="0"/>
              </a:rPr>
              <a:t>‒ </a:t>
            </a:r>
            <a:r>
              <a:rPr lang="en-US" sz="1150" dirty="0" smtClean="0"/>
              <a:t>schools that feature high school and middle school student </a:t>
            </a:r>
            <a:r>
              <a:rPr lang="en-US" sz="1150" dirty="0" smtClean="0"/>
              <a:t>populations that </a:t>
            </a:r>
            <a:r>
              <a:rPr lang="en-US" sz="1150" dirty="0" smtClean="0"/>
              <a:t>exceed 88</a:t>
            </a:r>
            <a:r>
              <a:rPr lang="en-US" sz="1150" dirty="0"/>
              <a:t>% students of color </a:t>
            </a:r>
            <a:r>
              <a:rPr lang="en-US" sz="11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‒ </a:t>
            </a:r>
            <a:r>
              <a:rPr lang="en-US" sz="1150" dirty="0" smtClean="0">
                <a:solidFill>
                  <a:srgbClr val="000000"/>
                </a:solidFill>
              </a:rPr>
              <a:t>to </a:t>
            </a:r>
            <a:r>
              <a:rPr lang="en-US" sz="1150" dirty="0">
                <a:solidFill>
                  <a:srgbClr val="000000"/>
                </a:solidFill>
              </a:rPr>
              <a:t>participate in an immersive residential summer </a:t>
            </a:r>
            <a:r>
              <a:rPr lang="en-US" sz="1150" dirty="0" smtClean="0">
                <a:solidFill>
                  <a:srgbClr val="000000"/>
                </a:solidFill>
              </a:rPr>
              <a:t>program. </a:t>
            </a:r>
            <a:r>
              <a:rPr lang="en-US" sz="1150" i="1" u="sng" dirty="0" smtClean="0">
                <a:solidFill>
                  <a:srgbClr val="000000"/>
                </a:solidFill>
              </a:rPr>
              <a:t>To increase the STEM </a:t>
            </a:r>
            <a:r>
              <a:rPr lang="en-US" sz="1150" i="1" u="sng" dirty="0">
                <a:solidFill>
                  <a:srgbClr val="000000"/>
                </a:solidFill>
              </a:rPr>
              <a:t>curriculum </a:t>
            </a:r>
            <a:r>
              <a:rPr lang="en-US" sz="1150" i="1" u="sng" dirty="0" smtClean="0">
                <a:solidFill>
                  <a:srgbClr val="000000"/>
                </a:solidFill>
              </a:rPr>
              <a:t>for </a:t>
            </a:r>
            <a:r>
              <a:rPr lang="en-US" sz="1150" i="1" u="sng" dirty="0">
                <a:solidFill>
                  <a:srgbClr val="000000"/>
                </a:solidFill>
              </a:rPr>
              <a:t>their </a:t>
            </a:r>
            <a:r>
              <a:rPr lang="en-US" sz="1150" i="1" u="sng" dirty="0"/>
              <a:t>students</a:t>
            </a:r>
            <a:r>
              <a:rPr lang="en-US" sz="1150" i="1" u="sng" dirty="0" smtClean="0">
                <a:solidFill>
                  <a:srgbClr val="000000"/>
                </a:solidFill>
              </a:rPr>
              <a:t>, </a:t>
            </a:r>
            <a:r>
              <a:rPr lang="en-US" sz="1150" i="1" u="sng" dirty="0">
                <a:solidFill>
                  <a:srgbClr val="000000"/>
                </a:solidFill>
              </a:rPr>
              <a:t>CROP teamed </a:t>
            </a:r>
            <a:r>
              <a:rPr lang="en-US" sz="1150" i="1" u="sng" dirty="0" smtClean="0">
                <a:solidFill>
                  <a:srgbClr val="000000"/>
                </a:solidFill>
              </a:rPr>
              <a:t>with </a:t>
            </a:r>
            <a:r>
              <a:rPr lang="en-US" sz="1150" i="1" u="sng" dirty="0">
                <a:solidFill>
                  <a:srgbClr val="000000"/>
                </a:solidFill>
              </a:rPr>
              <a:t>the </a:t>
            </a:r>
            <a:r>
              <a:rPr lang="en-US" sz="1150" i="1" u="sng" dirty="0" smtClean="0">
                <a:solidFill>
                  <a:srgbClr val="000000"/>
                </a:solidFill>
              </a:rPr>
              <a:t>MagLab’s </a:t>
            </a:r>
            <a:r>
              <a:rPr lang="en-US" sz="1150" i="1" u="sng" dirty="0">
                <a:latin typeface="Arial" charset="0"/>
              </a:rPr>
              <a:t>Center for Integrating Research and Learning (CIRL) </a:t>
            </a:r>
            <a:r>
              <a:rPr lang="en-US" sz="1150" i="1" u="sng" dirty="0">
                <a:solidFill>
                  <a:srgbClr val="000000"/>
                </a:solidFill>
              </a:rPr>
              <a:t>to offer </a:t>
            </a:r>
            <a:r>
              <a:rPr lang="en-US" sz="1150" i="1" u="sng" dirty="0" smtClean="0">
                <a:solidFill>
                  <a:srgbClr val="000000"/>
                </a:solidFill>
              </a:rPr>
              <a:t>our hallmark </a:t>
            </a:r>
            <a:r>
              <a:rPr lang="en-US" sz="1150" i="1" u="sng" dirty="0" smtClean="0">
                <a:solidFill>
                  <a:srgbClr val="000000"/>
                </a:solidFill>
              </a:rPr>
              <a:t>“Camp TESLA” </a:t>
            </a:r>
            <a:r>
              <a:rPr lang="en-US" sz="1150" i="1" u="sng" dirty="0">
                <a:solidFill>
                  <a:srgbClr val="000000"/>
                </a:solidFill>
              </a:rPr>
              <a:t>(Technology, Engineering, and </a:t>
            </a:r>
            <a:r>
              <a:rPr lang="en-US" sz="1150" i="1" u="sng" dirty="0" smtClean="0">
                <a:solidFill>
                  <a:srgbClr val="000000"/>
                </a:solidFill>
              </a:rPr>
              <a:t>Science </a:t>
            </a:r>
            <a:r>
              <a:rPr lang="en-US" sz="1150" i="1" u="sng" dirty="0">
                <a:solidFill>
                  <a:srgbClr val="000000"/>
                </a:solidFill>
              </a:rPr>
              <a:t>in a Laboratory Atmosphere</a:t>
            </a:r>
            <a:r>
              <a:rPr lang="en-US" sz="1150" i="1" u="sng" dirty="0" smtClean="0">
                <a:solidFill>
                  <a:srgbClr val="000000"/>
                </a:solidFill>
              </a:rPr>
              <a:t>)</a:t>
            </a:r>
            <a:r>
              <a:rPr lang="en-US" sz="1150" i="1" u="sng" dirty="0" smtClean="0"/>
              <a:t>.</a:t>
            </a:r>
            <a:r>
              <a:rPr lang="en-US" sz="1150" dirty="0" smtClean="0"/>
              <a:t> The </a:t>
            </a:r>
            <a:r>
              <a:rPr lang="en-US" sz="1150" dirty="0"/>
              <a:t>TESLA curriculum </a:t>
            </a:r>
            <a:r>
              <a:rPr lang="en-US" sz="1150" dirty="0" smtClean="0"/>
              <a:t>includes </a:t>
            </a:r>
            <a:r>
              <a:rPr lang="en-US" sz="1150" dirty="0"/>
              <a:t>hands-on activities in electricity, magnetism, chemical reactions, genetics, astronomy, and geology. </a:t>
            </a:r>
            <a:r>
              <a:rPr lang="en-US" sz="1150" i="1" u="sng" dirty="0" smtClean="0"/>
              <a:t>In addition, </a:t>
            </a:r>
            <a:r>
              <a:rPr lang="en-US" sz="1150" i="1" u="sng" dirty="0"/>
              <a:t>CIRL Director of K-12 Programs, Carlos R. </a:t>
            </a:r>
            <a:r>
              <a:rPr lang="en-US" sz="1150" i="1" u="sng" dirty="0" smtClean="0"/>
              <a:t>Villa, </a:t>
            </a:r>
            <a:r>
              <a:rPr lang="en-US" sz="1150" i="1" u="sng" dirty="0"/>
              <a:t>led a workshop for the CROP educators to guide them through the curriculum activities before the camp and </a:t>
            </a:r>
            <a:r>
              <a:rPr lang="en-US" sz="1150" i="1" u="sng" dirty="0" smtClean="0"/>
              <a:t>to answer </a:t>
            </a:r>
            <a:r>
              <a:rPr lang="en-US" sz="1150" i="1" u="sng" dirty="0"/>
              <a:t>any questions </a:t>
            </a:r>
            <a:r>
              <a:rPr lang="en-US" sz="1150" i="1" u="sng" dirty="0" smtClean="0"/>
              <a:t>that arose during the camp</a:t>
            </a:r>
            <a:r>
              <a:rPr lang="en-US" sz="1150" dirty="0" smtClean="0"/>
              <a:t>.</a:t>
            </a:r>
            <a:endParaRPr lang="en-US" sz="1150" dirty="0">
              <a:latin typeface="Arial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US" sz="1150" b="1" dirty="0"/>
              <a:t>Why is this important? </a:t>
            </a:r>
            <a:r>
              <a:rPr lang="en-US" sz="1150" dirty="0" smtClean="0"/>
              <a:t>Black/African-American </a:t>
            </a:r>
            <a:r>
              <a:rPr lang="en-US" sz="1150" dirty="0"/>
              <a:t>and Latinx peoples are u</a:t>
            </a:r>
            <a:r>
              <a:rPr lang="en-US" sz="1150" dirty="0">
                <a:latin typeface="Arial" charset="0"/>
              </a:rPr>
              <a:t>nderrepresented in </a:t>
            </a:r>
            <a:r>
              <a:rPr lang="en-US" sz="1150" dirty="0" smtClean="0">
                <a:latin typeface="Arial" charset="0"/>
              </a:rPr>
              <a:t>many </a:t>
            </a:r>
            <a:r>
              <a:rPr lang="en-US" sz="1150" dirty="0">
                <a:latin typeface="Arial" charset="0"/>
              </a:rPr>
              <a:t>fields of science, with these students being awarded </a:t>
            </a:r>
            <a:r>
              <a:rPr lang="en-US" sz="1150" dirty="0" smtClean="0">
                <a:latin typeface="Arial" charset="0"/>
              </a:rPr>
              <a:t>fewer </a:t>
            </a:r>
            <a:r>
              <a:rPr lang="en-US" sz="1150" dirty="0">
                <a:latin typeface="Arial" charset="0"/>
              </a:rPr>
              <a:t>than 15% of </a:t>
            </a:r>
            <a:r>
              <a:rPr lang="en-US" sz="1150" dirty="0" smtClean="0">
                <a:latin typeface="Arial" charset="0"/>
              </a:rPr>
              <a:t>the bachelor’s </a:t>
            </a:r>
            <a:r>
              <a:rPr lang="en-US" sz="1150" dirty="0">
                <a:latin typeface="Arial" charset="0"/>
              </a:rPr>
              <a:t>degrees </a:t>
            </a:r>
            <a:r>
              <a:rPr lang="en-US" sz="1150" dirty="0" smtClean="0">
                <a:latin typeface="Arial" charset="0"/>
              </a:rPr>
              <a:t>awarded in </a:t>
            </a:r>
            <a:r>
              <a:rPr lang="en-US" sz="1150" dirty="0">
                <a:latin typeface="Arial" charset="0"/>
              </a:rPr>
              <a:t>physics [1].</a:t>
            </a:r>
            <a:r>
              <a:rPr lang="en-US" sz="115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150" dirty="0">
                <a:latin typeface="Arial" charset="0"/>
              </a:rPr>
              <a:t>Operated by FSU’s Center for Academic Retention and Enhancement (CARE), CROP seeks to improve college enrollment for underrepresented populations. </a:t>
            </a:r>
            <a:r>
              <a:rPr lang="en-US" sz="1150" i="1" u="sng" dirty="0">
                <a:latin typeface="Arial" charset="0"/>
              </a:rPr>
              <a:t>CIRL’s work with the CARE </a:t>
            </a:r>
            <a:r>
              <a:rPr lang="en-US" sz="1150" i="1" u="sng" dirty="0" smtClean="0">
                <a:latin typeface="Arial" charset="0"/>
              </a:rPr>
              <a:t>program to serve a </a:t>
            </a:r>
            <a:r>
              <a:rPr lang="en-US" sz="1150" i="1" u="sng" dirty="0">
                <a:latin typeface="Arial" charset="0"/>
              </a:rPr>
              <a:t>community of underrepresented students [2</a:t>
            </a:r>
            <a:r>
              <a:rPr lang="en-US" sz="1150" i="1" u="sng" dirty="0" smtClean="0">
                <a:latin typeface="Arial" charset="0"/>
              </a:rPr>
              <a:t>] </a:t>
            </a:r>
            <a:r>
              <a:rPr lang="en-US" sz="1150" i="1" u="sng" dirty="0">
                <a:latin typeface="Arial" charset="0"/>
              </a:rPr>
              <a:t>is crucial to </a:t>
            </a:r>
            <a:r>
              <a:rPr lang="en-US" sz="1150" i="1" u="sng" dirty="0" smtClean="0">
                <a:latin typeface="Arial" charset="0"/>
              </a:rPr>
              <a:t>help connecting the </a:t>
            </a:r>
            <a:r>
              <a:rPr lang="en-US" sz="1150" i="1" u="sng" dirty="0">
                <a:latin typeface="Arial" charset="0"/>
              </a:rPr>
              <a:t>students </a:t>
            </a:r>
            <a:r>
              <a:rPr lang="en-US" sz="1150" i="1" u="sng" dirty="0" smtClean="0">
                <a:latin typeface="Arial" charset="0"/>
              </a:rPr>
              <a:t>to </a:t>
            </a:r>
            <a:r>
              <a:rPr lang="en-US" sz="1150" i="1" u="sng" dirty="0">
                <a:latin typeface="Arial" charset="0"/>
              </a:rPr>
              <a:t>STEM career options</a:t>
            </a:r>
            <a:r>
              <a:rPr lang="en-US" sz="1150" dirty="0">
                <a:latin typeface="Arial" charset="0"/>
              </a:rPr>
              <a:t>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US" sz="1150" b="1" dirty="0"/>
              <a:t>Why did this program need the MagLab?</a:t>
            </a:r>
            <a:r>
              <a:rPr lang="en-US" sz="1150" dirty="0">
                <a:latin typeface="Arial" charset="0"/>
              </a:rPr>
              <a:t> </a:t>
            </a:r>
            <a:r>
              <a:rPr lang="en-US" sz="1150" i="1" u="sng" dirty="0">
                <a:latin typeface="Arial" charset="0"/>
              </a:rPr>
              <a:t>The success of the MagLab’s summer camps, including Camp TESLA, </a:t>
            </a:r>
            <a:r>
              <a:rPr lang="en-US" sz="1150" i="1" u="sng" dirty="0" smtClean="0">
                <a:latin typeface="Arial" charset="0"/>
              </a:rPr>
              <a:t>is </a:t>
            </a:r>
            <a:r>
              <a:rPr lang="en-US" sz="1150" i="1" u="sng" dirty="0">
                <a:latin typeface="Arial" charset="0"/>
              </a:rPr>
              <a:t>due in </a:t>
            </a:r>
            <a:r>
              <a:rPr lang="en-US" sz="1150" i="1" u="sng" dirty="0" smtClean="0">
                <a:latin typeface="Arial" charset="0"/>
              </a:rPr>
              <a:t>large part </a:t>
            </a:r>
            <a:r>
              <a:rPr lang="en-US" sz="1150" i="1" u="sng" dirty="0">
                <a:latin typeface="Arial" charset="0"/>
              </a:rPr>
              <a:t>to the expertise of our education staff who develop relevant and interactive activities that engage young people with </a:t>
            </a:r>
            <a:r>
              <a:rPr lang="en-US" sz="1150" i="1" u="sng" dirty="0" smtClean="0">
                <a:latin typeface="Arial" charset="0"/>
              </a:rPr>
              <a:t>information about exciting </a:t>
            </a:r>
            <a:r>
              <a:rPr lang="en-US" sz="1150" i="1" u="sng" dirty="0">
                <a:latin typeface="Arial" charset="0"/>
              </a:rPr>
              <a:t>research at the MagLab</a:t>
            </a:r>
            <a:r>
              <a:rPr lang="en-US" sz="1150" dirty="0">
                <a:latin typeface="Arial" charset="0"/>
              </a:rPr>
              <a:t>. By partnering with CROP this summer, </a:t>
            </a:r>
            <a:r>
              <a:rPr lang="en-US" sz="1150" dirty="0" smtClean="0">
                <a:latin typeface="Arial" charset="0"/>
              </a:rPr>
              <a:t>the MagLab was </a:t>
            </a:r>
            <a:r>
              <a:rPr lang="en-US" sz="1150" dirty="0">
                <a:latin typeface="Arial" charset="0"/>
              </a:rPr>
              <a:t>able to reach a more diverse audience of students thereby </a:t>
            </a:r>
            <a:r>
              <a:rPr lang="en-US" sz="1150" dirty="0" smtClean="0">
                <a:latin typeface="Arial" charset="0"/>
              </a:rPr>
              <a:t>further supporting </a:t>
            </a:r>
            <a:r>
              <a:rPr lang="en-US" sz="1150" dirty="0">
                <a:latin typeface="Arial" charset="0"/>
              </a:rPr>
              <a:t>our mission </a:t>
            </a:r>
            <a:r>
              <a:rPr lang="en-US" sz="1150" dirty="0" smtClean="0">
                <a:latin typeface="Arial" charset="0"/>
              </a:rPr>
              <a:t>to build a </a:t>
            </a:r>
            <a:r>
              <a:rPr lang="en-US" sz="1150" dirty="0">
                <a:latin typeface="Arial" charset="0"/>
              </a:rPr>
              <a:t>diverse STEM workforce.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10857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876300" y="12050"/>
            <a:ext cx="7207111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</a:rPr>
              <a:t>Engage Underrepresented Youth </a:t>
            </a:r>
            <a:r>
              <a:rPr lang="en-US" sz="1600" b="1" dirty="0" smtClean="0">
                <a:solidFill>
                  <a:srgbClr val="000000"/>
                </a:solidFill>
              </a:rPr>
              <a:t>through the MagLab’s </a:t>
            </a:r>
            <a:r>
              <a:rPr lang="en-US" sz="1600" b="1" dirty="0">
                <a:solidFill>
                  <a:srgbClr val="000000"/>
                </a:solidFill>
              </a:rPr>
              <a:t>Camp </a:t>
            </a:r>
            <a:r>
              <a:rPr lang="en-US" sz="1600" b="1" dirty="0" smtClean="0">
                <a:solidFill>
                  <a:srgbClr val="000000"/>
                </a:solidFill>
              </a:rPr>
              <a:t>TESLA</a:t>
            </a:r>
            <a:endParaRPr lang="en-US" sz="600" dirty="0">
              <a:solidFill>
                <a:srgbClr val="000000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US" sz="1000" dirty="0">
                <a:solidFill>
                  <a:srgbClr val="000000"/>
                </a:solidFill>
              </a:rPr>
              <a:t>C.R. Villa</a:t>
            </a:r>
            <a:r>
              <a:rPr lang="en-US" sz="1000" baseline="30000" dirty="0">
                <a:solidFill>
                  <a:srgbClr val="000000"/>
                </a:solidFill>
              </a:rPr>
              <a:t>1</a:t>
            </a:r>
            <a:r>
              <a:rPr lang="en-US" sz="1000" dirty="0">
                <a:solidFill>
                  <a:srgbClr val="000000"/>
                </a:solidFill>
              </a:rPr>
              <a:t>, I. Williams</a:t>
            </a:r>
            <a:r>
              <a:rPr lang="en-US" sz="1000" baseline="30000" dirty="0">
                <a:solidFill>
                  <a:srgbClr val="000000"/>
                </a:solidFill>
              </a:rPr>
              <a:t>2</a:t>
            </a:r>
            <a:r>
              <a:rPr lang="en-US" sz="1000" dirty="0">
                <a:solidFill>
                  <a:srgbClr val="000000"/>
                </a:solidFill>
              </a:rPr>
              <a:t>; C. Jones</a:t>
            </a:r>
            <a:r>
              <a:rPr lang="en-US" sz="1000" baseline="30000" dirty="0">
                <a:solidFill>
                  <a:srgbClr val="000000"/>
                </a:solidFill>
              </a:rPr>
              <a:t>2</a:t>
            </a:r>
            <a:r>
              <a:rPr lang="en-US" sz="1000" dirty="0">
                <a:solidFill>
                  <a:srgbClr val="000000"/>
                </a:solidFill>
              </a:rPr>
              <a:t>; R.M. Hughes</a:t>
            </a:r>
            <a:r>
              <a:rPr lang="en-US" sz="1000" baseline="30000" dirty="0">
                <a:solidFill>
                  <a:srgbClr val="000000"/>
                </a:solidFill>
              </a:rPr>
              <a:t>1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</a:p>
          <a:p>
            <a:pPr lvl="0" algn="ctr">
              <a:spcBef>
                <a:spcPts val="0"/>
              </a:spcBef>
            </a:pPr>
            <a:r>
              <a:rPr lang="en-US" sz="1000" b="1" dirty="0">
                <a:solidFill>
                  <a:srgbClr val="0033CC"/>
                </a:solidFill>
              </a:rPr>
              <a:t>1-Center for Integrating Research and Learning (CIRL) at the </a:t>
            </a:r>
            <a:r>
              <a:rPr lang="en-US" sz="1000" b="1" dirty="0" smtClean="0">
                <a:solidFill>
                  <a:srgbClr val="0033CC"/>
                </a:solidFill>
              </a:rPr>
              <a:t>MagLab, </a:t>
            </a:r>
            <a:endParaRPr lang="en-US" sz="1000" b="1" dirty="0">
              <a:solidFill>
                <a:srgbClr val="0033CC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US" sz="1000" b="1" dirty="0">
                <a:solidFill>
                  <a:srgbClr val="0033CC"/>
                </a:solidFill>
              </a:rPr>
              <a:t>2- Florida State University Center for Academic Retention and Enhancement (CARE)</a:t>
            </a:r>
          </a:p>
          <a:p>
            <a:pPr lvl="0" algn="ctr">
              <a:spcBef>
                <a:spcPts val="0"/>
              </a:spcBef>
            </a:pPr>
            <a:endParaRPr lang="en-US" sz="600" b="1" dirty="0">
              <a:solidFill>
                <a:srgbClr val="0033CC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en-US" sz="1000" b="1" dirty="0">
                <a:solidFill>
                  <a:srgbClr val="000000"/>
                </a:solidFill>
              </a:rPr>
              <a:t>Funding Grants:</a:t>
            </a:r>
            <a:r>
              <a:rPr lang="en-US" sz="1000" dirty="0">
                <a:solidFill>
                  <a:srgbClr val="000000"/>
                </a:solidFill>
              </a:rPr>
              <a:t>  G.S. Boebinger (NSF DMR-1157490, NSF DMR-1644779); I. Williams (FL DOE-371-95010-1S001)</a:t>
            </a:r>
            <a:endParaRPr lang="en-US" sz="1000" b="1" dirty="0">
              <a:solidFill>
                <a:srgbClr val="0033CC"/>
              </a:solidFill>
            </a:endParaRP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672020" y="1189197"/>
            <a:ext cx="4418191" cy="399598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3485" y="5253870"/>
            <a:ext cx="4366726" cy="1464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</a:pPr>
            <a:r>
              <a:rPr lang="en-US" sz="1050" b="1" dirty="0">
                <a:solidFill>
                  <a:srgbClr val="333399"/>
                </a:solidFill>
              </a:rPr>
              <a:t>Facilities:</a:t>
            </a:r>
            <a:r>
              <a:rPr lang="en-US" sz="1050" dirty="0">
                <a:solidFill>
                  <a:srgbClr val="333399"/>
                </a:solidFill>
              </a:rPr>
              <a:t>  </a:t>
            </a:r>
            <a:r>
              <a:rPr lang="en-US" sz="1050" dirty="0" smtClean="0">
                <a:solidFill>
                  <a:srgbClr val="333399"/>
                </a:solidFill>
              </a:rPr>
              <a:t>MagLab’s Center </a:t>
            </a:r>
            <a:r>
              <a:rPr lang="en-US" sz="1050" dirty="0">
                <a:solidFill>
                  <a:srgbClr val="333399"/>
                </a:solidFill>
              </a:rPr>
              <a:t>for Integrating Research and Learning, </a:t>
            </a:r>
            <a:r>
              <a:rPr lang="en-US" sz="1050" dirty="0" smtClean="0">
                <a:solidFill>
                  <a:srgbClr val="333399"/>
                </a:solidFill>
              </a:rPr>
              <a:t>FSU’s Center </a:t>
            </a:r>
            <a:r>
              <a:rPr lang="en-US" sz="1050" dirty="0">
                <a:solidFill>
                  <a:srgbClr val="333399"/>
                </a:solidFill>
              </a:rPr>
              <a:t>for Academic Retention and Enhancement </a:t>
            </a:r>
          </a:p>
          <a:p>
            <a:pPr lvl="0">
              <a:spcBef>
                <a:spcPts val="0"/>
              </a:spcBef>
            </a:pPr>
            <a:r>
              <a:rPr lang="en-US" sz="1050" b="1" dirty="0">
                <a:solidFill>
                  <a:srgbClr val="333399"/>
                </a:solidFill>
              </a:rPr>
              <a:t>Citations: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050" b="1" dirty="0">
                <a:solidFill>
                  <a:srgbClr val="333399"/>
                </a:solidFill>
                <a:latin typeface="Arial" charset="0"/>
              </a:rPr>
              <a:t>[1] </a:t>
            </a:r>
            <a:r>
              <a:rPr lang="en-US" sz="1050" i="1" dirty="0">
                <a:solidFill>
                  <a:srgbClr val="333399"/>
                </a:solidFill>
                <a:latin typeface="Arial" charset="0"/>
              </a:rPr>
              <a:t>Degrees Awarded to Underrepresented Minorities, by Field.</a:t>
            </a:r>
            <a:r>
              <a:rPr lang="en-US" sz="1050" dirty="0">
                <a:solidFill>
                  <a:srgbClr val="333399"/>
                </a:solidFill>
                <a:latin typeface="Arial" charset="0"/>
              </a:rPr>
              <a:t> (n.d.). Retrieved August 31, 2021, from </a:t>
            </a:r>
            <a:r>
              <a:rPr lang="en-US" sz="1050" dirty="0">
                <a:solidFill>
                  <a:srgbClr val="333399"/>
                </a:solidFill>
                <a:latin typeface="Arial" charset="0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http://www.aps.org/programs/education/statistics/minoritydegrees.cfm</a:t>
            </a:r>
            <a:r>
              <a:rPr lang="en-US" sz="1050" dirty="0">
                <a:solidFill>
                  <a:srgbClr val="333399"/>
                </a:solidFill>
                <a:latin typeface="Arial" charset="0"/>
              </a:rPr>
              <a:t> 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050" b="1" dirty="0">
                <a:solidFill>
                  <a:srgbClr val="333399"/>
                </a:solidFill>
                <a:latin typeface="Arial" charset="0"/>
              </a:rPr>
              <a:t>[2] </a:t>
            </a:r>
            <a:r>
              <a:rPr lang="en-US" sz="1050" i="1" dirty="0">
                <a:solidFill>
                  <a:srgbClr val="333399"/>
                </a:solidFill>
                <a:latin typeface="Arial" charset="0"/>
              </a:rPr>
              <a:t>About CARE | Center for Academic Retention &amp; Enhancement. </a:t>
            </a:r>
            <a:r>
              <a:rPr lang="en-US" sz="1050" dirty="0">
                <a:solidFill>
                  <a:srgbClr val="333399"/>
                </a:solidFill>
                <a:latin typeface="Arial" charset="0"/>
              </a:rPr>
              <a:t>(n.d.). Retrieved August 31, 2021, from </a:t>
            </a:r>
            <a:r>
              <a:rPr lang="en-US" sz="1050" dirty="0">
                <a:solidFill>
                  <a:srgbClr val="333399"/>
                </a:solidFill>
                <a:latin typeface="Arial" charset="0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https://care.fsu.edu/about-care</a:t>
            </a:r>
            <a:r>
              <a:rPr lang="en-US" sz="1050" dirty="0">
                <a:solidFill>
                  <a:srgbClr val="333399"/>
                </a:solidFill>
                <a:latin typeface="Arial" charset="0"/>
              </a:rPr>
              <a:t> </a:t>
            </a:r>
            <a:endParaRPr lang="en-US" sz="1050" dirty="0">
              <a:solidFill>
                <a:srgbClr val="33339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FB5B57-CF73-4D79-AF4F-B060D5667370}"/>
              </a:ext>
            </a:extLst>
          </p:cNvPr>
          <p:cNvSpPr txBox="1"/>
          <p:nvPr/>
        </p:nvSpPr>
        <p:spPr>
          <a:xfrm>
            <a:off x="6349799" y="1187201"/>
            <a:ext cx="26300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/>
              <a:t>(Left) CARE students Devon and </a:t>
            </a:r>
            <a:r>
              <a:rPr lang="en-US" sz="1100" dirty="0" err="1"/>
              <a:t>Tajari</a:t>
            </a:r>
            <a:r>
              <a:rPr lang="en-US" sz="1100" dirty="0"/>
              <a:t> were the first students to finish building their wind turbines during an activity on generators and renewable energy.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F2C03B-4E7C-40F2-801D-8FE8FF4181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4475" y="3225442"/>
            <a:ext cx="2960752" cy="19404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75636F8-963E-4012-853C-58460302DFF4}"/>
              </a:ext>
            </a:extLst>
          </p:cNvPr>
          <p:cNvSpPr txBox="1"/>
          <p:nvPr/>
        </p:nvSpPr>
        <p:spPr>
          <a:xfrm>
            <a:off x="4651718" y="3581002"/>
            <a:ext cx="147306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/>
              <a:t>(Right) As they explored light and energy, the 11th and 12th grade CARE students built solar powered cars that they used to explore variables about light waves.</a:t>
            </a:r>
          </a:p>
        </p:txBody>
      </p:sp>
      <p:pic>
        <p:nvPicPr>
          <p:cNvPr id="9" name="Picture 8" descr="Text, whiteboard&#10;&#10;Description automatically generated">
            <a:extLst>
              <a:ext uri="{FF2B5EF4-FFF2-40B4-BE49-F238E27FC236}">
                <a16:creationId xmlns:a16="http://schemas.microsoft.com/office/drawing/2014/main" id="{EC03618C-085D-47F8-8010-F8EA6F4E03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799" y="1983734"/>
            <a:ext cx="1570508" cy="1163370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210D2C99-B039-4069-AE6C-422AFB786C2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88" y="1979865"/>
            <a:ext cx="949199" cy="11081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096EFE-0429-44C9-8726-A742937296F9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948"/>
          <a:stretch/>
        </p:blipFill>
        <p:spPr>
          <a:xfrm>
            <a:off x="4672020" y="1216973"/>
            <a:ext cx="1638002" cy="234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16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24E71D-55FF-458D-A8F3-83AD0B66ADBF}"/>
</file>

<file path=customXml/itemProps2.xml><?xml version="1.0" encoding="utf-8"?>
<ds:datastoreItem xmlns:ds="http://schemas.openxmlformats.org/officeDocument/2006/customXml" ds:itemID="{1FF25505-3EBF-43C6-8DB8-C06A2141585A}"/>
</file>

<file path=customXml/itemProps3.xml><?xml version="1.0" encoding="utf-8"?>
<ds:datastoreItem xmlns:ds="http://schemas.openxmlformats.org/officeDocument/2006/customXml" ds:itemID="{0871A2AA-4FC5-40AD-AA7D-E1C96CB3C5D3}"/>
</file>

<file path=docProps/app.xml><?xml version="1.0" encoding="utf-8"?>
<Properties xmlns="http://schemas.openxmlformats.org/officeDocument/2006/extended-properties" xmlns:vt="http://schemas.openxmlformats.org/officeDocument/2006/docPropsVTypes">
  <TotalTime>30221</TotalTime>
  <Words>521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Helvetica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249</cp:revision>
  <cp:lastPrinted>2019-07-16T13:07:28Z</cp:lastPrinted>
  <dcterms:created xsi:type="dcterms:W3CDTF">2004-08-07T03:10:56Z</dcterms:created>
  <dcterms:modified xsi:type="dcterms:W3CDTF">2021-09-04T15:01:50Z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