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79" autoAdjust="0"/>
    <p:restoredTop sz="94859" autoAdjust="0"/>
  </p:normalViewPr>
  <p:slideViewPr>
    <p:cSldViewPr snapToGrid="0">
      <p:cViewPr varScale="1">
        <p:scale>
          <a:sx n="65" d="100"/>
          <a:sy n="65" d="100"/>
        </p:scale>
        <p:origin x="785" y="1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hyperlink" Target="https://doi.org/10.1038/s41586-021-03697-8"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doi.org/10.1038/s41586-021-03697-8" TargetMode="External"/><Relationship Id="rId5" Type="http://schemas.openxmlformats.org/officeDocument/2006/relationships/image" Target="../media/image5.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NSF logo.jpg">
            <a:extLst>
              <a:ext uri="{FF2B5EF4-FFF2-40B4-BE49-F238E27FC236}">
                <a16:creationId xmlns:a16="http://schemas.microsoft.com/office/drawing/2014/main" id="{E2CBFD39-3047-451B-B77B-1A3C1E32A230}"/>
              </a:ext>
            </a:extLst>
          </p:cNvPr>
          <p:cNvPicPr>
            <a:picLocks noChangeAspect="1"/>
          </p:cNvPicPr>
          <p:nvPr/>
        </p:nvPicPr>
        <p:blipFill>
          <a:blip r:embed="rId3" cstate="print"/>
          <a:stretch>
            <a:fillRect/>
          </a:stretch>
        </p:blipFill>
        <p:spPr>
          <a:xfrm>
            <a:off x="8050612" y="71414"/>
            <a:ext cx="1017188" cy="1023315"/>
          </a:xfrm>
          <a:prstGeom prst="rect">
            <a:avLst/>
          </a:prstGeom>
        </p:spPr>
      </p:pic>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0" y="1261579"/>
            <a:ext cx="4444084" cy="5047536"/>
          </a:xfrm>
          <a:prstGeom prst="rect">
            <a:avLst/>
          </a:prstGeom>
          <a:noFill/>
          <a:ln w="9525">
            <a:noFill/>
            <a:miter lim="800000"/>
            <a:headEnd/>
            <a:tailEnd/>
          </a:ln>
        </p:spPr>
        <p:txBody>
          <a:bodyPr wrap="square">
            <a:spAutoFit/>
          </a:bodyPr>
          <a:lstStyle/>
          <a:p>
            <a:pPr algn="just"/>
            <a:r>
              <a:rPr lang="en-CA" sz="1200" i="1" u="sng" dirty="0"/>
              <a:t>The “Strange Metals” are among the most fascinating of quantum materials, found in high temperature superconductors and twisted bilayer graphene</a:t>
            </a:r>
            <a:r>
              <a:rPr lang="en-CA" sz="1200" dirty="0"/>
              <a:t>. Yet, to date, they have resisted revealing their mysteries. </a:t>
            </a:r>
            <a:r>
              <a:rPr lang="en-CA" sz="1200" i="1" u="sng" dirty="0"/>
              <a:t>Recently, a new fundamental limit of nature was proposed—the Planckian bound—which puts a limit on how often electrons can collide with each other</a:t>
            </a:r>
            <a:r>
              <a:rPr lang="en-CA" sz="1200" dirty="0"/>
              <a:t>. </a:t>
            </a:r>
          </a:p>
          <a:p>
            <a:pPr algn="just"/>
            <a:endParaRPr lang="en-US" sz="500" dirty="0"/>
          </a:p>
          <a:p>
            <a:pPr algn="just"/>
            <a:r>
              <a:rPr lang="en-US" sz="1200" dirty="0"/>
              <a:t>To investigate the proposed Planckian bound, MagLab users </a:t>
            </a:r>
            <a:r>
              <a:rPr lang="en-CA" sz="1200" dirty="0"/>
              <a:t>studied </a:t>
            </a:r>
            <a:r>
              <a:rPr lang="en-CA" sz="1200" dirty="0" err="1"/>
              <a:t>Nd</a:t>
            </a:r>
            <a:r>
              <a:rPr lang="en-CA" sz="1200" dirty="0"/>
              <a:t>-LSCO, a superconducting </a:t>
            </a:r>
            <a:r>
              <a:rPr lang="en-CA" sz="1200" dirty="0" err="1"/>
              <a:t>cuprate</a:t>
            </a:r>
            <a:r>
              <a:rPr lang="en-CA" sz="1200" dirty="0"/>
              <a:t> crystal that exhibits this behavior down to low temperatures. With the sample in the world’s strongest static magnetic field, the </a:t>
            </a:r>
            <a:r>
              <a:rPr lang="en-CA" sz="1200" dirty="0" err="1"/>
              <a:t>MagLab’s</a:t>
            </a:r>
            <a:r>
              <a:rPr lang="en-CA" sz="1200" dirty="0"/>
              <a:t> 45T magnet, they measured resistivity as a function of applied magnetic field direction, a technique called angle dependent magnetoresistance (ADMR). The motion of the charged electrons is governed by the magnetic field in a way that depends on the collision time between electrons. Using ADMR and new algorithmic machinery that they developed, they not only measured the Planckian bound, but also demonstrated its impact on all directions of electron motion. </a:t>
            </a:r>
          </a:p>
          <a:p>
            <a:pPr algn="just"/>
            <a:endParaRPr lang="en-US" sz="500" dirty="0"/>
          </a:p>
          <a:p>
            <a:pPr algn="just"/>
            <a:r>
              <a:rPr lang="en-CA" sz="1200" i="1" u="sng" dirty="0"/>
              <a:t>Understanding that the behavior of strange metals emerges from the Planckian bound stimulates a domain of research in which progress has stalled for decades.</a:t>
            </a:r>
            <a:r>
              <a:rPr lang="en-CA" sz="1200" i="1" dirty="0"/>
              <a:t> </a:t>
            </a:r>
            <a:r>
              <a:rPr lang="en-CA" sz="1200" dirty="0"/>
              <a:t>The intimate connection between strange metals, unconventional superconductivity, and magnetism suggests that the Planckian bound may ultimately hold the secret to how electrons pair in unconventional superconductors.</a:t>
            </a:r>
            <a:endParaRPr lang="en-US" sz="1200" dirty="0"/>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sp>
        <p:nvSpPr>
          <p:cNvPr id="10" name="Text Box 28"/>
          <p:cNvSpPr txBox="1">
            <a:spLocks noChangeArrowheads="1"/>
          </p:cNvSpPr>
          <p:nvPr/>
        </p:nvSpPr>
        <p:spPr bwMode="auto">
          <a:xfrm>
            <a:off x="0" y="6088559"/>
            <a:ext cx="9144000" cy="769441"/>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45T Hybrid magnet, DCFF</a:t>
            </a:r>
          </a:p>
          <a:p>
            <a:pPr algn="just"/>
            <a:r>
              <a:rPr lang="en-US" sz="1100" b="1" dirty="0">
                <a:solidFill>
                  <a:srgbClr val="333399"/>
                </a:solidFill>
              </a:rPr>
              <a:t>Citation: </a:t>
            </a:r>
            <a:r>
              <a:rPr lang="en-US" sz="1100" dirty="0">
                <a:solidFill>
                  <a:srgbClr val="333399"/>
                </a:solidFill>
              </a:rPr>
              <a:t>Grissonnanche, G.; Fang, Y.; </a:t>
            </a:r>
            <a:r>
              <a:rPr lang="en-US" sz="1100" dirty="0" err="1">
                <a:solidFill>
                  <a:srgbClr val="333399"/>
                </a:solidFill>
              </a:rPr>
              <a:t>Legros</a:t>
            </a:r>
            <a:r>
              <a:rPr lang="en-US" sz="1100" dirty="0">
                <a:solidFill>
                  <a:srgbClr val="333399"/>
                </a:solidFill>
              </a:rPr>
              <a:t>, A.; Verret, S.; </a:t>
            </a:r>
            <a:r>
              <a:rPr lang="en-US" sz="1100" dirty="0" err="1">
                <a:solidFill>
                  <a:srgbClr val="333399"/>
                </a:solidFill>
              </a:rPr>
              <a:t>Laliberte</a:t>
            </a:r>
            <a:r>
              <a:rPr lang="en-US" sz="1100" dirty="0">
                <a:solidFill>
                  <a:srgbClr val="333399"/>
                </a:solidFill>
              </a:rPr>
              <a:t>, F.; Collignon, C.; Zhou, J.; Graf, D.E.; Goddard, P.; Taillefer, L.; Ramshaw, B., </a:t>
            </a:r>
            <a:r>
              <a:rPr lang="en-US" sz="1100" i="1" dirty="0">
                <a:solidFill>
                  <a:srgbClr val="333399"/>
                </a:solidFill>
              </a:rPr>
              <a:t>Linear-in temperature resistivity from an isotropic Planckian scattering rate,</a:t>
            </a:r>
            <a:r>
              <a:rPr lang="en-US" sz="1100" dirty="0">
                <a:solidFill>
                  <a:srgbClr val="333399"/>
                </a:solidFill>
              </a:rPr>
              <a:t> </a:t>
            </a:r>
          </a:p>
          <a:p>
            <a:pPr algn="just"/>
            <a:r>
              <a:rPr lang="en-US" sz="1100" b="1" dirty="0">
                <a:solidFill>
                  <a:srgbClr val="333399"/>
                </a:solidFill>
              </a:rPr>
              <a:t>Nature</a:t>
            </a:r>
            <a:r>
              <a:rPr lang="en-US" sz="1100" dirty="0">
                <a:solidFill>
                  <a:srgbClr val="333399"/>
                </a:solidFill>
              </a:rPr>
              <a:t>, </a:t>
            </a:r>
            <a:r>
              <a:rPr lang="en-US" sz="1100" b="1" dirty="0">
                <a:solidFill>
                  <a:srgbClr val="333399"/>
                </a:solidFill>
              </a:rPr>
              <a:t>595</a:t>
            </a:r>
            <a:r>
              <a:rPr lang="en-US" sz="1100" dirty="0">
                <a:solidFill>
                  <a:srgbClr val="333399"/>
                </a:solidFill>
              </a:rPr>
              <a:t>, 667-672 (2021) </a:t>
            </a:r>
            <a:r>
              <a:rPr lang="en-US" sz="1100" dirty="0">
                <a:solidFill>
                  <a:srgbClr val="333399"/>
                </a:solidFill>
                <a:hlinkClick r:id="rId4">
                  <a:extLst>
                    <a:ext uri="{A12FA001-AC4F-418D-AE19-62706E023703}">
                      <ahyp:hlinkClr xmlns:ahyp="http://schemas.microsoft.com/office/drawing/2018/hyperlinkcolor" xmlns="" val="tx"/>
                    </a:ext>
                  </a:extLst>
                </a:hlinkClick>
              </a:rPr>
              <a:t>doi.org/10.1038/s41586-021-03697-8</a:t>
            </a:r>
            <a:endParaRPr lang="en-US" sz="1100" dirty="0">
              <a:solidFill>
                <a:srgbClr val="333399"/>
              </a:solidFill>
            </a:endParaRPr>
          </a:p>
        </p:txBody>
      </p:sp>
      <p:sp>
        <p:nvSpPr>
          <p:cNvPr id="13" name="Text Box 62"/>
          <p:cNvSpPr txBox="1">
            <a:spLocks noChangeArrowheads="1"/>
          </p:cNvSpPr>
          <p:nvPr/>
        </p:nvSpPr>
        <p:spPr bwMode="auto">
          <a:xfrm>
            <a:off x="621792" y="50804"/>
            <a:ext cx="7851647" cy="1161857"/>
          </a:xfrm>
          <a:prstGeom prst="rect">
            <a:avLst/>
          </a:prstGeom>
          <a:noFill/>
          <a:ln w="9525">
            <a:noFill/>
            <a:miter lim="800000"/>
            <a:headEnd/>
            <a:tailEnd/>
          </a:ln>
        </p:spPr>
        <p:txBody>
          <a:bodyPr wrap="square">
            <a:spAutoFit/>
          </a:bodyPr>
          <a:lstStyle/>
          <a:p>
            <a:pPr algn="ctr">
              <a:spcBef>
                <a:spcPts val="0"/>
              </a:spcBef>
            </a:pPr>
            <a:r>
              <a:rPr lang="en-CA" sz="1600" b="1" kern="1200" dirty="0"/>
              <a:t>Linear-in temperature resistivity from </a:t>
            </a:r>
            <a:r>
              <a:rPr lang="en-CA" sz="1600" b="1" kern="1200" dirty="0" smtClean="0"/>
              <a:t>isotropic </a:t>
            </a:r>
            <a:r>
              <a:rPr lang="en-CA" sz="1600" b="1" kern="1200" dirty="0"/>
              <a:t>Planckian scattering rate</a:t>
            </a:r>
            <a:endParaRPr lang="en-US" sz="600" b="1" dirty="0"/>
          </a:p>
          <a:p>
            <a:pPr algn="ctr">
              <a:spcBef>
                <a:spcPts val="0"/>
              </a:spcBef>
            </a:pPr>
            <a:r>
              <a:rPr lang="en-US" sz="1100" dirty="0"/>
              <a:t>G. Grissonnanche</a:t>
            </a:r>
            <a:r>
              <a:rPr lang="en-US" sz="1100" baseline="30000" dirty="0"/>
              <a:t>1,2</a:t>
            </a:r>
            <a:r>
              <a:rPr lang="en-US" sz="1100" dirty="0"/>
              <a:t>, Y. Fang</a:t>
            </a:r>
            <a:r>
              <a:rPr lang="en-US" sz="1100" baseline="30000" dirty="0"/>
              <a:t>2</a:t>
            </a:r>
            <a:r>
              <a:rPr lang="en-US" sz="1100" dirty="0"/>
              <a:t>, A. Legros</a:t>
            </a:r>
            <a:r>
              <a:rPr lang="en-US" sz="1100" baseline="30000" dirty="0"/>
              <a:t>1,3</a:t>
            </a:r>
            <a:r>
              <a:rPr lang="en-US" sz="1100" dirty="0"/>
              <a:t>, S. Verret</a:t>
            </a:r>
            <a:r>
              <a:rPr lang="en-US" sz="1100" baseline="30000" dirty="0"/>
              <a:t>1</a:t>
            </a:r>
            <a:r>
              <a:rPr lang="en-US" sz="1100" dirty="0"/>
              <a:t>, F. Laliberté</a:t>
            </a:r>
            <a:r>
              <a:rPr lang="en-US" sz="1100" baseline="30000" dirty="0"/>
              <a:t>1</a:t>
            </a:r>
            <a:r>
              <a:rPr lang="en-US" sz="1100" dirty="0"/>
              <a:t>, </a:t>
            </a:r>
          </a:p>
          <a:p>
            <a:pPr algn="ctr">
              <a:spcBef>
                <a:spcPts val="0"/>
              </a:spcBef>
            </a:pPr>
            <a:r>
              <a:rPr lang="en-US" sz="1100" dirty="0"/>
              <a:t>C. Collignon</a:t>
            </a:r>
            <a:r>
              <a:rPr lang="en-US" sz="1100" baseline="30000" dirty="0"/>
              <a:t>1</a:t>
            </a:r>
            <a:r>
              <a:rPr lang="en-US" sz="1100" dirty="0"/>
              <a:t>, J. Zhou</a:t>
            </a:r>
            <a:r>
              <a:rPr lang="en-US" sz="1100" baseline="30000" dirty="0"/>
              <a:t>4</a:t>
            </a:r>
            <a:r>
              <a:rPr lang="en-US" sz="1100" dirty="0"/>
              <a:t>, D. Graf</a:t>
            </a:r>
            <a:r>
              <a:rPr lang="en-US" sz="1100" baseline="30000" dirty="0"/>
              <a:t>5</a:t>
            </a:r>
            <a:r>
              <a:rPr lang="en-US" sz="1100" dirty="0"/>
              <a:t>, P. A. Goddard</a:t>
            </a:r>
            <a:r>
              <a:rPr lang="en-US" sz="1100" baseline="30000" dirty="0"/>
              <a:t>6</a:t>
            </a:r>
            <a:r>
              <a:rPr lang="en-US" sz="1100" dirty="0"/>
              <a:t>, Louis Taillefer</a:t>
            </a:r>
            <a:r>
              <a:rPr lang="en-US" sz="1100" baseline="30000" dirty="0"/>
              <a:t>1,7</a:t>
            </a:r>
            <a:r>
              <a:rPr lang="en-US" sz="1100" dirty="0"/>
              <a:t> &amp; B. J. Ramshaw</a:t>
            </a:r>
            <a:r>
              <a:rPr lang="en-US" sz="1100" baseline="30000" dirty="0"/>
              <a:t>2,7</a:t>
            </a:r>
          </a:p>
          <a:p>
            <a:pPr marL="228600" indent="-228600" algn="ctr">
              <a:spcBef>
                <a:spcPts val="0"/>
              </a:spcBef>
              <a:buAutoNum type="arabicPeriod"/>
            </a:pPr>
            <a:r>
              <a:rPr lang="en-US" sz="1050" b="1" kern="1200" dirty="0">
                <a:solidFill>
                  <a:srgbClr val="0033CC"/>
                </a:solidFill>
              </a:rPr>
              <a:t>Université de Sherbrooke; 2. Cornell University; 3. Université Paris-</a:t>
            </a:r>
            <a:r>
              <a:rPr lang="en-US" sz="1050" b="1" kern="1200" dirty="0" err="1">
                <a:solidFill>
                  <a:srgbClr val="0033CC"/>
                </a:solidFill>
              </a:rPr>
              <a:t>Saclay</a:t>
            </a:r>
            <a:r>
              <a:rPr lang="en-US" sz="1050" b="1" kern="1200" dirty="0">
                <a:solidFill>
                  <a:srgbClr val="0033CC"/>
                </a:solidFill>
              </a:rPr>
              <a:t>; 4. University of Texas at Austin; </a:t>
            </a:r>
          </a:p>
          <a:p>
            <a:pPr algn="ctr">
              <a:spcBef>
                <a:spcPts val="0"/>
              </a:spcBef>
            </a:pPr>
            <a:r>
              <a:rPr lang="en-US" sz="1050" b="1" kern="1200" dirty="0">
                <a:solidFill>
                  <a:srgbClr val="0033CC"/>
                </a:solidFill>
              </a:rPr>
              <a:t>5. National High Magnetic Field Laboratory; 6. University of Warwick; 7. Canadian Institute for Advanced Research</a:t>
            </a:r>
            <a:endParaRPr lang="en-US" sz="600" b="1" kern="1200" dirty="0">
              <a:solidFill>
                <a:srgbClr val="0033CC"/>
              </a:solidFill>
            </a:endParaRPr>
          </a:p>
          <a:p>
            <a:pPr algn="ctr">
              <a:spcBef>
                <a:spcPts val="0"/>
              </a:spcBef>
            </a:pPr>
            <a:r>
              <a:rPr lang="en-US" sz="1050" b="1" kern="1200" dirty="0"/>
              <a:t>Funding Grants:</a:t>
            </a:r>
            <a:r>
              <a:rPr lang="en-US" sz="1050" b="1" dirty="0"/>
              <a:t> </a:t>
            </a:r>
            <a:r>
              <a:rPr lang="en-US" sz="1050" kern="1200" dirty="0"/>
              <a:t>G.S. </a:t>
            </a:r>
            <a:r>
              <a:rPr lang="en-US" sz="1050" kern="1200" dirty="0" err="1"/>
              <a:t>Boebinger</a:t>
            </a:r>
            <a:r>
              <a:rPr lang="en-US" sz="1050" kern="1200" dirty="0"/>
              <a:t> (NSF </a:t>
            </a:r>
            <a:r>
              <a:rPr lang="en-US" sz="1050" dirty="0"/>
              <a:t>DMR-1644779</a:t>
            </a:r>
            <a:r>
              <a:rPr lang="en-US" sz="1050" kern="1200" dirty="0"/>
              <a:t>); B.J. Ramshaw (NSF DMR-1752784); J.-S. Zhu (MRSEC DMR-1720595) </a:t>
            </a:r>
            <a:endParaRPr lang="en-US" sz="1050" b="1" kern="1200" dirty="0">
              <a:solidFill>
                <a:srgbClr val="0033CC"/>
              </a:solidFill>
            </a:endParaRPr>
          </a:p>
        </p:txBody>
      </p:sp>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1" name="Rectangle 10"/>
          <p:cNvSpPr/>
          <p:nvPr/>
        </p:nvSpPr>
        <p:spPr>
          <a:xfrm>
            <a:off x="4495800" y="3196676"/>
            <a:ext cx="4572000" cy="861774"/>
          </a:xfrm>
          <a:prstGeom prst="rect">
            <a:avLst/>
          </a:prstGeom>
        </p:spPr>
        <p:txBody>
          <a:bodyPr wrap="square">
            <a:spAutoFit/>
          </a:bodyPr>
          <a:lstStyle/>
          <a:p>
            <a:pPr algn="just"/>
            <a:r>
              <a:rPr lang="en-CA" sz="1000" dirty="0"/>
              <a:t>(</a:t>
            </a:r>
            <a:r>
              <a:rPr lang="en-CA" sz="1000" b="1" dirty="0"/>
              <a:t>a</a:t>
            </a:r>
            <a:r>
              <a:rPr lang="en-CA" sz="1000" dirty="0"/>
              <a:t>) ADMR of the </a:t>
            </a:r>
            <a:r>
              <a:rPr lang="en-CA" sz="1000" dirty="0" err="1"/>
              <a:t>cuprate</a:t>
            </a:r>
            <a:r>
              <a:rPr lang="en-CA" sz="1000" dirty="0"/>
              <a:t> </a:t>
            </a:r>
            <a:r>
              <a:rPr lang="en-CA" sz="1000" dirty="0" err="1"/>
              <a:t>Nd</a:t>
            </a:r>
            <a:r>
              <a:rPr lang="en-CA" sz="1000" dirty="0"/>
              <a:t>-LSCO with doping p = 0.24 as a function of magnetic field angle </a:t>
            </a:r>
            <a:r>
              <a:rPr lang="en-CA" sz="1000" i="1" dirty="0"/>
              <a:t>θ</a:t>
            </a:r>
            <a:r>
              <a:rPr lang="en-CA" sz="1000" dirty="0"/>
              <a:t> at a temperature of 20K and a magnetic field of 45T.  (</a:t>
            </a:r>
            <a:r>
              <a:rPr lang="en-CA" sz="1000" b="1" dirty="0"/>
              <a:t>b</a:t>
            </a:r>
            <a:r>
              <a:rPr lang="en-CA" sz="1000" dirty="0"/>
              <a:t>) Simulations obtained from the new algorithmic machinery that can reproduce the behaviour of electrons in a metal from semi-classical theory, allowing researchers to measure the scattering rate.</a:t>
            </a:r>
            <a:endParaRPr lang="en-US" sz="1000" dirty="0"/>
          </a:p>
        </p:txBody>
      </p:sp>
      <p:pic>
        <p:nvPicPr>
          <p:cNvPr id="5" name="Picture 4">
            <a:extLst>
              <a:ext uri="{FF2B5EF4-FFF2-40B4-BE49-F238E27FC236}">
                <a16:creationId xmlns:a16="http://schemas.microsoft.com/office/drawing/2014/main" id="{ABB95BEE-7A23-4D89-B17B-68D294A0849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87694" y="1361737"/>
            <a:ext cx="4657699" cy="1900753"/>
          </a:xfrm>
          <a:prstGeom prst="rect">
            <a:avLst/>
          </a:prstGeom>
        </p:spPr>
      </p:pic>
      <p:pic>
        <p:nvPicPr>
          <p:cNvPr id="8" name="Picture 7" descr="Chart, line chart, scatter chart&#10;&#10;Description automatically generated">
            <a:extLst>
              <a:ext uri="{FF2B5EF4-FFF2-40B4-BE49-F238E27FC236}">
                <a16:creationId xmlns:a16="http://schemas.microsoft.com/office/drawing/2014/main" id="{B5471E69-E995-43E7-B83E-DCCFDAEB332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461816" y="4058450"/>
            <a:ext cx="2963040" cy="2196808"/>
          </a:xfrm>
          <a:prstGeom prst="rect">
            <a:avLst/>
          </a:prstGeom>
        </p:spPr>
      </p:pic>
      <p:sp>
        <p:nvSpPr>
          <p:cNvPr id="24" name="Rectangle 23">
            <a:extLst>
              <a:ext uri="{FF2B5EF4-FFF2-40B4-BE49-F238E27FC236}">
                <a16:creationId xmlns:a16="http://schemas.microsoft.com/office/drawing/2014/main" id="{DF5B8A74-BCF4-4D3F-BC39-D063C68ECA31}"/>
              </a:ext>
            </a:extLst>
          </p:cNvPr>
          <p:cNvSpPr/>
          <p:nvPr/>
        </p:nvSpPr>
        <p:spPr>
          <a:xfrm>
            <a:off x="7333554" y="4137885"/>
            <a:ext cx="1768231" cy="1785104"/>
          </a:xfrm>
          <a:prstGeom prst="rect">
            <a:avLst/>
          </a:prstGeom>
        </p:spPr>
        <p:txBody>
          <a:bodyPr wrap="square">
            <a:spAutoFit/>
          </a:bodyPr>
          <a:lstStyle/>
          <a:p>
            <a:pPr algn="just"/>
            <a:r>
              <a:rPr lang="en-CA" sz="1000" dirty="0"/>
              <a:t>(</a:t>
            </a:r>
            <a:r>
              <a:rPr lang="en-CA" sz="1000" b="1" dirty="0"/>
              <a:t>left</a:t>
            </a:r>
            <a:r>
              <a:rPr lang="en-CA" sz="1000" dirty="0"/>
              <a:t>) The Planckian bound ties the time </a:t>
            </a:r>
            <a:r>
              <a:rPr lang="en-CA" sz="1000" i="1" dirty="0"/>
              <a:t>τ </a:t>
            </a:r>
            <a:r>
              <a:rPr lang="en-CA" sz="1000" dirty="0"/>
              <a:t>between electron collisions to the temperature by the relation</a:t>
            </a:r>
            <a:r>
              <a:rPr lang="en-CA" sz="1000" i="1" dirty="0"/>
              <a:t> </a:t>
            </a:r>
          </a:p>
          <a:p>
            <a:pPr algn="just"/>
            <a:r>
              <a:rPr lang="en-CA" sz="1000" i="1" dirty="0"/>
              <a:t>ħ</a:t>
            </a:r>
            <a:r>
              <a:rPr lang="en-CA" sz="1000" dirty="0"/>
              <a:t>/τ = </a:t>
            </a:r>
            <a:r>
              <a:rPr lang="en-CA" sz="1000" i="1" dirty="0"/>
              <a:t>α</a:t>
            </a:r>
            <a:r>
              <a:rPr lang="en-CA" sz="1000" i="1" dirty="0" err="1"/>
              <a:t>k</a:t>
            </a:r>
            <a:r>
              <a:rPr lang="en-CA" sz="1000" b="1" baseline="-25000" dirty="0" err="1"/>
              <a:t>B</a:t>
            </a:r>
            <a:r>
              <a:rPr lang="en-CA" sz="1000" i="1" dirty="0" err="1"/>
              <a:t>T</a:t>
            </a:r>
            <a:r>
              <a:rPr lang="en-CA" sz="1000" dirty="0"/>
              <a:t>, where </a:t>
            </a:r>
            <a:r>
              <a:rPr lang="en-CA" sz="1000" i="1" dirty="0"/>
              <a:t>α</a:t>
            </a:r>
            <a:r>
              <a:rPr lang="en-CA" sz="1000" dirty="0"/>
              <a:t> is a constant of order unity, </a:t>
            </a:r>
            <a:r>
              <a:rPr lang="en-CA" sz="1000" i="1" dirty="0"/>
              <a:t>ħ</a:t>
            </a:r>
            <a:r>
              <a:rPr lang="en-CA" sz="1000" dirty="0"/>
              <a:t> is Planck’s constant and </a:t>
            </a:r>
            <a:r>
              <a:rPr lang="en-CA" sz="1000" i="1" dirty="0"/>
              <a:t>k</a:t>
            </a:r>
            <a:r>
              <a:rPr lang="en-CA" sz="1000" baseline="-25000" dirty="0"/>
              <a:t>B</a:t>
            </a:r>
            <a:r>
              <a:rPr lang="en-CA" sz="1000" dirty="0"/>
              <a:t> is the Boltzmann constant.      Note that </a:t>
            </a:r>
            <a:r>
              <a:rPr lang="en-CA" sz="1000" i="1" dirty="0"/>
              <a:t>τ</a:t>
            </a:r>
            <a:r>
              <a:rPr lang="en-CA" sz="1000" dirty="0"/>
              <a:t> for </a:t>
            </a:r>
            <a:r>
              <a:rPr lang="en-CA" sz="1000" dirty="0" err="1"/>
              <a:t>Nd</a:t>
            </a:r>
            <a:r>
              <a:rPr lang="en-CA" sz="1000" dirty="0"/>
              <a:t>-LCSO satisfies the Planckian bound with </a:t>
            </a:r>
            <a:r>
              <a:rPr lang="el-GR" sz="1000" i="1" dirty="0"/>
              <a:t>α</a:t>
            </a:r>
            <a:r>
              <a:rPr lang="el-GR" sz="1000" dirty="0"/>
              <a:t> = 1.2 ± 0.4</a:t>
            </a:r>
            <a:endParaRPr lang="en-US" sz="1000" dirty="0"/>
          </a:p>
        </p:txBody>
      </p:sp>
      <p:sp>
        <p:nvSpPr>
          <p:cNvPr id="1034" name="Rectangle 49"/>
          <p:cNvSpPr>
            <a:spLocks noChangeArrowheads="1"/>
          </p:cNvSpPr>
          <p:nvPr/>
        </p:nvSpPr>
        <p:spPr bwMode="auto">
          <a:xfrm>
            <a:off x="4444084" y="1325563"/>
            <a:ext cx="4623717" cy="4956176"/>
          </a:xfrm>
          <a:prstGeom prst="rect">
            <a:avLst/>
          </a:prstGeom>
          <a:noFill/>
          <a:ln w="19050">
            <a:solidFill>
              <a:srgbClr val="0033CC"/>
            </a:solidFill>
            <a:miter lim="800000"/>
            <a:headEnd/>
            <a:tailEnd/>
          </a:ln>
        </p:spPr>
        <p:txBody>
          <a:bodyPr wrap="none" anchor="ctr"/>
          <a:lstStyle/>
          <a:p>
            <a:endParaRPr lang="en-US"/>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31540" y="1295698"/>
            <a:ext cx="4471986" cy="4862870"/>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CA" sz="1200" dirty="0">
                <a:solidFill>
                  <a:srgbClr val="000000"/>
                </a:solidFill>
              </a:rPr>
              <a:t>Electrons in metals behave like chaotic bumper cars, crashing into each other with great frequency. While they may be reckless drivers, this new result demonstrates that this chaos has a limit established by the laws of quantum mechanics.</a:t>
            </a:r>
          </a:p>
          <a:p>
            <a:pPr algn="just"/>
            <a:endParaRPr lang="en-US" sz="500" dirty="0">
              <a:solidFill>
                <a:srgbClr val="000000"/>
              </a:solidFill>
            </a:endParaRPr>
          </a:p>
          <a:p>
            <a:pPr algn="just"/>
            <a:r>
              <a:rPr lang="en-US" sz="1200" b="1" dirty="0">
                <a:solidFill>
                  <a:srgbClr val="000000"/>
                </a:solidFill>
              </a:rPr>
              <a:t>Why is this finding important?   </a:t>
            </a:r>
            <a:r>
              <a:rPr lang="en-US" sz="1200" i="1" u="sng" dirty="0">
                <a:latin typeface="Arial" charset="0"/>
              </a:rPr>
              <a:t>MagLab users studied the strange metal phase of a high-temperature superconductor</a:t>
            </a:r>
            <a:r>
              <a:rPr lang="en-US" sz="1200" dirty="0">
                <a:latin typeface="Arial" charset="0"/>
              </a:rPr>
              <a:t>. Superconductivity has the potential to revolutionize the way we carry and store energy, but we still do not understand the workings of the most promising materials for this technology, a fact that delays their applications. The strange metal phase is just one facet of these superconductors, but a facet that plays a key role showing up at a quantum phase transition close to where superconductivity is the strongest. </a:t>
            </a:r>
            <a:r>
              <a:rPr lang="en-US" sz="1200" i="1" u="sng" dirty="0">
                <a:latin typeface="Arial" charset="0"/>
              </a:rPr>
              <a:t>High magnetic fields revealed that the strangeness of these metals is dictated by a limit of physics so far unexplained: the Planckian bound</a:t>
            </a:r>
            <a:r>
              <a:rPr lang="en-US" sz="1200" dirty="0">
                <a:latin typeface="Arial" charset="0"/>
              </a:rPr>
              <a:t>. The Planckian bound</a:t>
            </a:r>
            <a:r>
              <a:rPr lang="en-CA" sz="1200" dirty="0">
                <a:latin typeface="Arial" charset="0"/>
              </a:rPr>
              <a:t> limits how often electrons can collide with each other in a metal. Because limits in physics are the guardrails of new concepts, this discovery of the role of the Planckian bound is research that has been stalled for decades.</a:t>
            </a:r>
            <a:endParaRPr lang="en-US" sz="1200" dirty="0">
              <a:latin typeface="Arial" charset="0"/>
            </a:endParaRPr>
          </a:p>
          <a:p>
            <a:pPr algn="just"/>
            <a:endParaRPr lang="en-US" sz="5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 The 45T hybrid magnet – and the ability to stay at 45T for many hours at a time -  was essential to suppress the superconducting state and measure the electron collision rates for many magnetic field orientations and temperatures.</a:t>
            </a:r>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stretch>
            <a:fillRect/>
          </a:stretch>
        </p:blipFill>
        <p:spPr>
          <a:xfrm>
            <a:off x="8050612" y="71414"/>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5" name="Rectangle 14"/>
          <p:cNvSpPr/>
          <p:nvPr/>
        </p:nvSpPr>
        <p:spPr>
          <a:xfrm>
            <a:off x="4521679" y="3554149"/>
            <a:ext cx="4571999" cy="461665"/>
          </a:xfrm>
          <a:prstGeom prst="rect">
            <a:avLst/>
          </a:prstGeom>
        </p:spPr>
        <p:txBody>
          <a:bodyPr wrap="square">
            <a:spAutoFit/>
          </a:bodyPr>
          <a:lstStyle/>
          <a:p>
            <a:pPr lvl="0" algn="ctr"/>
            <a:endParaRPr lang="en-US" sz="1200" dirty="0"/>
          </a:p>
          <a:p>
            <a:pPr algn="ctr"/>
            <a:endParaRPr lang="en-US" sz="1200" dirty="0"/>
          </a:p>
        </p:txBody>
      </p:sp>
      <p:sp>
        <p:nvSpPr>
          <p:cNvPr id="16" name="Text Box 62">
            <a:extLst>
              <a:ext uri="{FF2B5EF4-FFF2-40B4-BE49-F238E27FC236}">
                <a16:creationId xmlns:a16="http://schemas.microsoft.com/office/drawing/2014/main" id="{EA25C5C7-D6A5-4457-99C1-57F9C70133EB}"/>
              </a:ext>
            </a:extLst>
          </p:cNvPr>
          <p:cNvSpPr txBox="1">
            <a:spLocks noChangeArrowheads="1"/>
          </p:cNvSpPr>
          <p:nvPr/>
        </p:nvSpPr>
        <p:spPr bwMode="auto">
          <a:xfrm>
            <a:off x="621792" y="50804"/>
            <a:ext cx="7851647" cy="1161857"/>
          </a:xfrm>
          <a:prstGeom prst="rect">
            <a:avLst/>
          </a:prstGeom>
          <a:noFill/>
          <a:ln w="9525">
            <a:noFill/>
            <a:miter lim="800000"/>
            <a:headEnd/>
            <a:tailEnd/>
          </a:ln>
        </p:spPr>
        <p:txBody>
          <a:bodyPr wrap="square">
            <a:spAutoFit/>
          </a:bodyPr>
          <a:lstStyle/>
          <a:p>
            <a:pPr algn="ctr">
              <a:spcBef>
                <a:spcPts val="0"/>
              </a:spcBef>
            </a:pPr>
            <a:r>
              <a:rPr lang="en-CA" sz="1600" b="1" kern="1200" dirty="0"/>
              <a:t>Linear-in temperature resistivity </a:t>
            </a:r>
            <a:r>
              <a:rPr lang="en-CA" sz="1600" b="1" kern="1200"/>
              <a:t>from </a:t>
            </a:r>
            <a:r>
              <a:rPr lang="en-CA" sz="1600" b="1" kern="1200" smtClean="0"/>
              <a:t>isotropic </a:t>
            </a:r>
            <a:r>
              <a:rPr lang="en-CA" sz="1600" b="1" kern="1200" dirty="0"/>
              <a:t>Planckian scattering rate</a:t>
            </a:r>
            <a:endParaRPr lang="en-US" sz="600" b="1" dirty="0"/>
          </a:p>
          <a:p>
            <a:pPr algn="ctr">
              <a:spcBef>
                <a:spcPts val="0"/>
              </a:spcBef>
            </a:pPr>
            <a:r>
              <a:rPr lang="en-US" sz="1100" dirty="0"/>
              <a:t>G. Grissonnanche</a:t>
            </a:r>
            <a:r>
              <a:rPr lang="en-US" sz="1100" baseline="30000" dirty="0"/>
              <a:t>1,2</a:t>
            </a:r>
            <a:r>
              <a:rPr lang="en-US" sz="1100" dirty="0"/>
              <a:t>, Y. Fang</a:t>
            </a:r>
            <a:r>
              <a:rPr lang="en-US" sz="1100" baseline="30000" dirty="0"/>
              <a:t>2</a:t>
            </a:r>
            <a:r>
              <a:rPr lang="en-US" sz="1100" dirty="0"/>
              <a:t>, A. Legros</a:t>
            </a:r>
            <a:r>
              <a:rPr lang="en-US" sz="1100" baseline="30000" dirty="0"/>
              <a:t>1,3</a:t>
            </a:r>
            <a:r>
              <a:rPr lang="en-US" sz="1100" dirty="0"/>
              <a:t>, S. Verret</a:t>
            </a:r>
            <a:r>
              <a:rPr lang="en-US" sz="1100" baseline="30000" dirty="0"/>
              <a:t>1</a:t>
            </a:r>
            <a:r>
              <a:rPr lang="en-US" sz="1100" dirty="0"/>
              <a:t>, F. Laliberté</a:t>
            </a:r>
            <a:r>
              <a:rPr lang="en-US" sz="1100" baseline="30000" dirty="0"/>
              <a:t>1</a:t>
            </a:r>
            <a:r>
              <a:rPr lang="en-US" sz="1100" dirty="0"/>
              <a:t>, </a:t>
            </a:r>
          </a:p>
          <a:p>
            <a:pPr algn="ctr">
              <a:spcBef>
                <a:spcPts val="0"/>
              </a:spcBef>
            </a:pPr>
            <a:r>
              <a:rPr lang="en-US" sz="1100" dirty="0"/>
              <a:t>C. Collignon</a:t>
            </a:r>
            <a:r>
              <a:rPr lang="en-US" sz="1100" baseline="30000" dirty="0"/>
              <a:t>1</a:t>
            </a:r>
            <a:r>
              <a:rPr lang="en-US" sz="1100" dirty="0"/>
              <a:t>, J. Zhou</a:t>
            </a:r>
            <a:r>
              <a:rPr lang="en-US" sz="1100" baseline="30000" dirty="0"/>
              <a:t>4</a:t>
            </a:r>
            <a:r>
              <a:rPr lang="en-US" sz="1100" dirty="0"/>
              <a:t>, D. Graf</a:t>
            </a:r>
            <a:r>
              <a:rPr lang="en-US" sz="1100" baseline="30000" dirty="0"/>
              <a:t>5</a:t>
            </a:r>
            <a:r>
              <a:rPr lang="en-US" sz="1100" dirty="0"/>
              <a:t>, P. A. Goddard</a:t>
            </a:r>
            <a:r>
              <a:rPr lang="en-US" sz="1100" baseline="30000" dirty="0"/>
              <a:t>6</a:t>
            </a:r>
            <a:r>
              <a:rPr lang="en-US" sz="1100" dirty="0"/>
              <a:t>, Louis Taillefer</a:t>
            </a:r>
            <a:r>
              <a:rPr lang="en-US" sz="1100" baseline="30000" dirty="0"/>
              <a:t>1,7</a:t>
            </a:r>
            <a:r>
              <a:rPr lang="en-US" sz="1100" dirty="0"/>
              <a:t> &amp; B. J. Ramshaw</a:t>
            </a:r>
            <a:r>
              <a:rPr lang="en-US" sz="1100" baseline="30000" dirty="0"/>
              <a:t>2,7</a:t>
            </a:r>
          </a:p>
          <a:p>
            <a:pPr marL="228600" indent="-228600" algn="ctr">
              <a:spcBef>
                <a:spcPts val="0"/>
              </a:spcBef>
              <a:buAutoNum type="arabicPeriod"/>
            </a:pPr>
            <a:r>
              <a:rPr lang="en-US" sz="1050" b="1" kern="1200" dirty="0">
                <a:solidFill>
                  <a:srgbClr val="0033CC"/>
                </a:solidFill>
              </a:rPr>
              <a:t>Université de Sherbrooke; 2. Cornell University; 3. Université Paris-</a:t>
            </a:r>
            <a:r>
              <a:rPr lang="en-US" sz="1050" b="1" kern="1200" dirty="0" err="1">
                <a:solidFill>
                  <a:srgbClr val="0033CC"/>
                </a:solidFill>
              </a:rPr>
              <a:t>Saclay</a:t>
            </a:r>
            <a:r>
              <a:rPr lang="en-US" sz="1050" b="1" kern="1200" dirty="0">
                <a:solidFill>
                  <a:srgbClr val="0033CC"/>
                </a:solidFill>
              </a:rPr>
              <a:t>; 4. University of Texas at Austin; </a:t>
            </a:r>
          </a:p>
          <a:p>
            <a:pPr algn="ctr">
              <a:spcBef>
                <a:spcPts val="0"/>
              </a:spcBef>
            </a:pPr>
            <a:r>
              <a:rPr lang="en-US" sz="1050" b="1" kern="1200" dirty="0">
                <a:solidFill>
                  <a:srgbClr val="0033CC"/>
                </a:solidFill>
              </a:rPr>
              <a:t>5. National High Magnetic Field Laboratory; 6. University of Warwick; 7. Canadian Institute for Advanced Research</a:t>
            </a:r>
            <a:endParaRPr lang="en-US" sz="600" b="1" kern="1200" dirty="0">
              <a:solidFill>
                <a:srgbClr val="0033CC"/>
              </a:solidFill>
            </a:endParaRPr>
          </a:p>
          <a:p>
            <a:pPr algn="ctr">
              <a:spcBef>
                <a:spcPts val="0"/>
              </a:spcBef>
            </a:pPr>
            <a:r>
              <a:rPr lang="en-US" sz="1050" b="1" kern="1200" dirty="0"/>
              <a:t>Funding Grants:</a:t>
            </a:r>
            <a:r>
              <a:rPr lang="en-US" sz="1050" b="1" dirty="0"/>
              <a:t> </a:t>
            </a:r>
            <a:r>
              <a:rPr lang="en-US" sz="1050" kern="1200" dirty="0"/>
              <a:t>G.S. </a:t>
            </a:r>
            <a:r>
              <a:rPr lang="en-US" sz="1050" kern="1200" dirty="0" err="1"/>
              <a:t>Boebinger</a:t>
            </a:r>
            <a:r>
              <a:rPr lang="en-US" sz="1050" kern="1200" dirty="0"/>
              <a:t> (NSF </a:t>
            </a:r>
            <a:r>
              <a:rPr lang="en-US" sz="1050" dirty="0"/>
              <a:t>DMR-1644779</a:t>
            </a:r>
            <a:r>
              <a:rPr lang="en-US" sz="1050" kern="1200" dirty="0"/>
              <a:t>); B.J. Ramshaw (NSF DMR-1752784); J.-S. Zhu (MRSEC DMR-1720595) </a:t>
            </a:r>
            <a:endParaRPr lang="en-US" sz="1050" b="1" kern="1200" dirty="0">
              <a:solidFill>
                <a:srgbClr val="0033CC"/>
              </a:solidFill>
            </a:endParaRPr>
          </a:p>
        </p:txBody>
      </p:sp>
      <p:pic>
        <p:nvPicPr>
          <p:cNvPr id="4" name="Picture 3" descr="Chart&#10;&#10;Description automatically generated">
            <a:extLst>
              <a:ext uri="{FF2B5EF4-FFF2-40B4-BE49-F238E27FC236}">
                <a16:creationId xmlns:a16="http://schemas.microsoft.com/office/drawing/2014/main" id="{4AB649A5-4D44-4450-832D-B96AD8C2ACFA}"/>
              </a:ext>
            </a:extLst>
          </p:cNvPr>
          <p:cNvPicPr>
            <a:picLocks noChangeAspect="1"/>
          </p:cNvPicPr>
          <p:nvPr/>
        </p:nvPicPr>
        <p:blipFill>
          <a:blip r:embed="rId5"/>
          <a:stretch>
            <a:fillRect/>
          </a:stretch>
        </p:blipFill>
        <p:spPr>
          <a:xfrm>
            <a:off x="5198697" y="1350829"/>
            <a:ext cx="3386387" cy="3731298"/>
          </a:xfrm>
          <a:prstGeom prst="rect">
            <a:avLst/>
          </a:prstGeom>
        </p:spPr>
      </p:pic>
      <p:sp>
        <p:nvSpPr>
          <p:cNvPr id="17" name="Rectangle 16">
            <a:extLst>
              <a:ext uri="{FF2B5EF4-FFF2-40B4-BE49-F238E27FC236}">
                <a16:creationId xmlns:a16="http://schemas.microsoft.com/office/drawing/2014/main" id="{A7C51B2B-AE30-4C73-9F9B-AFE8015079AF}"/>
              </a:ext>
            </a:extLst>
          </p:cNvPr>
          <p:cNvSpPr/>
          <p:nvPr/>
        </p:nvSpPr>
        <p:spPr>
          <a:xfrm>
            <a:off x="4603974" y="4822107"/>
            <a:ext cx="4407408" cy="1384995"/>
          </a:xfrm>
          <a:prstGeom prst="rect">
            <a:avLst/>
          </a:prstGeom>
        </p:spPr>
        <p:txBody>
          <a:bodyPr wrap="square">
            <a:spAutoFit/>
          </a:bodyPr>
          <a:lstStyle/>
          <a:p>
            <a:pPr algn="just"/>
            <a:r>
              <a:rPr lang="en-US" sz="1050" dirty="0"/>
              <a:t>In a magnetic field (red arrow), electrons, shown schematically in blue, move in orbits. These orbits are not circular because the electrons feel a force from the crystal lattice of the superconductor. By changing the orientation of the magnetic field, researchers can map out the entire profile of electron orbits, called a “Fermi surface”, and learn how the electrons scatter off each other when they collide. This research used a 45T magnetic field to reveal the signature of strange metal behavior, the “</a:t>
            </a:r>
            <a:r>
              <a:rPr lang="en-US" sz="1050" dirty="0" err="1"/>
              <a:t>Planckian</a:t>
            </a:r>
            <a:r>
              <a:rPr lang="en-US" sz="1050" dirty="0"/>
              <a:t> bound”, in a high-temperature superconducting material.</a:t>
            </a:r>
          </a:p>
        </p:txBody>
      </p:sp>
      <p:sp>
        <p:nvSpPr>
          <p:cNvPr id="18" name="Text Box 28"/>
          <p:cNvSpPr txBox="1">
            <a:spLocks noChangeArrowheads="1"/>
          </p:cNvSpPr>
          <p:nvPr/>
        </p:nvSpPr>
        <p:spPr bwMode="auto">
          <a:xfrm>
            <a:off x="0" y="6088559"/>
            <a:ext cx="9144000" cy="769441"/>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45T Hybrid magnet, DCFF</a:t>
            </a:r>
          </a:p>
          <a:p>
            <a:pPr algn="just"/>
            <a:r>
              <a:rPr lang="en-US" sz="1100" b="1" dirty="0">
                <a:solidFill>
                  <a:srgbClr val="333399"/>
                </a:solidFill>
              </a:rPr>
              <a:t>Citation: </a:t>
            </a:r>
            <a:r>
              <a:rPr lang="en-US" sz="1100" dirty="0">
                <a:solidFill>
                  <a:srgbClr val="333399"/>
                </a:solidFill>
              </a:rPr>
              <a:t>Grissonnanche, G.; Fang, Y.; </a:t>
            </a:r>
            <a:r>
              <a:rPr lang="en-US" sz="1100" dirty="0" err="1">
                <a:solidFill>
                  <a:srgbClr val="333399"/>
                </a:solidFill>
              </a:rPr>
              <a:t>Legros</a:t>
            </a:r>
            <a:r>
              <a:rPr lang="en-US" sz="1100" dirty="0">
                <a:solidFill>
                  <a:srgbClr val="333399"/>
                </a:solidFill>
              </a:rPr>
              <a:t>, A.; Verret, S.; </a:t>
            </a:r>
            <a:r>
              <a:rPr lang="en-US" sz="1100" dirty="0" err="1">
                <a:solidFill>
                  <a:srgbClr val="333399"/>
                </a:solidFill>
              </a:rPr>
              <a:t>Laliberte</a:t>
            </a:r>
            <a:r>
              <a:rPr lang="en-US" sz="1100" dirty="0">
                <a:solidFill>
                  <a:srgbClr val="333399"/>
                </a:solidFill>
              </a:rPr>
              <a:t>, F.; Collignon, C.; Zhou, J.; Graf, D.E.; Goddard, P.; Taillefer, L.; Ramshaw, B., </a:t>
            </a:r>
            <a:r>
              <a:rPr lang="en-US" sz="1100" i="1" dirty="0">
                <a:solidFill>
                  <a:srgbClr val="333399"/>
                </a:solidFill>
              </a:rPr>
              <a:t>Linear-in temperature resistivity from an isotropic Planckian scattering rate,</a:t>
            </a:r>
            <a:r>
              <a:rPr lang="en-US" sz="1100" dirty="0">
                <a:solidFill>
                  <a:srgbClr val="333399"/>
                </a:solidFill>
              </a:rPr>
              <a:t> </a:t>
            </a:r>
          </a:p>
          <a:p>
            <a:pPr algn="just"/>
            <a:r>
              <a:rPr lang="en-US" sz="1100" b="1">
                <a:solidFill>
                  <a:srgbClr val="333399"/>
                </a:solidFill>
              </a:rPr>
              <a:t>Nature</a:t>
            </a:r>
            <a:r>
              <a:rPr lang="en-US" sz="1100">
                <a:solidFill>
                  <a:srgbClr val="333399"/>
                </a:solidFill>
              </a:rPr>
              <a:t>, </a:t>
            </a:r>
            <a:r>
              <a:rPr lang="en-US" sz="1100" b="1" dirty="0">
                <a:solidFill>
                  <a:srgbClr val="333399"/>
                </a:solidFill>
              </a:rPr>
              <a:t>595</a:t>
            </a:r>
            <a:r>
              <a:rPr lang="en-US" sz="1100" dirty="0">
                <a:solidFill>
                  <a:srgbClr val="333399"/>
                </a:solidFill>
              </a:rPr>
              <a:t>, 667-672 (2021) </a:t>
            </a:r>
            <a:r>
              <a:rPr lang="en-US" sz="1100" dirty="0">
                <a:solidFill>
                  <a:srgbClr val="333399"/>
                </a:solidFill>
                <a:hlinkClick r:id="rId6">
                  <a:extLst>
                    <a:ext uri="{A12FA001-AC4F-418D-AE19-62706E023703}">
                      <ahyp:hlinkClr xmlns:ahyp="http://schemas.microsoft.com/office/drawing/2018/hyperlinkcolor" xmlns="" val="tx"/>
                    </a:ext>
                  </a:extLst>
                </a:hlinkClick>
              </a:rPr>
              <a:t>doi.org/10.1038/s41586-021-03697-8</a:t>
            </a:r>
            <a:endParaRPr lang="en-US" sz="1100" dirty="0">
              <a:solidFill>
                <a:srgbClr val="333399"/>
              </a:solidFill>
            </a:endParaRPr>
          </a:p>
        </p:txBody>
      </p:sp>
      <p:sp>
        <p:nvSpPr>
          <p:cNvPr id="1034" name="Rectangle 49"/>
          <p:cNvSpPr>
            <a:spLocks noChangeArrowheads="1"/>
          </p:cNvSpPr>
          <p:nvPr/>
        </p:nvSpPr>
        <p:spPr bwMode="auto">
          <a:xfrm>
            <a:off x="4560944" y="1366318"/>
            <a:ext cx="4432722" cy="4837786"/>
          </a:xfrm>
          <a:prstGeom prst="rect">
            <a:avLst/>
          </a:prstGeom>
          <a:noFill/>
          <a:ln w="19050">
            <a:solidFill>
              <a:srgbClr val="0033CC"/>
            </a:solidFill>
            <a:miter lim="800000"/>
            <a:headEnd/>
            <a:tailEnd/>
          </a:ln>
        </p:spPr>
        <p:txBody>
          <a:bodyPr wrap="none" anchor="ctr"/>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E76CB6D853C64B89835FD2B25191F7" ma:contentTypeVersion="1" ma:contentTypeDescription="Create a new document." ma:contentTypeScope="" ma:versionID="c65b3aeb76beb82d9b928cfbb17b6307">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276322E-E7B6-466F-A444-F30B897EDD84}"/>
</file>

<file path=customXml/itemProps2.xml><?xml version="1.0" encoding="utf-8"?>
<ds:datastoreItem xmlns:ds="http://schemas.openxmlformats.org/officeDocument/2006/customXml" ds:itemID="{2502A779-2C16-4E34-ADEC-A4BE0BC18E2D}"/>
</file>

<file path=customXml/itemProps3.xml><?xml version="1.0" encoding="utf-8"?>
<ds:datastoreItem xmlns:ds="http://schemas.openxmlformats.org/officeDocument/2006/customXml" ds:itemID="{2E214906-3E37-4B50-92AE-65AEDABFB0FC}"/>
</file>

<file path=docProps/app.xml><?xml version="1.0" encoding="utf-8"?>
<Properties xmlns="http://schemas.openxmlformats.org/officeDocument/2006/extended-properties" xmlns:vt="http://schemas.openxmlformats.org/officeDocument/2006/docPropsVTypes">
  <TotalTime>7565</TotalTime>
  <Words>1115</Words>
  <Application>Microsoft Office PowerPoint</Application>
  <PresentationFormat>On-screen Show (4:3)</PresentationFormat>
  <Paragraphs>34</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161</cp:revision>
  <cp:lastPrinted>2019-07-16T13:07:28Z</cp:lastPrinted>
  <dcterms:created xsi:type="dcterms:W3CDTF">2004-08-07T03:10:56Z</dcterms:created>
  <dcterms:modified xsi:type="dcterms:W3CDTF">2021-09-15T14:29:21Z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0x0101006EE76CB6D853C64B89835FD2B25191F7</vt:lpwstr>
  </property>
</Properties>
</file>