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initials="A" lastIdx="3" clrIdx="0">
    <p:extLst>
      <p:ext uri="{19B8F6BF-5375-455C-9EA6-DF929625EA0E}">
        <p15:presenceInfo xmlns:p15="http://schemas.microsoft.com/office/powerpoint/2012/main" userId="Anna" providerId="None"/>
      </p:ext>
    </p:extLst>
  </p:cmAuthor>
  <p:cmAuthor id="2" name="Collin Ward" initials="CW" lastIdx="3" clrIdx="1">
    <p:extLst>
      <p:ext uri="{19B8F6BF-5375-455C-9EA6-DF929625EA0E}">
        <p15:presenceInfo xmlns:p15="http://schemas.microsoft.com/office/powerpoint/2012/main" userId="4c1fc740ec9ee73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99"/>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8" autoAdjust="0"/>
    <p:restoredTop sz="91082" autoAdjust="0"/>
  </p:normalViewPr>
  <p:slideViewPr>
    <p:cSldViewPr snapToGrid="0">
      <p:cViewPr varScale="1">
        <p:scale>
          <a:sx n="83" d="100"/>
          <a:sy n="83" d="100"/>
        </p:scale>
        <p:origin x="1733"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nationalmaglab.org/research/publications-all/science-highlights-all"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nationalmaglab.org/user-facilities/icr/publications-icr/highlights-icr/sunlight-produces-water-soluble-chemicals-from-asphalt" TargetMode="External"/><Relationship Id="rId4" Type="http://schemas.openxmlformats.org/officeDocument/2006/relationships/hyperlink" Target="https://nationalmaglab.org/user-facilities/icr/publications-icr/highlights-icr/dissolved-organic-matter-in-arctic-river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dirty="0"/>
              <a:t>Congrats to you both! We would like to highlight this paper as one of the NSF Highlights for the ICR facility. This will be shared with the NSF and featured on the NHMFL website. Attached is the 2-slide template, and myself and Chris will help you revise and review. This one is due October 1, so if you could send us a draft around 9/27, that would be great. </a:t>
            </a:r>
            <a:br>
              <a:rPr lang="en-US" dirty="0"/>
            </a:br>
            <a:endParaRPr lang="en-US" dirty="0"/>
          </a:p>
          <a:p>
            <a:r>
              <a:rPr lang="en-US" dirty="0"/>
              <a:t>You can see previous monthly highlights here : </a:t>
            </a:r>
            <a:r>
              <a:rPr lang="en-US" dirty="0">
                <a:hlinkClick r:id="rId3"/>
              </a:rPr>
              <a:t>https://nationalmaglab.org/research/publications-all/science-highlights-all</a:t>
            </a:r>
            <a:endParaRPr lang="en-US" dirty="0"/>
          </a:p>
          <a:p>
            <a:r>
              <a:rPr lang="en-US" dirty="0"/>
              <a:t>Some more relevant ICR ones are here:</a:t>
            </a:r>
          </a:p>
          <a:p>
            <a:r>
              <a:rPr lang="en-US" dirty="0">
                <a:effectLst/>
                <a:hlinkClick r:id="rId4"/>
              </a:rPr>
              <a:t>https://nationalmaglab.org/user-facilities/icr/publications-icr/highlights-icr/dissolved-organic-matter-in-arctic-rivers</a:t>
            </a:r>
            <a:endParaRPr lang="en-US" dirty="0"/>
          </a:p>
          <a:p>
            <a:r>
              <a:rPr lang="en-US" dirty="0">
                <a:effectLst/>
                <a:hlinkClick r:id="rId5"/>
              </a:rPr>
              <a:t>https://nationalmaglab.org/user-facilities/icr/publications-icr/highlights-icr/sunlight-produces-water-soluble-chemicals-from-asphalt</a:t>
            </a:r>
            <a:r>
              <a:rPr lang="en-US" dirty="0"/>
              <a:t/>
            </a:r>
            <a:br>
              <a:rPr lang="en-US" dirty="0"/>
            </a:br>
            <a:endParaRPr lang="en-US" dirty="0"/>
          </a:p>
          <a:p>
            <a:r>
              <a:rPr lang="en-US" dirty="0"/>
              <a:t>The format for these highlights is two slides, as noted below. Most of this can be derived from the WHOI press release, which we can also try to link on the highlight. </a:t>
            </a:r>
          </a:p>
          <a:p>
            <a:r>
              <a:rPr lang="en-US" sz="1200" b="1" i="0" u="sng" kern="1200" dirty="0">
                <a:solidFill>
                  <a:schemeClr val="tx1"/>
                </a:solidFill>
                <a:effectLst/>
                <a:latin typeface="Arial" charset="0"/>
                <a:ea typeface="+mn-ea"/>
                <a:cs typeface="+mn-cs"/>
              </a:rPr>
              <a:t>Two</a:t>
            </a:r>
            <a:r>
              <a:rPr lang="en-US" sz="1200" b="1" i="0" kern="1200" dirty="0">
                <a:solidFill>
                  <a:schemeClr val="tx1"/>
                </a:solidFill>
                <a:effectLst/>
                <a:latin typeface="Arial" charset="0"/>
                <a:ea typeface="+mn-ea"/>
                <a:cs typeface="+mn-cs"/>
              </a:rPr>
              <a:t> </a:t>
            </a:r>
            <a:r>
              <a:rPr lang="en-US" sz="1200" b="0" i="0" kern="1200" dirty="0">
                <a:solidFill>
                  <a:schemeClr val="tx1"/>
                </a:solidFill>
                <a:effectLst/>
                <a:latin typeface="Arial" charset="0"/>
                <a:ea typeface="+mn-ea"/>
                <a:cs typeface="+mn-cs"/>
              </a:rPr>
              <a:t>slides of .</a:t>
            </a:r>
            <a:r>
              <a:rPr lang="en-US" sz="1200" b="0" i="0" kern="1200" dirty="0" err="1">
                <a:solidFill>
                  <a:schemeClr val="tx1"/>
                </a:solidFill>
                <a:effectLst/>
                <a:latin typeface="Arial" charset="0"/>
                <a:ea typeface="+mn-ea"/>
                <a:cs typeface="+mn-cs"/>
              </a:rPr>
              <a:t>ppt</a:t>
            </a:r>
            <a:r>
              <a:rPr lang="en-US" sz="1200" b="0" i="0" kern="1200" dirty="0">
                <a:solidFill>
                  <a:schemeClr val="tx1"/>
                </a:solidFill>
                <a:effectLst/>
                <a:latin typeface="Arial" charset="0"/>
                <a:ea typeface="+mn-ea"/>
                <a:cs typeface="+mn-cs"/>
              </a:rPr>
              <a:t> (see attached) – exceptions apply for Safety</a:t>
            </a:r>
          </a:p>
          <a:p>
            <a:pPr lvl="1"/>
            <a:r>
              <a:rPr lang="en-US" sz="1200" b="0" i="0" kern="1200" dirty="0">
                <a:solidFill>
                  <a:schemeClr val="tx1"/>
                </a:solidFill>
                <a:effectLst/>
                <a:latin typeface="Arial" charset="0"/>
                <a:ea typeface="+mn-ea"/>
                <a:cs typeface="+mn-cs"/>
              </a:rPr>
              <a:t>The 1</a:t>
            </a:r>
            <a:r>
              <a:rPr lang="en-US" sz="1200" b="0" i="0" kern="1200" baseline="30000" dirty="0">
                <a:solidFill>
                  <a:schemeClr val="tx1"/>
                </a:solidFill>
                <a:effectLst/>
                <a:latin typeface="Arial" charset="0"/>
                <a:ea typeface="+mn-ea"/>
                <a:cs typeface="+mn-cs"/>
              </a:rPr>
              <a:t>st</a:t>
            </a:r>
            <a:r>
              <a:rPr lang="en-US" sz="1200" b="0" i="0" kern="1200" dirty="0">
                <a:solidFill>
                  <a:schemeClr val="tx1"/>
                </a:solidFill>
                <a:effectLst/>
                <a:latin typeface="Arial" charset="0"/>
                <a:ea typeface="+mn-ea"/>
                <a:cs typeface="+mn-cs"/>
              </a:rPr>
              <a:t> slide is for scientists. It is to be the more technical of the two, it can have some jargon, provided the jargon is explained, as the audience is intended to be a non-expert scientific audience.  The goal is to make the first slide understandable to an astrophysicist, as the Head of the NSF’s Mathematical and Physical Sciences Directorate is a prominent astrophysicist.</a:t>
            </a:r>
          </a:p>
          <a:p>
            <a:pPr lvl="1"/>
            <a:r>
              <a:rPr lang="en-US" sz="1200" b="0" i="0" kern="1200" dirty="0">
                <a:solidFill>
                  <a:schemeClr val="tx1"/>
                </a:solidFill>
                <a:effectLst/>
                <a:latin typeface="Arial" charset="0"/>
                <a:ea typeface="+mn-ea"/>
                <a:cs typeface="+mn-cs"/>
              </a:rPr>
              <a:t>The 2</a:t>
            </a:r>
            <a:r>
              <a:rPr lang="en-US" sz="1200" b="0" i="0" kern="1200" baseline="30000" dirty="0">
                <a:solidFill>
                  <a:schemeClr val="tx1"/>
                </a:solidFill>
                <a:effectLst/>
                <a:latin typeface="Arial" charset="0"/>
                <a:ea typeface="+mn-ea"/>
                <a:cs typeface="+mn-cs"/>
              </a:rPr>
              <a:t>nd</a:t>
            </a:r>
            <a:r>
              <a:rPr lang="en-US" sz="1200" b="0" i="0" kern="1200" dirty="0">
                <a:solidFill>
                  <a:schemeClr val="tx1"/>
                </a:solidFill>
                <a:effectLst/>
                <a:latin typeface="Arial" charset="0"/>
                <a:ea typeface="+mn-ea"/>
                <a:cs typeface="+mn-cs"/>
              </a:rPr>
              <a:t> slide is for general public/ non-scientists. It can have the same figure with a less complex description….or even a simpler figure.  This slide should strive to avoid all jargon, unless it is explained in every day terms.  Try to make this slide appealing to NSF Public Affairs folks.</a:t>
            </a:r>
          </a:p>
          <a:p>
            <a:pPr lvl="2"/>
            <a:r>
              <a:rPr lang="en-US" sz="1200" b="0" i="0" kern="1200" dirty="0">
                <a:solidFill>
                  <a:schemeClr val="tx1"/>
                </a:solidFill>
                <a:effectLst/>
                <a:latin typeface="Arial" charset="0"/>
                <a:ea typeface="+mn-ea"/>
                <a:cs typeface="+mn-cs"/>
              </a:rPr>
              <a:t>Simplify terms.</a:t>
            </a:r>
          </a:p>
          <a:p>
            <a:pPr lvl="2"/>
            <a:r>
              <a:rPr lang="en-US" sz="1200" b="0" i="0" kern="1200" dirty="0">
                <a:solidFill>
                  <a:schemeClr val="tx1"/>
                </a:solidFill>
                <a:effectLst/>
                <a:latin typeface="Arial" charset="0"/>
                <a:ea typeface="+mn-ea"/>
                <a:cs typeface="+mn-cs"/>
              </a:rPr>
              <a:t>Avoid unnecessary jargon or describe for non-scientists.</a:t>
            </a:r>
          </a:p>
          <a:p>
            <a:pPr lvl="2"/>
            <a:r>
              <a:rPr lang="en-US" sz="1200" b="1" i="0" kern="1200" dirty="0">
                <a:solidFill>
                  <a:schemeClr val="tx1"/>
                </a:solidFill>
                <a:effectLst/>
                <a:latin typeface="Arial" charset="0"/>
                <a:ea typeface="+mn-ea"/>
                <a:cs typeface="+mn-cs"/>
              </a:rPr>
              <a:t>Including the 3 bold questions.</a:t>
            </a:r>
            <a:endParaRPr lang="en-US" sz="1200" b="0" i="0" kern="1200" dirty="0">
              <a:solidFill>
                <a:schemeClr val="tx1"/>
              </a:solidFill>
              <a:effectLst/>
              <a:latin typeface="Arial" charset="0"/>
              <a:ea typeface="+mn-ea"/>
              <a:cs typeface="+mn-cs"/>
            </a:endParaRPr>
          </a:p>
          <a:p>
            <a:r>
              <a:rPr lang="en-US" sz="1200" b="0" i="0" kern="1200" dirty="0">
                <a:solidFill>
                  <a:schemeClr val="tx1"/>
                </a:solidFill>
                <a:effectLst/>
                <a:latin typeface="Arial" charset="0"/>
                <a:ea typeface="+mn-ea"/>
                <a:cs typeface="+mn-cs"/>
              </a:rPr>
              <a:t>Title not exceeding 60 characters for web posting</a:t>
            </a:r>
          </a:p>
          <a:p>
            <a:r>
              <a:rPr lang="en-US" sz="1200" b="0" i="0" kern="1200" dirty="0">
                <a:solidFill>
                  <a:schemeClr val="tx1"/>
                </a:solidFill>
                <a:effectLst/>
                <a:latin typeface="Arial" charset="0"/>
                <a:ea typeface="+mn-ea"/>
                <a:cs typeface="+mn-cs"/>
              </a:rPr>
              <a:t>A brief summary of </a:t>
            </a:r>
            <a:r>
              <a:rPr lang="en-US" sz="1200" b="1" i="0" kern="1200" dirty="0">
                <a:solidFill>
                  <a:schemeClr val="tx1"/>
                </a:solidFill>
                <a:effectLst/>
                <a:latin typeface="Arial" charset="0"/>
                <a:ea typeface="+mn-ea"/>
                <a:cs typeface="+mn-cs"/>
              </a:rPr>
              <a:t>one or two sentences</a:t>
            </a:r>
            <a:r>
              <a:rPr lang="en-US" sz="1200" b="0" i="0" kern="1200" dirty="0">
                <a:solidFill>
                  <a:schemeClr val="tx1"/>
                </a:solidFill>
                <a:effectLst/>
                <a:latin typeface="Arial" charset="0"/>
                <a:ea typeface="+mn-ea"/>
                <a:cs typeface="+mn-cs"/>
              </a:rPr>
              <a:t> that could be understood by any non-science major college student (text less than 450 characters or 80 words).</a:t>
            </a:r>
          </a:p>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73046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834"/>
          <a:stretch/>
        </p:blipFill>
        <p:spPr>
          <a:xfrm>
            <a:off x="4869263" y="1247775"/>
            <a:ext cx="3883438" cy="4258722"/>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6254" y="1247775"/>
            <a:ext cx="4422535" cy="5478423"/>
          </a:xfrm>
          <a:prstGeom prst="rect">
            <a:avLst/>
          </a:prstGeom>
          <a:noFill/>
          <a:ln w="9525">
            <a:noFill/>
            <a:miter lim="800000"/>
            <a:headEnd/>
            <a:tailEnd/>
          </a:ln>
        </p:spPr>
        <p:txBody>
          <a:bodyPr wrap="square">
            <a:spAutoFit/>
          </a:bodyPr>
          <a:lstStyle/>
          <a:p>
            <a:pPr indent="169863" algn="just"/>
            <a:r>
              <a:rPr lang="en-US" sz="1200" dirty="0" smtClean="0"/>
              <a:t>Plastics </a:t>
            </a:r>
            <a:r>
              <a:rPr lang="en-US" sz="1200" dirty="0"/>
              <a:t>have long been assumed to be inert in the environment, with only physical fragmentation occurring. However, a growing body of evidence suggests that sunlight can chemically transform plastics into polymer-, dissolved-, and gas-phase products. </a:t>
            </a:r>
          </a:p>
          <a:p>
            <a:pPr indent="169863" algn="just" defTabSz="227013"/>
            <a:r>
              <a:rPr lang="en-US" sz="1200" dirty="0" smtClean="0"/>
              <a:t>In </a:t>
            </a:r>
            <a:r>
              <a:rPr lang="en-US" sz="1200" dirty="0"/>
              <a:t>this work, MagLab users studied the photochemical breakdown of four consumer polyethylene (PE) shopping bags from Target, Walmart, and </a:t>
            </a:r>
            <a:r>
              <a:rPr lang="en-US" sz="1200" dirty="0" smtClean="0"/>
              <a:t>CVS, as well as one </a:t>
            </a:r>
            <a:r>
              <a:rPr lang="en-US" sz="1200" dirty="0"/>
              <a:t>pure PE film. </a:t>
            </a:r>
            <a:r>
              <a:rPr lang="en-US" sz="1200" i="1" u="sng" dirty="0"/>
              <a:t>Characterization of the additives in the plastics was paired with measurements of the amount and composition of organic chemicals produced from the plastics in the presence and absence of sunlight</a:t>
            </a:r>
            <a:r>
              <a:rPr lang="en-US" sz="1200" dirty="0"/>
              <a:t>. </a:t>
            </a:r>
            <a:endParaRPr lang="en-US" sz="1200" dirty="0" smtClean="0"/>
          </a:p>
          <a:p>
            <a:pPr indent="169863" algn="just" defTabSz="227013"/>
            <a:r>
              <a:rPr lang="en-US" sz="1200" dirty="0" smtClean="0"/>
              <a:t>The </a:t>
            </a:r>
            <a:r>
              <a:rPr lang="en-US" sz="1200" dirty="0"/>
              <a:t>MagLab’s 21 Tesla Fourier transform ion cyclotron resonance mass spectrometer has superior resolving power and mass accuracy to the orbitrap mass spectrometers used in previous studies, enabling discovery of ten-fold greater complexity of  photoproduced chemicals. </a:t>
            </a:r>
            <a:r>
              <a:rPr lang="en-US" sz="1200" i="1" u="sng" dirty="0"/>
              <a:t>All plastics produced highly complex chemicals during sunlight exposure, but the amount and composition varied between the pure PE and consumer plastics. These findings challenge the long-held assumption that plastic is inert in the environment; instead, sunlight can break it down into a diverse suite of new compounds with unknown fates and impacts</a:t>
            </a:r>
            <a:r>
              <a:rPr lang="en-US" sz="1200" dirty="0"/>
              <a:t>. They also highlight that transformation by sunlight depends on the additives in the plastic. </a:t>
            </a:r>
            <a:r>
              <a:rPr lang="en-US" sz="1200" dirty="0" smtClean="0"/>
              <a:t>As such</a:t>
            </a:r>
            <a:r>
              <a:rPr lang="en-US" sz="1200" dirty="0" smtClean="0"/>
              <a:t>, pure polymers, </a:t>
            </a:r>
            <a:r>
              <a:rPr lang="en-US" sz="1200" dirty="0"/>
              <a:t>on which the </a:t>
            </a:r>
            <a:r>
              <a:rPr lang="en-US" sz="1200" dirty="0" smtClean="0"/>
              <a:t>research </a:t>
            </a:r>
            <a:r>
              <a:rPr lang="en-US" sz="1200" dirty="0"/>
              <a:t>has largely focused </a:t>
            </a:r>
            <a:r>
              <a:rPr lang="en-US" sz="1200" dirty="0" smtClean="0"/>
              <a:t>to </a:t>
            </a:r>
            <a:r>
              <a:rPr lang="en-US" sz="1200" dirty="0" smtClean="0"/>
              <a:t>date, </a:t>
            </a:r>
            <a:r>
              <a:rPr lang="en-US" sz="1200" dirty="0" smtClean="0"/>
              <a:t>may </a:t>
            </a:r>
            <a:r>
              <a:rPr lang="en-US" sz="1200" dirty="0"/>
              <a:t>not </a:t>
            </a:r>
            <a:r>
              <a:rPr lang="en-US" sz="1200" dirty="0" smtClean="0"/>
              <a:t>be sufficiently </a:t>
            </a:r>
            <a:r>
              <a:rPr lang="en-US" sz="1200" dirty="0"/>
              <a:t>representative of the </a:t>
            </a:r>
            <a:r>
              <a:rPr lang="en-US" sz="1200" dirty="0" smtClean="0"/>
              <a:t>real plastics </a:t>
            </a:r>
            <a:r>
              <a:rPr lang="en-US" sz="1200" dirty="0"/>
              <a:t>leaked into the environment.</a:t>
            </a:r>
          </a:p>
          <a:p>
            <a:pPr algn="just" defTabSz="174625"/>
            <a:endParaRPr lang="en-US" sz="300" b="1" dirty="0">
              <a:solidFill>
                <a:srgbClr val="333399"/>
              </a:solidFill>
            </a:endParaRPr>
          </a:p>
          <a:p>
            <a:pPr algn="just" defTabSz="174625"/>
            <a:r>
              <a:rPr lang="en-US" sz="1100" b="1" dirty="0">
                <a:solidFill>
                  <a:srgbClr val="333399"/>
                </a:solidFill>
              </a:rPr>
              <a:t>Facilities/ Instrumentation: </a:t>
            </a:r>
            <a:r>
              <a:rPr lang="en-US" sz="1100" dirty="0">
                <a:solidFill>
                  <a:srgbClr val="333399"/>
                </a:solidFill>
              </a:rPr>
              <a:t>21T FT-ICR mass spectrometer at ICR</a:t>
            </a:r>
            <a:endParaRPr lang="en-US" sz="1100" dirty="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522913" y="1291047"/>
            <a:ext cx="4576139" cy="5162855"/>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36254" y="6453902"/>
            <a:ext cx="9107746" cy="430887"/>
          </a:xfrm>
          <a:prstGeom prst="rect">
            <a:avLst/>
          </a:prstGeom>
          <a:noFill/>
          <a:ln w="9525">
            <a:noFill/>
            <a:miter lim="800000"/>
            <a:headEnd/>
            <a:tailEnd/>
          </a:ln>
        </p:spPr>
        <p:txBody>
          <a:bodyPr wrap="square">
            <a:spAutoFit/>
          </a:bodyPr>
          <a:lstStyle/>
          <a:p>
            <a:r>
              <a:rPr lang="en-US" sz="1100" b="1" dirty="0">
                <a:solidFill>
                  <a:srgbClr val="333399"/>
                </a:solidFill>
              </a:rPr>
              <a:t>Citation:</a:t>
            </a:r>
            <a:r>
              <a:rPr lang="en-US" sz="1100" dirty="0">
                <a:solidFill>
                  <a:srgbClr val="333399"/>
                </a:solidFill>
              </a:rPr>
              <a:t> Walsh, A. N.; Reddy, C. M.; Niles, S. F.; McKenna, A. M.; Hansel, C. M.; Ward, C. P. </a:t>
            </a:r>
            <a:r>
              <a:rPr lang="en-US" sz="1100" i="1" dirty="0" smtClean="0">
                <a:solidFill>
                  <a:srgbClr val="333399"/>
                </a:solidFill>
              </a:rPr>
              <a:t>“Plastic </a:t>
            </a:r>
            <a:r>
              <a:rPr lang="en-US" sz="1100" i="1" dirty="0">
                <a:solidFill>
                  <a:srgbClr val="333399"/>
                </a:solidFill>
              </a:rPr>
              <a:t>Formulation Is an Emerging Control of Its Photochemical Fate in the Ocean</a:t>
            </a:r>
            <a:r>
              <a:rPr lang="en-US" sz="1100" i="1" dirty="0" smtClean="0">
                <a:solidFill>
                  <a:srgbClr val="333399"/>
                </a:solidFill>
              </a:rPr>
              <a:t>.”   </a:t>
            </a:r>
            <a:r>
              <a:rPr lang="en-US" sz="1100" b="1" dirty="0" smtClean="0">
                <a:solidFill>
                  <a:srgbClr val="333399"/>
                </a:solidFill>
              </a:rPr>
              <a:t>Environ</a:t>
            </a:r>
            <a:r>
              <a:rPr lang="en-US" sz="1100" b="1" dirty="0">
                <a:solidFill>
                  <a:srgbClr val="333399"/>
                </a:solidFill>
              </a:rPr>
              <a:t>. Sci. Technol. </a:t>
            </a:r>
            <a:r>
              <a:rPr lang="en-US" sz="1100" dirty="0" smtClean="0">
                <a:solidFill>
                  <a:srgbClr val="333399"/>
                </a:solidFill>
              </a:rPr>
              <a:t>55 </a:t>
            </a:r>
            <a:r>
              <a:rPr lang="en-US" sz="1100" dirty="0">
                <a:solidFill>
                  <a:srgbClr val="333399"/>
                </a:solidFill>
              </a:rPr>
              <a:t>(18), </a:t>
            </a:r>
            <a:r>
              <a:rPr lang="en-US" sz="1100" dirty="0" smtClean="0">
                <a:solidFill>
                  <a:srgbClr val="333399"/>
                </a:solidFill>
              </a:rPr>
              <a:t>12383–12392 (2021).   </a:t>
            </a:r>
            <a:r>
              <a:rPr lang="en-US" sz="1100" b="1" dirty="0" smtClean="0">
                <a:solidFill>
                  <a:srgbClr val="333399"/>
                </a:solidFill>
              </a:rPr>
              <a:t>https</a:t>
            </a:r>
            <a:r>
              <a:rPr lang="en-US" sz="1100" b="1" dirty="0">
                <a:solidFill>
                  <a:srgbClr val="333399"/>
                </a:solidFill>
              </a:rPr>
              <a:t>://doi.org/10.1021/ACS.EST.1C02272.</a:t>
            </a:r>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876300" y="55620"/>
            <a:ext cx="7346534" cy="1169551"/>
          </a:xfrm>
          <a:prstGeom prst="rect">
            <a:avLst/>
          </a:prstGeom>
          <a:noFill/>
          <a:ln w="9525">
            <a:noFill/>
            <a:miter lim="800000"/>
            <a:headEnd/>
            <a:tailEnd/>
          </a:ln>
        </p:spPr>
        <p:txBody>
          <a:bodyPr wrap="square">
            <a:spAutoFit/>
          </a:bodyPr>
          <a:lstStyle/>
          <a:p>
            <a:pPr algn="ctr">
              <a:spcBef>
                <a:spcPts val="0"/>
              </a:spcBef>
            </a:pPr>
            <a:r>
              <a:rPr lang="en-US" sz="1600" b="1" dirty="0"/>
              <a:t>Sunlight converts plastics into </a:t>
            </a:r>
            <a:r>
              <a:rPr lang="en-US" sz="1600" b="1" dirty="0" smtClean="0"/>
              <a:t>complex </a:t>
            </a:r>
            <a:r>
              <a:rPr lang="en-US" sz="1600" b="1" dirty="0"/>
              <a:t>chemical mixtures</a:t>
            </a:r>
          </a:p>
          <a:p>
            <a:pPr algn="ctr">
              <a:spcBef>
                <a:spcPts val="0"/>
              </a:spcBef>
            </a:pPr>
            <a:endParaRPr lang="en-US" sz="600" b="1" dirty="0"/>
          </a:p>
          <a:p>
            <a:pPr algn="ctr">
              <a:spcBef>
                <a:spcPts val="0"/>
              </a:spcBef>
            </a:pPr>
            <a:r>
              <a:rPr lang="en-US" sz="1050" dirty="0"/>
              <a:t>Anna N. Walsh,</a:t>
            </a:r>
            <a:r>
              <a:rPr lang="en-US" sz="1050" baseline="30000" dirty="0"/>
              <a:t>1,2</a:t>
            </a:r>
            <a:r>
              <a:rPr lang="en-US" sz="1050" dirty="0"/>
              <a:t> Christopher M. Reddy,</a:t>
            </a:r>
            <a:r>
              <a:rPr lang="en-US" sz="1050" baseline="30000" dirty="0"/>
              <a:t>1</a:t>
            </a:r>
            <a:r>
              <a:rPr lang="en-US" sz="1050" dirty="0"/>
              <a:t> Sydney F. Niles,</a:t>
            </a:r>
            <a:r>
              <a:rPr lang="en-US" sz="1050" baseline="30000" dirty="0"/>
              <a:t>3</a:t>
            </a:r>
            <a:r>
              <a:rPr lang="en-US" sz="1050" dirty="0"/>
              <a:t> Amy M. McKenna,</a:t>
            </a:r>
            <a:r>
              <a:rPr lang="en-US" sz="1050" baseline="30000" dirty="0"/>
              <a:t>3</a:t>
            </a:r>
            <a:r>
              <a:rPr lang="en-US" sz="1050" dirty="0"/>
              <a:t> Colleen M. Hansel,</a:t>
            </a:r>
            <a:r>
              <a:rPr lang="en-US" sz="1050" baseline="30000" dirty="0"/>
              <a:t>1</a:t>
            </a:r>
            <a:r>
              <a:rPr lang="en-US" sz="1050" dirty="0"/>
              <a:t> and Collin P. Ward</a:t>
            </a:r>
            <a:r>
              <a:rPr lang="en-US" sz="1050" baseline="30000" dirty="0"/>
              <a:t>1  </a:t>
            </a:r>
            <a:r>
              <a:rPr lang="en-US" sz="1050" b="1" dirty="0">
                <a:solidFill>
                  <a:srgbClr val="0033CC"/>
                </a:solidFill>
              </a:rPr>
              <a:t>1. Woods Hole Oceanographic Institution; 2. Massachusetts Institute of Technology; 3. Florida State University </a:t>
            </a:r>
          </a:p>
          <a:p>
            <a:pPr algn="ctr">
              <a:spcBef>
                <a:spcPts val="0"/>
              </a:spcBef>
            </a:pP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NSF Graduate Research Fellowship Program; The </a:t>
            </a:r>
            <a:r>
              <a:rPr lang="en-US" sz="1050" kern="1200" dirty="0" err="1"/>
              <a:t>Seaver</a:t>
            </a:r>
            <a:r>
              <a:rPr lang="en-US" sz="1050" kern="1200" dirty="0"/>
              <a:t> Institute, Gerstner Family Foundation; Woods Hole Oceanographi</a:t>
            </a:r>
            <a:r>
              <a:rPr lang="en-US" sz="1050" dirty="0"/>
              <a:t>c Institution</a:t>
            </a:r>
            <a:endParaRPr lang="en-US" sz="1050" b="1" kern="1200"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3" name="TextBox 2"/>
          <p:cNvSpPr txBox="1"/>
          <p:nvPr/>
        </p:nvSpPr>
        <p:spPr>
          <a:xfrm>
            <a:off x="4522913" y="5569523"/>
            <a:ext cx="4577986" cy="900246"/>
          </a:xfrm>
          <a:prstGeom prst="rect">
            <a:avLst/>
          </a:prstGeom>
          <a:noFill/>
        </p:spPr>
        <p:txBody>
          <a:bodyPr wrap="square" rtlCol="0">
            <a:spAutoFit/>
          </a:bodyPr>
          <a:lstStyle/>
          <a:p>
            <a:pPr algn="just"/>
            <a:r>
              <a:rPr lang="en-US" sz="1050" dirty="0"/>
              <a:t>21 T FT-ICR mass spectra of chemicals unique to dark control (black, top) and photoproduced (orange, bottom) for a CVS plastic bag. Thousands of oxygenated compounds were produced by sunlight, compared to only a few hundred that leached in the dark. These results are representative of the trends observed for all plastics tested.</a:t>
            </a:r>
          </a:p>
        </p:txBody>
      </p:sp>
    </p:spTree>
    <p:extLst>
      <p:ext uri="{BB962C8B-B14F-4D97-AF65-F5344CB8AC3E}">
        <p14:creationId xmlns:p14="http://schemas.microsoft.com/office/powerpoint/2010/main" val="3259574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4395788" y="5560619"/>
            <a:ext cx="4710112" cy="1277273"/>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This research was conducted in the 21 T FT-ICR mass spectrometer at the </a:t>
            </a:r>
            <a:r>
              <a:rPr lang="en-US" sz="1100" dirty="0" err="1">
                <a:solidFill>
                  <a:srgbClr val="333399"/>
                </a:solidFill>
              </a:rPr>
              <a:t>MagLab's</a:t>
            </a:r>
            <a:r>
              <a:rPr lang="en-US" sz="1100" dirty="0">
                <a:solidFill>
                  <a:srgbClr val="333399"/>
                </a:solidFill>
              </a:rPr>
              <a:t> ICR Facility.</a:t>
            </a:r>
          </a:p>
          <a:p>
            <a:pPr algn="just"/>
            <a:endParaRPr lang="en-US" sz="1100" dirty="0">
              <a:solidFill>
                <a:srgbClr val="333399"/>
              </a:solidFill>
            </a:endParaRPr>
          </a:p>
          <a:p>
            <a:pPr algn="just"/>
            <a:r>
              <a:rPr lang="en-US" sz="1100" b="1" dirty="0">
                <a:solidFill>
                  <a:srgbClr val="333399"/>
                </a:solidFill>
              </a:rPr>
              <a:t>Citation: </a:t>
            </a:r>
            <a:r>
              <a:rPr lang="en-US" sz="1100" dirty="0">
                <a:solidFill>
                  <a:srgbClr val="333399"/>
                </a:solidFill>
              </a:rPr>
              <a:t>Walsh, A. N.; Reddy, C. M.; Niles, S. F.; McKenna, A. M.; Hansel, C. M.; Ward, C. P. </a:t>
            </a:r>
            <a:r>
              <a:rPr lang="en-US" sz="1100" i="1" dirty="0" smtClean="0">
                <a:solidFill>
                  <a:srgbClr val="333399"/>
                </a:solidFill>
              </a:rPr>
              <a:t>“Plastic </a:t>
            </a:r>
            <a:r>
              <a:rPr lang="en-US" sz="1100" i="1" dirty="0">
                <a:solidFill>
                  <a:srgbClr val="333399"/>
                </a:solidFill>
              </a:rPr>
              <a:t>Formulation Is an Emerging Control of Its Photochemical Fate in the Ocean</a:t>
            </a:r>
            <a:r>
              <a:rPr lang="en-US" sz="1100" i="1" dirty="0" smtClean="0">
                <a:solidFill>
                  <a:srgbClr val="333399"/>
                </a:solidFill>
              </a:rPr>
              <a:t>.” </a:t>
            </a:r>
            <a:r>
              <a:rPr lang="en-US" sz="1100" b="1" dirty="0">
                <a:solidFill>
                  <a:srgbClr val="333399"/>
                </a:solidFill>
              </a:rPr>
              <a:t>Environ. Sci. Technol</a:t>
            </a:r>
            <a:r>
              <a:rPr lang="en-US" sz="1100" b="1" dirty="0" smtClean="0">
                <a:solidFill>
                  <a:srgbClr val="333399"/>
                </a:solidFill>
              </a:rPr>
              <a:t>., </a:t>
            </a:r>
            <a:r>
              <a:rPr lang="en-US" sz="1100" dirty="0">
                <a:solidFill>
                  <a:srgbClr val="333399"/>
                </a:solidFill>
              </a:rPr>
              <a:t>55 (18), </a:t>
            </a:r>
            <a:r>
              <a:rPr lang="en-US" sz="1100" dirty="0" smtClean="0">
                <a:solidFill>
                  <a:srgbClr val="333399"/>
                </a:solidFill>
              </a:rPr>
              <a:t>12383–12392 (2021).   </a:t>
            </a:r>
            <a:r>
              <a:rPr lang="en-US" sz="1100" b="1" dirty="0" smtClean="0">
                <a:solidFill>
                  <a:srgbClr val="333399"/>
                </a:solidFill>
              </a:rPr>
              <a:t>https</a:t>
            </a:r>
            <a:r>
              <a:rPr lang="en-US" sz="1100" b="1" dirty="0">
                <a:solidFill>
                  <a:srgbClr val="333399"/>
                </a:solidFill>
              </a:rPr>
              <a:t>://</a:t>
            </a:r>
            <a:r>
              <a:rPr lang="en-US" sz="1100" b="1" dirty="0" smtClean="0">
                <a:solidFill>
                  <a:srgbClr val="333399"/>
                </a:solidFill>
              </a:rPr>
              <a:t>doi.org/10.1021/ACS.EST.1C02272</a:t>
            </a:r>
            <a:endParaRPr lang="en-US" sz="11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8126812" y="3056"/>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3" name="Picture 2"/>
          <p:cNvPicPr>
            <a:picLocks noChangeAspect="1"/>
          </p:cNvPicPr>
          <p:nvPr/>
        </p:nvPicPr>
        <p:blipFill>
          <a:blip r:embed="rId5"/>
          <a:stretch>
            <a:fillRect/>
          </a:stretch>
        </p:blipFill>
        <p:spPr>
          <a:xfrm>
            <a:off x="4426744" y="3041044"/>
            <a:ext cx="4571999" cy="2468879"/>
          </a:xfrm>
          <a:prstGeom prst="rect">
            <a:avLst/>
          </a:prstGeom>
        </p:spPr>
      </p:pic>
      <p:pic>
        <p:nvPicPr>
          <p:cNvPr id="4" name="Picture 3" descr="A picture containing text&#10;&#10;Description automatically generated">
            <a:extLst>
              <a:ext uri="{FF2B5EF4-FFF2-40B4-BE49-F238E27FC236}">
                <a16:creationId xmlns:a16="http://schemas.microsoft.com/office/drawing/2014/main" id="{D690D540-9DC6-42C7-A7DC-FBEDF9ECB4C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26744" y="1359189"/>
            <a:ext cx="4571998" cy="1647686"/>
          </a:xfrm>
          <a:prstGeom prst="rect">
            <a:avLst/>
          </a:prstGeom>
        </p:spPr>
      </p:pic>
      <p:sp>
        <p:nvSpPr>
          <p:cNvPr id="13" name="Text Box 28">
            <a:extLst>
              <a:ext uri="{FF2B5EF4-FFF2-40B4-BE49-F238E27FC236}">
                <a16:creationId xmlns:a16="http://schemas.microsoft.com/office/drawing/2014/main" id="{18517669-7853-4AB5-9C91-C2205E038791}"/>
              </a:ext>
            </a:extLst>
          </p:cNvPr>
          <p:cNvSpPr txBox="1">
            <a:spLocks noChangeArrowheads="1"/>
          </p:cNvSpPr>
          <p:nvPr/>
        </p:nvSpPr>
        <p:spPr bwMode="auto">
          <a:xfrm>
            <a:off x="38100" y="1325562"/>
            <a:ext cx="4295776" cy="5570756"/>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a:latin typeface="Arial" charset="0"/>
              </a:rPr>
              <a:t>In a matter of weeks, sunlight can chemically transform marine plastics into thousands of compounds that dissolve in the ocean</a:t>
            </a:r>
            <a:r>
              <a:rPr lang="en-US" sz="1200" dirty="0">
                <a:latin typeface="Arial" charset="0"/>
              </a:rPr>
              <a:t>. The number and characteristics of these compounds differ between consumer plastic shopping bags (from Target, CVS, and Walmart) and pure polyethylene, the polymer used to make these bags. These differences are driven by chemicals added to the plastics to improve performance and appearance, </a:t>
            </a:r>
            <a:r>
              <a:rPr lang="en-US" sz="1200" dirty="0" smtClean="0">
                <a:latin typeface="Arial" charset="0"/>
              </a:rPr>
              <a:t>as well as to </a:t>
            </a:r>
            <a:r>
              <a:rPr lang="en-US" sz="1200" dirty="0">
                <a:latin typeface="Arial" charset="0"/>
              </a:rPr>
              <a:t>lower costs.</a:t>
            </a:r>
          </a:p>
          <a:p>
            <a:pPr algn="just"/>
            <a:endParaRPr lang="en-US" sz="400" dirty="0"/>
          </a:p>
          <a:p>
            <a:pPr algn="just"/>
            <a:r>
              <a:rPr lang="en-US" sz="1200" b="1" dirty="0"/>
              <a:t>Why is this important? </a:t>
            </a:r>
            <a:r>
              <a:rPr lang="en-US" sz="1200" i="1" u="sng" dirty="0">
                <a:latin typeface="Arial" charset="0"/>
              </a:rPr>
              <a:t>Plastic was initially believed to be inert in the </a:t>
            </a:r>
            <a:r>
              <a:rPr lang="en-US" sz="1200" i="1" u="sng" dirty="0" smtClean="0">
                <a:latin typeface="Arial" charset="0"/>
              </a:rPr>
              <a:t>environment. This </a:t>
            </a:r>
            <a:r>
              <a:rPr lang="en-US" sz="1200" i="1" u="sng" dirty="0">
                <a:latin typeface="Arial" charset="0"/>
              </a:rPr>
              <a:t>work </a:t>
            </a:r>
            <a:r>
              <a:rPr lang="en-US" sz="1200" i="1" u="sng" dirty="0" smtClean="0">
                <a:latin typeface="Arial" charset="0"/>
              </a:rPr>
              <a:t>contributes quantitative information to the</a:t>
            </a:r>
            <a:r>
              <a:rPr lang="en-US" sz="1200" i="1" u="sng" dirty="0" smtClean="0">
                <a:latin typeface="Arial" charset="0"/>
              </a:rPr>
              <a:t> </a:t>
            </a:r>
            <a:r>
              <a:rPr lang="en-US" sz="1200" i="1" u="sng" dirty="0">
                <a:latin typeface="Arial" charset="0"/>
              </a:rPr>
              <a:t>growing </a:t>
            </a:r>
            <a:r>
              <a:rPr lang="en-US" sz="1200" i="1" u="sng" dirty="0" smtClean="0">
                <a:latin typeface="Arial" charset="0"/>
              </a:rPr>
              <a:t>understanding </a:t>
            </a:r>
            <a:r>
              <a:rPr lang="en-US" sz="1200" i="1" u="sng" dirty="0">
                <a:latin typeface="Arial" charset="0"/>
              </a:rPr>
              <a:t>that sunlight can transform plastics into highly complex mixtures of chemicals with unknown fates and impacts</a:t>
            </a:r>
            <a:r>
              <a:rPr lang="en-US" sz="1200" dirty="0">
                <a:latin typeface="Arial" charset="0"/>
              </a:rPr>
              <a:t>. While </a:t>
            </a:r>
            <a:r>
              <a:rPr lang="en-US" sz="1200" dirty="0" smtClean="0">
                <a:latin typeface="Arial" charset="0"/>
              </a:rPr>
              <a:t>plastics research to date </a:t>
            </a:r>
            <a:r>
              <a:rPr lang="en-US" sz="1200" dirty="0">
                <a:latin typeface="Arial" charset="0"/>
              </a:rPr>
              <a:t>has largely studied pure polymers, these results show that the </a:t>
            </a:r>
            <a:r>
              <a:rPr lang="en-US" sz="1200" dirty="0" smtClean="0">
                <a:latin typeface="Arial" charset="0"/>
              </a:rPr>
              <a:t>various consumer </a:t>
            </a:r>
            <a:r>
              <a:rPr lang="en-US" sz="1200" dirty="0">
                <a:latin typeface="Arial" charset="0"/>
              </a:rPr>
              <a:t>plastics </a:t>
            </a:r>
            <a:r>
              <a:rPr lang="en-US" sz="1200" dirty="0" smtClean="0">
                <a:latin typeface="Arial" charset="0"/>
              </a:rPr>
              <a:t>that are actually in the </a:t>
            </a:r>
            <a:r>
              <a:rPr lang="en-US" sz="1200" dirty="0">
                <a:latin typeface="Arial" charset="0"/>
              </a:rPr>
              <a:t>environment behave differently </a:t>
            </a:r>
            <a:r>
              <a:rPr lang="en-US" sz="1200" dirty="0" smtClean="0">
                <a:latin typeface="Arial" charset="0"/>
              </a:rPr>
              <a:t>due to </a:t>
            </a:r>
            <a:r>
              <a:rPr lang="en-US" sz="1200" dirty="0">
                <a:latin typeface="Arial" charset="0"/>
              </a:rPr>
              <a:t>additives they contain. </a:t>
            </a:r>
            <a:r>
              <a:rPr lang="en-US" sz="1200" dirty="0"/>
              <a:t>Therefore, understanding the fates and impacts of plastic </a:t>
            </a:r>
            <a:r>
              <a:rPr lang="en-US" sz="1200" dirty="0" smtClean="0"/>
              <a:t>pollution - </a:t>
            </a:r>
            <a:r>
              <a:rPr lang="en-US" sz="1200" dirty="0"/>
              <a:t>and developing next generation materials that readily break down in the environment </a:t>
            </a:r>
            <a:r>
              <a:rPr lang="en-US" sz="1200" dirty="0" smtClean="0"/>
              <a:t>– will require </a:t>
            </a:r>
            <a:r>
              <a:rPr lang="en-US" sz="1200" dirty="0"/>
              <a:t>a shift towards </a:t>
            </a:r>
            <a:r>
              <a:rPr lang="en-US" sz="1200" dirty="0" smtClean="0"/>
              <a:t>research that studies </a:t>
            </a:r>
            <a:r>
              <a:rPr lang="en-US" sz="1200" dirty="0"/>
              <a:t>plastics that are </a:t>
            </a:r>
            <a:r>
              <a:rPr lang="en-US" sz="1200" dirty="0" smtClean="0"/>
              <a:t>more representative </a:t>
            </a:r>
            <a:r>
              <a:rPr lang="en-US" sz="1200" dirty="0"/>
              <a:t>of those leaked into the environment.</a:t>
            </a:r>
            <a:endParaRPr lang="en-US" sz="1200" dirty="0">
              <a:latin typeface="Arial" charset="0"/>
            </a:endParaRPr>
          </a:p>
          <a:p>
            <a:pPr algn="just"/>
            <a:endParaRPr lang="en-US" sz="400" dirty="0">
              <a:latin typeface="Arial" charset="0"/>
            </a:endParaRPr>
          </a:p>
          <a:p>
            <a:pPr algn="just"/>
            <a:r>
              <a:rPr lang="en-US" sz="1200" b="1" dirty="0"/>
              <a:t>Why did this research need the </a:t>
            </a:r>
            <a:r>
              <a:rPr lang="en-US" sz="1200" b="1" dirty="0" err="1"/>
              <a:t>MagLab</a:t>
            </a:r>
            <a:r>
              <a:rPr lang="en-US" sz="1200" b="1" dirty="0"/>
              <a:t>?</a:t>
            </a:r>
            <a:r>
              <a:rPr lang="en-US" sz="1200" b="1" dirty="0">
                <a:latin typeface="Arial" charset="0"/>
              </a:rPr>
              <a:t> </a:t>
            </a:r>
            <a:r>
              <a:rPr lang="en-US" sz="1200" dirty="0">
                <a:latin typeface="Arial" charset="0"/>
              </a:rPr>
              <a:t> The 21 Tesla Fourier transform ion cyclotron resonance mass spectrometer offers the highest mass resolving power and mass accuracy in the world. </a:t>
            </a:r>
            <a:r>
              <a:rPr lang="en-US" sz="1200" i="1" u="sng" dirty="0" smtClean="0">
                <a:latin typeface="Arial" charset="0"/>
              </a:rPr>
              <a:t>This MagLab magnet system </a:t>
            </a:r>
            <a:r>
              <a:rPr lang="en-US" sz="1200" i="1" u="sng" dirty="0">
                <a:latin typeface="Arial" charset="0"/>
              </a:rPr>
              <a:t>allowed </a:t>
            </a:r>
            <a:r>
              <a:rPr lang="en-US" sz="1200" i="1" u="sng" dirty="0" smtClean="0">
                <a:latin typeface="Arial" charset="0"/>
              </a:rPr>
              <a:t>these MagLab users </a:t>
            </a:r>
            <a:r>
              <a:rPr lang="en-US" sz="1200" i="1" u="sng" dirty="0">
                <a:latin typeface="Arial" charset="0"/>
              </a:rPr>
              <a:t>to measure at least ten times more sunlight-produced compounds than others had observed using less powerful mass spectrometers</a:t>
            </a:r>
            <a:r>
              <a:rPr lang="en-US" sz="1200" dirty="0">
                <a:latin typeface="Arial" charset="0"/>
              </a:rPr>
              <a:t>. </a:t>
            </a:r>
          </a:p>
        </p:txBody>
      </p:sp>
      <p:sp>
        <p:nvSpPr>
          <p:cNvPr id="16" name="Text Box 62">
            <a:extLst>
              <a:ext uri="{FF2B5EF4-FFF2-40B4-BE49-F238E27FC236}">
                <a16:creationId xmlns:a16="http://schemas.microsoft.com/office/drawing/2014/main" id="{AA77D246-B8D3-419C-89BE-7CB592FDFC77}"/>
              </a:ext>
            </a:extLst>
          </p:cNvPr>
          <p:cNvSpPr txBox="1">
            <a:spLocks noChangeArrowheads="1"/>
          </p:cNvSpPr>
          <p:nvPr/>
        </p:nvSpPr>
        <p:spPr bwMode="auto">
          <a:xfrm>
            <a:off x="876300" y="55620"/>
            <a:ext cx="7346534" cy="1169551"/>
          </a:xfrm>
          <a:prstGeom prst="rect">
            <a:avLst/>
          </a:prstGeom>
          <a:noFill/>
          <a:ln w="9525">
            <a:noFill/>
            <a:miter lim="800000"/>
            <a:headEnd/>
            <a:tailEnd/>
          </a:ln>
        </p:spPr>
        <p:txBody>
          <a:bodyPr wrap="square">
            <a:spAutoFit/>
          </a:bodyPr>
          <a:lstStyle/>
          <a:p>
            <a:pPr algn="ctr">
              <a:spcBef>
                <a:spcPts val="0"/>
              </a:spcBef>
            </a:pPr>
            <a:r>
              <a:rPr lang="en-US" sz="1600" b="1" dirty="0"/>
              <a:t>Sunlight converts plastics into </a:t>
            </a:r>
            <a:r>
              <a:rPr lang="en-US" sz="1600" b="1" dirty="0" smtClean="0"/>
              <a:t>complex </a:t>
            </a:r>
            <a:r>
              <a:rPr lang="en-US" sz="1600" b="1" dirty="0"/>
              <a:t>chemical mixtures</a:t>
            </a:r>
          </a:p>
          <a:p>
            <a:pPr algn="ctr">
              <a:spcBef>
                <a:spcPts val="0"/>
              </a:spcBef>
            </a:pPr>
            <a:endParaRPr lang="en-US" sz="600" b="1" dirty="0"/>
          </a:p>
          <a:p>
            <a:pPr algn="ctr">
              <a:spcBef>
                <a:spcPts val="0"/>
              </a:spcBef>
            </a:pPr>
            <a:r>
              <a:rPr lang="en-US" sz="1050" dirty="0"/>
              <a:t>Anna N. Walsh,</a:t>
            </a:r>
            <a:r>
              <a:rPr lang="en-US" sz="1050" baseline="30000" dirty="0"/>
              <a:t>1,2</a:t>
            </a:r>
            <a:r>
              <a:rPr lang="en-US" sz="1050" dirty="0"/>
              <a:t> Christopher M. Reddy,</a:t>
            </a:r>
            <a:r>
              <a:rPr lang="en-US" sz="1050" baseline="30000" dirty="0"/>
              <a:t>1</a:t>
            </a:r>
            <a:r>
              <a:rPr lang="en-US" sz="1050" dirty="0"/>
              <a:t> Sydney F. Niles,</a:t>
            </a:r>
            <a:r>
              <a:rPr lang="en-US" sz="1050" baseline="30000" dirty="0"/>
              <a:t>3</a:t>
            </a:r>
            <a:r>
              <a:rPr lang="en-US" sz="1050" dirty="0"/>
              <a:t> Amy M. McKenna,</a:t>
            </a:r>
            <a:r>
              <a:rPr lang="en-US" sz="1050" baseline="30000" dirty="0"/>
              <a:t>3</a:t>
            </a:r>
            <a:r>
              <a:rPr lang="en-US" sz="1050" dirty="0"/>
              <a:t> Colleen M. Hansel,</a:t>
            </a:r>
            <a:r>
              <a:rPr lang="en-US" sz="1050" baseline="30000" dirty="0"/>
              <a:t>1</a:t>
            </a:r>
            <a:r>
              <a:rPr lang="en-US" sz="1050" dirty="0"/>
              <a:t> and Collin P. Ward</a:t>
            </a:r>
            <a:r>
              <a:rPr lang="en-US" sz="1050" baseline="30000" dirty="0"/>
              <a:t>1  </a:t>
            </a:r>
            <a:r>
              <a:rPr lang="en-US" sz="1050" b="1" dirty="0">
                <a:solidFill>
                  <a:srgbClr val="0033CC"/>
                </a:solidFill>
              </a:rPr>
              <a:t>1. Woods Hole Oceanographic Institution; 2. Massachusetts Institute of Technology; 3. Florida State University </a:t>
            </a:r>
          </a:p>
          <a:p>
            <a:pPr algn="ctr">
              <a:spcBef>
                <a:spcPts val="0"/>
              </a:spcBef>
            </a:pPr>
            <a:endParaRPr lang="en-US" sz="600" b="1" kern="1200" dirty="0">
              <a:solidFill>
                <a:srgbClr val="0033CC"/>
              </a:solidFill>
            </a:endParaRPr>
          </a:p>
          <a:p>
            <a:pPr algn="ctr">
              <a:spcBef>
                <a:spcPts val="0"/>
              </a:spcBef>
            </a:pPr>
            <a:r>
              <a:rPr lang="en-US" sz="1050" b="1" kern="1200" dirty="0"/>
              <a:t>Funding Grants:</a:t>
            </a:r>
            <a:r>
              <a:rPr lang="en-US" sz="1050" kern="1200" dirty="0"/>
              <a:t>  G.S. Boebinger (NSF </a:t>
            </a:r>
            <a:r>
              <a:rPr lang="en-US" sz="1050" dirty="0"/>
              <a:t>DMR-1644779</a:t>
            </a:r>
            <a:r>
              <a:rPr lang="en-US" sz="1050" kern="1200" dirty="0"/>
              <a:t>); NSF Graduate Research Fellowship Program; The </a:t>
            </a:r>
            <a:r>
              <a:rPr lang="en-US" sz="1050" kern="1200" dirty="0" err="1"/>
              <a:t>Seaver</a:t>
            </a:r>
            <a:r>
              <a:rPr lang="en-US" sz="1050" kern="1200" dirty="0"/>
              <a:t> Institute, Gerstner Family Foundation; Woods Hole Oceanographi</a:t>
            </a:r>
            <a:r>
              <a:rPr lang="en-US" sz="1050" dirty="0"/>
              <a:t>c Institution</a:t>
            </a:r>
            <a:endParaRPr lang="en-US" sz="1050" b="1" kern="1200" dirty="0">
              <a:solidFill>
                <a:srgbClr val="0033CC"/>
              </a:solidFill>
            </a:endParaRPr>
          </a:p>
        </p:txBody>
      </p:sp>
      <p:sp>
        <p:nvSpPr>
          <p:cNvPr id="2" name="TextBox 1"/>
          <p:cNvSpPr txBox="1"/>
          <p:nvPr/>
        </p:nvSpPr>
        <p:spPr>
          <a:xfrm>
            <a:off x="4608759" y="4990143"/>
            <a:ext cx="4208482" cy="461665"/>
          </a:xfrm>
          <a:prstGeom prst="rect">
            <a:avLst/>
          </a:prstGeom>
          <a:solidFill>
            <a:schemeClr val="bg1"/>
          </a:solidFill>
        </p:spPr>
        <p:txBody>
          <a:bodyPr wrap="square" rtlCol="0">
            <a:spAutoFit/>
          </a:bodyPr>
          <a:lstStyle/>
          <a:p>
            <a:pPr algn="ctr"/>
            <a:r>
              <a:rPr lang="en-US" sz="1200" dirty="0" smtClean="0"/>
              <a:t>Sunlight breaks down plastics, creating thousands of compounds whose environmental impact is not understood.</a:t>
            </a:r>
            <a:endParaRPr lang="en-US" sz="12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993FD0-F3E4-4910-8428-983A4549A4A2}"/>
</file>

<file path=customXml/itemProps2.xml><?xml version="1.0" encoding="utf-8"?>
<ds:datastoreItem xmlns:ds="http://schemas.openxmlformats.org/officeDocument/2006/customXml" ds:itemID="{1EC1D2F9-4792-4419-983B-A604A89D80A4}"/>
</file>

<file path=customXml/itemProps3.xml><?xml version="1.0" encoding="utf-8"?>
<ds:datastoreItem xmlns:ds="http://schemas.openxmlformats.org/officeDocument/2006/customXml" ds:itemID="{20343A27-F1DC-4407-B8BC-9AA03D01F473}"/>
</file>

<file path=docProps/app.xml><?xml version="1.0" encoding="utf-8"?>
<Properties xmlns="http://schemas.openxmlformats.org/officeDocument/2006/extended-properties" xmlns:vt="http://schemas.openxmlformats.org/officeDocument/2006/docPropsVTypes">
  <TotalTime>12792</TotalTime>
  <Words>1273</Words>
  <Application>Microsoft Office PowerPoint</Application>
  <PresentationFormat>On-screen Show (4:3)</PresentationFormat>
  <Paragraphs>42</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200</cp:revision>
  <cp:lastPrinted>2019-07-16T13:07:28Z</cp:lastPrinted>
  <dcterms:created xsi:type="dcterms:W3CDTF">2004-08-07T03:10:56Z</dcterms:created>
  <dcterms:modified xsi:type="dcterms:W3CDTF">2021-10-16T02:27:04Z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