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5" autoAdjust="0"/>
    <p:restoredTop sz="89414" autoAdjust="0"/>
  </p:normalViewPr>
  <p:slideViewPr>
    <p:cSldViewPr snapToGrid="0">
      <p:cViewPr varScale="1">
        <p:scale>
          <a:sx n="73" d="100"/>
          <a:sy n="73" d="100"/>
        </p:scale>
        <p:origin x="1656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3542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16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doi.org/10.1103/PhysRevLett.126.207201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03/PhysRevLett.126.20720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235528"/>
            <a:ext cx="447065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Magnetically, the mineral atacamite can be called a “</a:t>
            </a:r>
            <a:r>
              <a:rPr lang="en-US" sz="1200" dirty="0" err="1"/>
              <a:t>sawtooth</a:t>
            </a:r>
            <a:r>
              <a:rPr lang="en-US" sz="1200" dirty="0"/>
              <a:t> </a:t>
            </a:r>
            <a:r>
              <a:rPr lang="en-US" sz="1200" dirty="0" smtClean="0"/>
              <a:t>chain” because, in </a:t>
            </a:r>
            <a:r>
              <a:rPr lang="en-US" sz="1200" dirty="0"/>
              <a:t>its crystal </a:t>
            </a:r>
            <a:r>
              <a:rPr lang="en-US" sz="1200" dirty="0" smtClean="0"/>
              <a:t>structure, </a:t>
            </a:r>
            <a:r>
              <a:rPr lang="en-US" sz="1200" dirty="0"/>
              <a:t>the copper ions carrying a magnetic moment are arranged in a chain of triangles resembling a saw (see</a:t>
            </a:r>
            <a:r>
              <a:rPr lang="en-US" sz="1200" b="1" dirty="0"/>
              <a:t> </a:t>
            </a:r>
            <a:r>
              <a:rPr lang="en-US" sz="1200" b="1" dirty="0" smtClean="0"/>
              <a:t>Figure </a:t>
            </a:r>
            <a:r>
              <a:rPr lang="en-US" sz="1200" dirty="0"/>
              <a:t>inset). </a:t>
            </a:r>
            <a:r>
              <a:rPr lang="en-US" sz="1200" i="1" u="sng" dirty="0"/>
              <a:t>In </a:t>
            </a:r>
            <a:r>
              <a:rPr lang="en-US" sz="1200" i="1" u="sng" dirty="0" err="1" smtClean="0"/>
              <a:t>atacamite</a:t>
            </a:r>
            <a:r>
              <a:rPr lang="en-US" sz="1200" i="1" u="sng" dirty="0" smtClean="0"/>
              <a:t>, </a:t>
            </a:r>
            <a:r>
              <a:rPr lang="en-US" sz="1200" i="1" u="sng" dirty="0"/>
              <a:t>all magnetic moments favor an antiparallel alignment with respect to their nearest neighbors</a:t>
            </a:r>
            <a:r>
              <a:rPr lang="en-US" sz="1200" i="1" u="sng" dirty="0" smtClean="0"/>
              <a:t>, which, </a:t>
            </a:r>
            <a:r>
              <a:rPr lang="en-US" sz="1200" i="1" u="sng" dirty="0"/>
              <a:t>however, cannot be </a:t>
            </a:r>
            <a:r>
              <a:rPr lang="en-US" sz="1200" i="1" u="sng" dirty="0" smtClean="0"/>
              <a:t>achieved. As such, the </a:t>
            </a:r>
            <a:r>
              <a:rPr lang="en-US" sz="1200" i="1" u="sng" dirty="0"/>
              <a:t>system is called “frustrated”. </a:t>
            </a:r>
            <a:r>
              <a:rPr lang="en-US" sz="1200" i="1" u="sng" dirty="0" smtClean="0"/>
              <a:t> Frustrated </a:t>
            </a:r>
            <a:r>
              <a:rPr lang="en-US" sz="1200" i="1" u="sng" dirty="0"/>
              <a:t>systems can host a multitude of complex and novel states of matter, </a:t>
            </a:r>
            <a:r>
              <a:rPr lang="en-US" sz="1200" i="1" u="sng" dirty="0" smtClean="0"/>
              <a:t>including classical and novel </a:t>
            </a:r>
            <a:r>
              <a:rPr lang="en-US" sz="1200" i="1" u="sng" dirty="0"/>
              <a:t>quantum spin liquids</a:t>
            </a:r>
            <a:r>
              <a:rPr lang="en-US" sz="1200" dirty="0"/>
              <a:t>.</a:t>
            </a:r>
          </a:p>
          <a:p>
            <a:pPr algn="just" defTabSz="228600"/>
            <a:r>
              <a:rPr lang="en-US" sz="1200" dirty="0"/>
              <a:t>	The model of the quantum sawtooth chain has attracted </a:t>
            </a:r>
            <a:r>
              <a:rPr lang="en-US" sz="1200" dirty="0" smtClean="0"/>
              <a:t>interest from theorists, </a:t>
            </a:r>
            <a:r>
              <a:rPr lang="en-US" sz="1200" dirty="0"/>
              <a:t>and a “magnetization plateau” was predicted for certain sawtooth chain configurations. </a:t>
            </a:r>
            <a:r>
              <a:rPr lang="en-US" sz="1200" dirty="0" smtClean="0"/>
              <a:t>As such, </a:t>
            </a:r>
            <a:r>
              <a:rPr lang="en-US" sz="1200" dirty="0"/>
              <a:t>there </a:t>
            </a:r>
            <a:r>
              <a:rPr lang="en-US" sz="1200" dirty="0" smtClean="0"/>
              <a:t>was </a:t>
            </a:r>
            <a:r>
              <a:rPr lang="en-US" sz="1200" dirty="0"/>
              <a:t>a strong motivation to measure the magnetization of atacamite in </a:t>
            </a:r>
            <a:r>
              <a:rPr lang="en-US" sz="1200" dirty="0" smtClean="0"/>
              <a:t>pulsed magnetic </a:t>
            </a:r>
            <a:r>
              <a:rPr lang="en-US" sz="1200" dirty="0"/>
              <a:t>fields </a:t>
            </a:r>
            <a:r>
              <a:rPr lang="en-US" sz="1200" dirty="0" smtClean="0"/>
              <a:t>in </a:t>
            </a:r>
            <a:r>
              <a:rPr lang="en-US" sz="1200" dirty="0"/>
              <a:t>the quest to reach magnetization saturation. </a:t>
            </a:r>
            <a:r>
              <a:rPr lang="en-US" sz="1200" i="1" u="sng" dirty="0" smtClean="0"/>
              <a:t>This experiment showed a surprising result that deviates from theory predictions: while a plateau-like region above 31.5T (see </a:t>
            </a:r>
            <a:r>
              <a:rPr lang="en-US" sz="1200" b="1" i="1" u="sng" dirty="0" smtClean="0"/>
              <a:t>Figure</a:t>
            </a:r>
            <a:r>
              <a:rPr lang="en-US" sz="1200" i="1" u="sng" dirty="0" smtClean="0"/>
              <a:t>) was indeed found, the plateau is much wider than expected and is found in an unexpected range of magnetic field</a:t>
            </a:r>
            <a:r>
              <a:rPr lang="en-US" sz="1200" dirty="0" smtClean="0"/>
              <a:t>. </a:t>
            </a:r>
            <a:r>
              <a:rPr lang="en-US" sz="1200" dirty="0"/>
              <a:t>This implies that the novel plateau-like </a:t>
            </a:r>
            <a:r>
              <a:rPr lang="en-US" sz="1200" dirty="0" smtClean="0"/>
              <a:t>magnetization </a:t>
            </a:r>
            <a:r>
              <a:rPr lang="en-US" sz="1200" dirty="0"/>
              <a:t>observed in </a:t>
            </a:r>
            <a:r>
              <a:rPr lang="en-US" sz="1200" dirty="0" err="1"/>
              <a:t>atacamite</a:t>
            </a:r>
            <a:r>
              <a:rPr lang="en-US" sz="1200" dirty="0"/>
              <a:t> is of an unknown nature not described by </a:t>
            </a:r>
            <a:r>
              <a:rPr lang="en-US" sz="1200" dirty="0" smtClean="0"/>
              <a:t>existing </a:t>
            </a:r>
            <a:r>
              <a:rPr lang="en-US" sz="1200" dirty="0"/>
              <a:t>theoretical calculations for a bare </a:t>
            </a:r>
            <a:r>
              <a:rPr lang="en-US" sz="1200" dirty="0" smtClean="0"/>
              <a:t>chain and, instead, might </a:t>
            </a:r>
            <a:r>
              <a:rPr lang="en-US" sz="1200" dirty="0"/>
              <a:t>be the result of a 3D chain network.</a:t>
            </a:r>
          </a:p>
          <a:p>
            <a:pPr algn="just" defTabSz="228600"/>
            <a:r>
              <a:rPr lang="en-US" sz="1200" dirty="0"/>
              <a:t>	</a:t>
            </a:r>
            <a:r>
              <a:rPr lang="en-US" sz="1200" i="1" u="sng" dirty="0"/>
              <a:t>Future work will be directed towards a better understanding of the unexpected </a:t>
            </a:r>
            <a:r>
              <a:rPr lang="en-US" sz="1200" i="1" u="sng" dirty="0" smtClean="0"/>
              <a:t>magnetic-field-induced </a:t>
            </a:r>
            <a:r>
              <a:rPr lang="en-US" sz="1200" i="1" u="sng" dirty="0"/>
              <a:t>state found in atacamite, </a:t>
            </a:r>
            <a:r>
              <a:rPr lang="en-US" sz="1200" i="1" u="sng" dirty="0" smtClean="0"/>
              <a:t>knowledge that </a:t>
            </a:r>
            <a:r>
              <a:rPr lang="en-US" sz="1200" i="1" u="sng" dirty="0"/>
              <a:t>could help </a:t>
            </a:r>
            <a:r>
              <a:rPr lang="en-US" sz="1200" i="1" u="sng" dirty="0" smtClean="0"/>
              <a:t>engineer future quantum </a:t>
            </a:r>
            <a:r>
              <a:rPr lang="en-US" sz="1200" i="1" u="sng" dirty="0"/>
              <a:t>spin liquid </a:t>
            </a:r>
            <a:r>
              <a:rPr lang="en-US" sz="1200" i="1" u="sng" dirty="0" smtClean="0"/>
              <a:t>candidate materials</a:t>
            </a:r>
            <a:r>
              <a:rPr lang="en-US" sz="1200" dirty="0"/>
              <a:t>. 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08753" y="1325562"/>
            <a:ext cx="4559048" cy="461172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3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sp>
        <p:nvSpPr>
          <p:cNvPr id="12" name="Text Box 62">
            <a:extLst>
              <a:ext uri="{FF2B5EF4-FFF2-40B4-BE49-F238E27FC236}">
                <a16:creationId xmlns:a16="http://schemas.microsoft.com/office/drawing/2014/main" id="{3E933F60-3E26-4B01-A320-D932913E7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-26356"/>
            <a:ext cx="753427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Unusual high-field state discovered in mineral </a:t>
            </a:r>
            <a:r>
              <a:rPr lang="en-US" sz="1600" b="1" dirty="0" err="1"/>
              <a:t>atacamite</a:t>
            </a:r>
            <a:r>
              <a:rPr lang="en-US" sz="1600" b="1" dirty="0"/>
              <a:t> Cu</a:t>
            </a:r>
            <a:r>
              <a:rPr lang="en-US" sz="1600" b="1" baseline="-25000" dirty="0"/>
              <a:t>2</a:t>
            </a:r>
            <a:r>
              <a:rPr lang="en-US" sz="1600" b="1" dirty="0"/>
              <a:t>Cl(OH)</a:t>
            </a:r>
            <a:r>
              <a:rPr lang="en-US" sz="1600" b="1" baseline="-25000" dirty="0"/>
              <a:t>3</a:t>
            </a:r>
          </a:p>
          <a:p>
            <a:pPr algn="ctr">
              <a:spcBef>
                <a:spcPts val="0"/>
              </a:spcBef>
            </a:pPr>
            <a:endParaRPr lang="en-US" sz="500" dirty="0"/>
          </a:p>
          <a:p>
            <a:pPr algn="ctr">
              <a:spcBef>
                <a:spcPts val="0"/>
              </a:spcBef>
            </a:pPr>
            <a:r>
              <a:rPr lang="en-US" sz="1000" dirty="0"/>
              <a:t>L. Heinze</a:t>
            </a:r>
            <a:r>
              <a:rPr lang="en-US" sz="1000" kern="1200" baseline="30000" dirty="0"/>
              <a:t>1</a:t>
            </a:r>
            <a:r>
              <a:rPr lang="en-US" sz="1000" kern="1200" dirty="0"/>
              <a:t>, </a:t>
            </a:r>
            <a:r>
              <a:rPr lang="en-US" sz="1000" dirty="0"/>
              <a:t>H.O. Jeschke</a:t>
            </a:r>
            <a:r>
              <a:rPr lang="en-US" sz="1000" kern="1200" baseline="30000" dirty="0"/>
              <a:t>2</a:t>
            </a:r>
            <a:r>
              <a:rPr lang="en-US" sz="1000" kern="1200" dirty="0"/>
              <a:t>, </a:t>
            </a:r>
            <a:r>
              <a:rPr lang="en-US" sz="1000" dirty="0"/>
              <a:t>I.I. Mazin</a:t>
            </a:r>
            <a:r>
              <a:rPr lang="en-US" sz="1000" kern="1200" baseline="30000" dirty="0"/>
              <a:t>3,4</a:t>
            </a:r>
            <a:r>
              <a:rPr lang="en-US" sz="1000" kern="1200" dirty="0"/>
              <a:t>, </a:t>
            </a:r>
            <a:r>
              <a:rPr lang="en-US" sz="1000" dirty="0"/>
              <a:t>A. Metavitsiadis</a:t>
            </a:r>
            <a:r>
              <a:rPr lang="en-US" sz="1000" kern="1200" baseline="30000" dirty="0"/>
              <a:t>5</a:t>
            </a:r>
            <a:r>
              <a:rPr lang="en-US" sz="1000" kern="1200" dirty="0"/>
              <a:t>, M. Reehuis</a:t>
            </a:r>
            <a:r>
              <a:rPr lang="en-US" sz="1000" kern="1200" baseline="30000" dirty="0"/>
              <a:t>6</a:t>
            </a:r>
            <a:r>
              <a:rPr lang="en-US" sz="1000" dirty="0"/>
              <a:t>, R. Feyerherm</a:t>
            </a:r>
            <a:r>
              <a:rPr lang="en-US" sz="1000" baseline="30000" dirty="0"/>
              <a:t>6</a:t>
            </a:r>
            <a:r>
              <a:rPr lang="en-US" sz="1000" dirty="0"/>
              <a:t>, J.-U. Hoffmann</a:t>
            </a:r>
            <a:r>
              <a:rPr lang="en-US" sz="1000" baseline="30000" dirty="0"/>
              <a:t>6</a:t>
            </a:r>
            <a:r>
              <a:rPr lang="en-US" sz="1000" dirty="0"/>
              <a:t>, M. Bartkowiak</a:t>
            </a:r>
            <a:r>
              <a:rPr lang="en-US" sz="1000" baseline="30000" dirty="0"/>
              <a:t>6</a:t>
            </a:r>
            <a:r>
              <a:rPr lang="en-US" sz="1000" dirty="0"/>
              <a:t>, O. Prokhnenko</a:t>
            </a:r>
            <a:r>
              <a:rPr lang="en-US" sz="1000" baseline="30000" dirty="0"/>
              <a:t>6</a:t>
            </a:r>
            <a:r>
              <a:rPr lang="en-US" sz="1000" dirty="0"/>
              <a:t>, A.U.B. Wolter</a:t>
            </a:r>
            <a:r>
              <a:rPr lang="en-US" sz="1000" baseline="30000" dirty="0"/>
              <a:t>7</a:t>
            </a:r>
            <a:r>
              <a:rPr lang="en-US" sz="1000" dirty="0"/>
              <a:t>, X. Ding</a:t>
            </a:r>
            <a:r>
              <a:rPr lang="en-US" sz="1000" baseline="30000" dirty="0"/>
              <a:t>8</a:t>
            </a:r>
            <a:r>
              <a:rPr lang="en-US" sz="1000" dirty="0"/>
              <a:t>, V.S. Zapf</a:t>
            </a:r>
            <a:r>
              <a:rPr lang="en-US" sz="1000" baseline="30000" dirty="0"/>
              <a:t>8</a:t>
            </a:r>
            <a:r>
              <a:rPr lang="en-US" sz="1000" dirty="0"/>
              <a:t>, C. </a:t>
            </a:r>
            <a:r>
              <a:rPr lang="en-US" sz="1000" dirty="0" err="1"/>
              <a:t>Corvalán</a:t>
            </a:r>
            <a:r>
              <a:rPr lang="en-US" sz="1000" dirty="0"/>
              <a:t> Moya</a:t>
            </a:r>
            <a:r>
              <a:rPr lang="en-US" sz="1000" baseline="30000" dirty="0"/>
              <a:t>9,8</a:t>
            </a:r>
            <a:r>
              <a:rPr lang="en-US" sz="1000" dirty="0"/>
              <a:t>, F. Weickert</a:t>
            </a:r>
            <a:r>
              <a:rPr lang="en-US" sz="1000" baseline="30000" dirty="0"/>
              <a:t>8</a:t>
            </a:r>
            <a:r>
              <a:rPr lang="en-US" sz="1000" dirty="0"/>
              <a:t>, M. Jaime</a:t>
            </a:r>
            <a:r>
              <a:rPr lang="en-US" sz="1000" baseline="30000" dirty="0"/>
              <a:t>8</a:t>
            </a:r>
            <a:r>
              <a:rPr lang="en-US" sz="1000" dirty="0"/>
              <a:t>, K.C. Rule</a:t>
            </a:r>
            <a:r>
              <a:rPr lang="en-US" sz="1000" baseline="30000" dirty="0"/>
              <a:t>10</a:t>
            </a:r>
            <a:r>
              <a:rPr lang="en-US" sz="1000" dirty="0"/>
              <a:t>, D. Menzel</a:t>
            </a:r>
            <a:r>
              <a:rPr lang="en-US" sz="1000" baseline="30000" dirty="0"/>
              <a:t>1</a:t>
            </a:r>
            <a:r>
              <a:rPr lang="en-US" sz="1000" dirty="0"/>
              <a:t>, R. Valentí</a:t>
            </a:r>
            <a:r>
              <a:rPr lang="en-US" sz="1000" baseline="30000" dirty="0"/>
              <a:t>11</a:t>
            </a:r>
            <a:r>
              <a:rPr lang="en-US" sz="1000" dirty="0"/>
              <a:t>, W. Brenig</a:t>
            </a:r>
            <a:r>
              <a:rPr lang="en-US" sz="1000" baseline="30000" dirty="0"/>
              <a:t>5</a:t>
            </a:r>
            <a:r>
              <a:rPr lang="en-US" sz="1000" dirty="0"/>
              <a:t>, and S. Süllow</a:t>
            </a:r>
            <a:r>
              <a:rPr lang="en-US" sz="1000" baseline="30000" dirty="0"/>
              <a:t>1</a:t>
            </a:r>
            <a:r>
              <a:rPr lang="en-US" sz="1000" dirty="0"/>
              <a:t>  </a:t>
            </a:r>
            <a:endParaRPr lang="en-US" sz="1000" kern="1200" dirty="0"/>
          </a:p>
          <a:p>
            <a:pPr algn="ctr">
              <a:spcBef>
                <a:spcPts val="0"/>
              </a:spcBef>
            </a:pPr>
            <a:r>
              <a:rPr lang="en-US" sz="800" b="1" kern="1200" dirty="0">
                <a:solidFill>
                  <a:srgbClr val="0033CC"/>
                </a:solidFill>
              </a:rPr>
              <a:t>1. IPKM, TU BS; 2. RIIS, Okayama University; 3. George Mason University; 4. QSEC, George Mason University; 5. ITP, TU BS</a:t>
            </a:r>
            <a:r>
              <a:rPr lang="en-US" sz="800" b="1" dirty="0">
                <a:solidFill>
                  <a:srgbClr val="0033CC"/>
                </a:solidFill>
              </a:rPr>
              <a:t>; 6. HZB, Berlin; 7. IFW, Dresden; 8. NHMFL, LANL, Los Alamos; 9. CNEA, UNTREF, Argentina; 10. ANSTO, Australia; 11.  ITP, Goethe-</a:t>
            </a:r>
            <a:r>
              <a:rPr lang="en-US" sz="800" b="1" dirty="0" err="1">
                <a:solidFill>
                  <a:srgbClr val="0033CC"/>
                </a:solidFill>
              </a:rPr>
              <a:t>Universität</a:t>
            </a:r>
            <a:r>
              <a:rPr lang="en-US" sz="800" b="1" dirty="0">
                <a:solidFill>
                  <a:srgbClr val="0033CC"/>
                </a:solidFill>
              </a:rPr>
              <a:t> Frankfurt</a:t>
            </a:r>
          </a:p>
          <a:p>
            <a:pPr algn="ctr">
              <a:spcBef>
                <a:spcPts val="0"/>
              </a:spcBef>
            </a:pPr>
            <a:r>
              <a:rPr lang="en-US" sz="900" b="1" kern="1200" dirty="0"/>
              <a:t>Funding</a:t>
            </a:r>
            <a:r>
              <a:rPr lang="en-US" sz="900" kern="1200" dirty="0"/>
              <a:t> Grants</a:t>
            </a:r>
            <a:r>
              <a:rPr lang="en-US" sz="900" dirty="0"/>
              <a:t>: G.S. </a:t>
            </a:r>
            <a:r>
              <a:rPr lang="en-US" sz="900" dirty="0" err="1"/>
              <a:t>Boebinger</a:t>
            </a:r>
            <a:r>
              <a:rPr lang="en-US" sz="900" dirty="0"/>
              <a:t> (NSF DMR-1644779), S. </a:t>
            </a:r>
            <a:r>
              <a:rPr lang="en-US" sz="900" dirty="0" err="1"/>
              <a:t>Süllow</a:t>
            </a:r>
            <a:r>
              <a:rPr lang="en-US" sz="900" dirty="0"/>
              <a:t> (DFG WO1532/3-2 and SU229/9-2)</a:t>
            </a:r>
            <a:r>
              <a:rPr lang="en-US" sz="600" b="1" kern="1200" dirty="0"/>
              <a:t> </a:t>
            </a:r>
          </a:p>
        </p:txBody>
      </p:sp>
      <p:sp>
        <p:nvSpPr>
          <p:cNvPr id="16" name="Text Box 28">
            <a:extLst>
              <a:ext uri="{FF2B5EF4-FFF2-40B4-BE49-F238E27FC236}">
                <a16:creationId xmlns:a16="http://schemas.microsoft.com/office/drawing/2014/main" id="{555143B4-76BC-4E7D-BAF7-F18770DC5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2" y="5978035"/>
            <a:ext cx="9105900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050" dirty="0">
                <a:solidFill>
                  <a:srgbClr val="333399"/>
                </a:solidFill>
              </a:rPr>
              <a:t> National High Magnetic Field Laboratory (NHMFL), 65T Magnet at the Pulsed-Field Facility. </a:t>
            </a:r>
            <a:br>
              <a:rPr lang="en-US" sz="1050" dirty="0">
                <a:solidFill>
                  <a:srgbClr val="333399"/>
                </a:solidFill>
              </a:rPr>
            </a:br>
            <a:r>
              <a:rPr lang="en-US" sz="1050" b="1" dirty="0">
                <a:solidFill>
                  <a:srgbClr val="333399"/>
                </a:solidFill>
              </a:rPr>
              <a:t>Citation: </a:t>
            </a:r>
            <a:r>
              <a:rPr lang="en-US" sz="1050" dirty="0">
                <a:solidFill>
                  <a:srgbClr val="333399"/>
                </a:solidFill>
              </a:rPr>
              <a:t>Heinze, L.; </a:t>
            </a:r>
            <a:r>
              <a:rPr lang="en-US" sz="1050" dirty="0" err="1">
                <a:solidFill>
                  <a:srgbClr val="333399"/>
                </a:solidFill>
              </a:rPr>
              <a:t>Jeschke</a:t>
            </a:r>
            <a:r>
              <a:rPr lang="en-US" sz="1050" dirty="0">
                <a:solidFill>
                  <a:srgbClr val="333399"/>
                </a:solidFill>
              </a:rPr>
              <a:t>, H.O.; </a:t>
            </a:r>
            <a:r>
              <a:rPr lang="en-US" sz="1050" dirty="0" err="1">
                <a:solidFill>
                  <a:srgbClr val="333399"/>
                </a:solidFill>
              </a:rPr>
              <a:t>Mazin</a:t>
            </a:r>
            <a:r>
              <a:rPr lang="en-US" sz="1050" dirty="0">
                <a:solidFill>
                  <a:srgbClr val="333399"/>
                </a:solidFill>
              </a:rPr>
              <a:t>, I.I.; </a:t>
            </a:r>
            <a:r>
              <a:rPr lang="en-US" sz="1050" dirty="0" err="1">
                <a:solidFill>
                  <a:srgbClr val="333399"/>
                </a:solidFill>
              </a:rPr>
              <a:t>Metavitsiadis</a:t>
            </a:r>
            <a:r>
              <a:rPr lang="en-US" sz="1050" dirty="0">
                <a:solidFill>
                  <a:srgbClr val="333399"/>
                </a:solidFill>
              </a:rPr>
              <a:t>, A.; </a:t>
            </a:r>
            <a:r>
              <a:rPr lang="en-US" sz="1050" dirty="0" err="1">
                <a:solidFill>
                  <a:srgbClr val="333399"/>
                </a:solidFill>
              </a:rPr>
              <a:t>Reehuis</a:t>
            </a:r>
            <a:r>
              <a:rPr lang="en-US" sz="1050" dirty="0">
                <a:solidFill>
                  <a:srgbClr val="333399"/>
                </a:solidFill>
              </a:rPr>
              <a:t>, M.; </a:t>
            </a:r>
            <a:r>
              <a:rPr lang="en-US" sz="1050" dirty="0" err="1">
                <a:solidFill>
                  <a:srgbClr val="333399"/>
                </a:solidFill>
              </a:rPr>
              <a:t>Feyerherm</a:t>
            </a:r>
            <a:r>
              <a:rPr lang="en-US" sz="1050" dirty="0">
                <a:solidFill>
                  <a:srgbClr val="333399"/>
                </a:solidFill>
              </a:rPr>
              <a:t>, R.; Hoffmann, J.U.; </a:t>
            </a:r>
            <a:r>
              <a:rPr lang="en-US" sz="1050" dirty="0" err="1">
                <a:solidFill>
                  <a:srgbClr val="333399"/>
                </a:solidFill>
              </a:rPr>
              <a:t>Bartkowiak</a:t>
            </a:r>
            <a:r>
              <a:rPr lang="en-US" sz="1050" dirty="0">
                <a:solidFill>
                  <a:srgbClr val="333399"/>
                </a:solidFill>
              </a:rPr>
              <a:t>, M.; </a:t>
            </a:r>
            <a:r>
              <a:rPr lang="en-US" sz="1050" dirty="0" err="1">
                <a:solidFill>
                  <a:srgbClr val="333399"/>
                </a:solidFill>
              </a:rPr>
              <a:t>Prokhnenko</a:t>
            </a:r>
            <a:r>
              <a:rPr lang="en-US" sz="1050" dirty="0">
                <a:solidFill>
                  <a:srgbClr val="333399"/>
                </a:solidFill>
              </a:rPr>
              <a:t>, O.; Wolter, A.U.B.; Ding, X.N.; Zapf, V.; </a:t>
            </a:r>
            <a:r>
              <a:rPr lang="en-US" sz="1050" dirty="0" err="1">
                <a:solidFill>
                  <a:srgbClr val="333399"/>
                </a:solidFill>
              </a:rPr>
              <a:t>Corvalan</a:t>
            </a:r>
            <a:r>
              <a:rPr lang="en-US" sz="1050" dirty="0">
                <a:solidFill>
                  <a:srgbClr val="333399"/>
                </a:solidFill>
              </a:rPr>
              <a:t> Moya, C.; </a:t>
            </a:r>
            <a:r>
              <a:rPr lang="en-US" sz="1050" dirty="0" err="1">
                <a:solidFill>
                  <a:srgbClr val="333399"/>
                </a:solidFill>
              </a:rPr>
              <a:t>Weickert</a:t>
            </a:r>
            <a:r>
              <a:rPr lang="en-US" sz="1050" dirty="0">
                <a:solidFill>
                  <a:srgbClr val="333399"/>
                </a:solidFill>
              </a:rPr>
              <a:t>, D.F.; Jaime, M.; Rule, K.C.; Menzel, D.; </a:t>
            </a:r>
            <a:r>
              <a:rPr lang="en-US" sz="1050" dirty="0" err="1">
                <a:solidFill>
                  <a:srgbClr val="333399"/>
                </a:solidFill>
              </a:rPr>
              <a:t>Valenti</a:t>
            </a:r>
            <a:r>
              <a:rPr lang="en-US" sz="1050" dirty="0">
                <a:solidFill>
                  <a:srgbClr val="333399"/>
                </a:solidFill>
              </a:rPr>
              <a:t>, R.; </a:t>
            </a:r>
            <a:r>
              <a:rPr lang="en-US" sz="1050" dirty="0" err="1">
                <a:solidFill>
                  <a:srgbClr val="333399"/>
                </a:solidFill>
              </a:rPr>
              <a:t>Brenig</a:t>
            </a:r>
            <a:r>
              <a:rPr lang="en-US" sz="1050" dirty="0">
                <a:solidFill>
                  <a:srgbClr val="333399"/>
                </a:solidFill>
              </a:rPr>
              <a:t>, W.; </a:t>
            </a:r>
            <a:r>
              <a:rPr lang="en-US" sz="1050" dirty="0" err="1">
                <a:solidFill>
                  <a:srgbClr val="333399"/>
                </a:solidFill>
              </a:rPr>
              <a:t>Sullow</a:t>
            </a:r>
            <a:r>
              <a:rPr lang="en-US" sz="1050" dirty="0">
                <a:solidFill>
                  <a:srgbClr val="333399"/>
                </a:solidFill>
              </a:rPr>
              <a:t>, S., </a:t>
            </a:r>
            <a:r>
              <a:rPr lang="en-US" sz="1050" i="1" dirty="0">
                <a:solidFill>
                  <a:srgbClr val="333399"/>
                </a:solidFill>
              </a:rPr>
              <a:t>Magnetization Process of Atacamite: A Case of Weakly Coupled S = 1=2 Sawtooth Chains,</a:t>
            </a:r>
            <a:r>
              <a:rPr lang="en-US" sz="1050" dirty="0">
                <a:solidFill>
                  <a:srgbClr val="333399"/>
                </a:solidFill>
              </a:rPr>
              <a:t> </a:t>
            </a:r>
            <a:r>
              <a:rPr lang="en-US" sz="1050" b="1" dirty="0">
                <a:solidFill>
                  <a:srgbClr val="333399"/>
                </a:solidFill>
              </a:rPr>
              <a:t>Physical Review Letters</a:t>
            </a:r>
            <a:r>
              <a:rPr lang="en-US" sz="1050" dirty="0">
                <a:solidFill>
                  <a:srgbClr val="333399"/>
                </a:solidFill>
              </a:rPr>
              <a:t>, </a:t>
            </a:r>
            <a:r>
              <a:rPr lang="en-US" sz="1050" b="1" dirty="0">
                <a:solidFill>
                  <a:srgbClr val="333399"/>
                </a:solidFill>
              </a:rPr>
              <a:t>126</a:t>
            </a:r>
            <a:r>
              <a:rPr lang="en-US" sz="1050" dirty="0">
                <a:solidFill>
                  <a:srgbClr val="333399"/>
                </a:solidFill>
              </a:rPr>
              <a:t> (20), 207201 (2021) </a:t>
            </a:r>
            <a:r>
              <a:rPr lang="en-US" sz="1050" dirty="0">
                <a:solidFill>
                  <a:srgbClr val="333399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doi.org/10.1103/PhysRevLett.126.207201</a:t>
            </a:r>
            <a:endParaRPr lang="en-US" sz="1050" dirty="0">
              <a:solidFill>
                <a:srgbClr val="333399"/>
              </a:solidFill>
            </a:endParaRPr>
          </a:p>
        </p:txBody>
      </p:sp>
      <p:pic>
        <p:nvPicPr>
          <p:cNvPr id="15" name="Grafik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8" t="1993" r="1526" b="1762"/>
          <a:stretch/>
        </p:blipFill>
        <p:spPr>
          <a:xfrm>
            <a:off x="4549562" y="1373784"/>
            <a:ext cx="4398094" cy="3550968"/>
          </a:xfrm>
          <a:prstGeom prst="rect">
            <a:avLst/>
          </a:prstGeom>
        </p:spPr>
      </p:pic>
      <p:sp>
        <p:nvSpPr>
          <p:cNvPr id="17" name="Textfeld 18"/>
          <p:cNvSpPr txBox="1"/>
          <p:nvPr/>
        </p:nvSpPr>
        <p:spPr>
          <a:xfrm>
            <a:off x="4491922" y="4921627"/>
            <a:ext cx="4559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/>
              <a:t>Figure: </a:t>
            </a:r>
            <a:r>
              <a:rPr lang="en-US" sz="1200" dirty="0"/>
              <a:t>In a high-field experiment at the MagLab, the magnetization of atacamite was measured up to 65T in pulsed magnetic fields. The magnetization is plateau-like above 31.5T. The inset shows part of the magnetic structure of </a:t>
            </a:r>
            <a:r>
              <a:rPr lang="en-US" sz="1200" dirty="0" err="1"/>
              <a:t>atacamite</a:t>
            </a:r>
            <a:r>
              <a:rPr lang="en-US" sz="1200" dirty="0"/>
              <a:t> in zero magnetic field. </a:t>
            </a: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390069"/>
            <a:ext cx="439102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i="1" u="sng" dirty="0">
                <a:latin typeface="Arial" charset="0"/>
              </a:rPr>
              <a:t>Scientists have discovered that applying an intense magnetic field to the mineral </a:t>
            </a:r>
            <a:r>
              <a:rPr lang="en-US" sz="1200" i="1" u="sng" dirty="0" err="1">
                <a:latin typeface="Arial" charset="0"/>
              </a:rPr>
              <a:t>atacamite</a:t>
            </a:r>
            <a:r>
              <a:rPr lang="en-US" sz="1200" i="1" u="sng" dirty="0">
                <a:latin typeface="Arial" charset="0"/>
              </a:rPr>
              <a:t> induces an unusual magnetic high-field state, where the magnetization flattens at around half of its full saturation value </a:t>
            </a:r>
            <a:r>
              <a:rPr lang="en-US" sz="1200" dirty="0">
                <a:latin typeface="Arial" charset="0"/>
              </a:rPr>
              <a:t>(see </a:t>
            </a:r>
            <a:r>
              <a:rPr lang="en-US" sz="1200" b="1" dirty="0">
                <a:latin typeface="Arial" charset="0"/>
              </a:rPr>
              <a:t>Fig. 1</a:t>
            </a:r>
            <a:r>
              <a:rPr lang="en-US" sz="1200" dirty="0">
                <a:latin typeface="Arial" charset="0"/>
              </a:rPr>
              <a:t>).  </a:t>
            </a: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err="1">
                <a:latin typeface="Arial" charset="0"/>
              </a:rPr>
              <a:t>Atacamite</a:t>
            </a:r>
            <a:r>
              <a:rPr lang="en-US" sz="1200" dirty="0">
                <a:latin typeface="Arial" charset="0"/>
              </a:rPr>
              <a:t> is a so-called “frustrated” quantum magnet – a magnetic </a:t>
            </a:r>
            <a:r>
              <a:rPr lang="en-US" sz="1200" dirty="0" smtClean="0">
                <a:latin typeface="Arial" charset="0"/>
              </a:rPr>
              <a:t>system in </a:t>
            </a:r>
            <a:r>
              <a:rPr lang="en-US" sz="1200" dirty="0">
                <a:latin typeface="Arial" charset="0"/>
              </a:rPr>
              <a:t>which the competition between the magnetic interactions is so strong that it can prevent the system from ordering. In such frustrated </a:t>
            </a:r>
            <a:r>
              <a:rPr lang="en-US" sz="1200" dirty="0" smtClean="0">
                <a:latin typeface="Arial" charset="0"/>
              </a:rPr>
              <a:t>systems, </a:t>
            </a:r>
            <a:r>
              <a:rPr lang="en-US" sz="1200" dirty="0">
                <a:latin typeface="Arial" charset="0"/>
              </a:rPr>
              <a:t>a multitude of complex and novel magnetic states can arise, such as quantum spin liquids and magnetization plateaus. </a:t>
            </a:r>
            <a:r>
              <a:rPr lang="en-US" sz="1200" i="1" u="sng" dirty="0">
                <a:latin typeface="Arial" charset="0"/>
              </a:rPr>
              <a:t>Identifying and characterizing model compounds of frustrated magnets is essential to understand the mechanisms behind </a:t>
            </a:r>
            <a:r>
              <a:rPr lang="en-US" sz="1200" i="1" u="sng" dirty="0" smtClean="0">
                <a:latin typeface="Arial" charset="0"/>
              </a:rPr>
              <a:t>still undiscovered </a:t>
            </a:r>
            <a:r>
              <a:rPr lang="en-US" sz="1200" i="1" u="sng" dirty="0">
                <a:latin typeface="Arial" charset="0"/>
              </a:rPr>
              <a:t>novel states of matter </a:t>
            </a:r>
            <a:r>
              <a:rPr lang="en-US" sz="1200" i="1" u="sng" dirty="0" smtClean="0">
                <a:latin typeface="Arial" charset="0"/>
              </a:rPr>
              <a:t>that are predicted to host </a:t>
            </a:r>
            <a:r>
              <a:rPr lang="en-US" sz="1200" i="1" u="sng" dirty="0">
                <a:latin typeface="Arial" charset="0"/>
              </a:rPr>
              <a:t>fractionalized excitations </a:t>
            </a:r>
            <a:r>
              <a:rPr lang="en-US" sz="1200" i="1" u="sng" dirty="0" smtClean="0">
                <a:latin typeface="Arial" charset="0"/>
              </a:rPr>
              <a:t>and may realize applications in metrology </a:t>
            </a:r>
            <a:r>
              <a:rPr lang="en-US" sz="1200" i="1" u="sng" dirty="0">
                <a:latin typeface="Arial" charset="0"/>
              </a:rPr>
              <a:t>and quantum </a:t>
            </a:r>
            <a:r>
              <a:rPr lang="en-US" sz="1200" i="1" u="sng" dirty="0" smtClean="0">
                <a:latin typeface="Arial" charset="0"/>
              </a:rPr>
              <a:t>computing</a:t>
            </a:r>
            <a:r>
              <a:rPr lang="en-US" sz="1200" dirty="0" smtClean="0">
                <a:latin typeface="Arial" charset="0"/>
              </a:rPr>
              <a:t>. 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In order to drive atacamite into its plateau-like magnetization state, high magnetic fields were required in combination </a:t>
            </a:r>
            <a:r>
              <a:rPr lang="en-US" sz="1200">
                <a:latin typeface="Arial" charset="0"/>
              </a:rPr>
              <a:t>with </a:t>
            </a:r>
            <a:r>
              <a:rPr lang="en-US" sz="1200" smtClean="0">
                <a:latin typeface="Arial" charset="0"/>
              </a:rPr>
              <a:t>very low </a:t>
            </a:r>
            <a:r>
              <a:rPr lang="en-US" sz="1200" dirty="0" smtClean="0">
                <a:latin typeface="Arial" charset="0"/>
              </a:rPr>
              <a:t>(sub-Kelvin) </a:t>
            </a:r>
            <a:r>
              <a:rPr lang="en-US" sz="1200" dirty="0">
                <a:latin typeface="Arial" charset="0"/>
              </a:rPr>
              <a:t>temperatures. </a:t>
            </a:r>
            <a:r>
              <a:rPr lang="en-US" sz="1200" i="1" u="sng" dirty="0">
                <a:latin typeface="Arial" charset="0"/>
              </a:rPr>
              <a:t>The high-field magnetization and magnetostriction measurements were essential to compare the magnetic behavior to theoretical calculations and to gain insights into the magnetic phase diagram of atacamite</a:t>
            </a:r>
            <a:r>
              <a:rPr lang="en-US" sz="1200" dirty="0">
                <a:latin typeface="Arial" charset="0"/>
              </a:rPr>
              <a:t>.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29125" y="1325563"/>
            <a:ext cx="4638676" cy="461172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28362" y="5960890"/>
            <a:ext cx="9105900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050" dirty="0">
                <a:solidFill>
                  <a:srgbClr val="333399"/>
                </a:solidFill>
              </a:rPr>
              <a:t> National High Magnetic Field Laboratory (NHMFL), 65T Magnet at the Pulsed-Field Facility. </a:t>
            </a:r>
            <a:br>
              <a:rPr lang="en-US" sz="1050" dirty="0">
                <a:solidFill>
                  <a:srgbClr val="333399"/>
                </a:solidFill>
              </a:rPr>
            </a:br>
            <a:r>
              <a:rPr lang="en-US" sz="1050" b="1" dirty="0">
                <a:solidFill>
                  <a:srgbClr val="333399"/>
                </a:solidFill>
              </a:rPr>
              <a:t>Citation: </a:t>
            </a:r>
            <a:r>
              <a:rPr lang="en-US" sz="1050" dirty="0">
                <a:solidFill>
                  <a:srgbClr val="333399"/>
                </a:solidFill>
              </a:rPr>
              <a:t>Heinze, L.; </a:t>
            </a:r>
            <a:r>
              <a:rPr lang="en-US" sz="1050" dirty="0" err="1">
                <a:solidFill>
                  <a:srgbClr val="333399"/>
                </a:solidFill>
              </a:rPr>
              <a:t>Jeschke</a:t>
            </a:r>
            <a:r>
              <a:rPr lang="en-US" sz="1050" dirty="0">
                <a:solidFill>
                  <a:srgbClr val="333399"/>
                </a:solidFill>
              </a:rPr>
              <a:t>, H.O.; </a:t>
            </a:r>
            <a:r>
              <a:rPr lang="en-US" sz="1050" dirty="0" err="1">
                <a:solidFill>
                  <a:srgbClr val="333399"/>
                </a:solidFill>
              </a:rPr>
              <a:t>Mazin</a:t>
            </a:r>
            <a:r>
              <a:rPr lang="en-US" sz="1050" dirty="0">
                <a:solidFill>
                  <a:srgbClr val="333399"/>
                </a:solidFill>
              </a:rPr>
              <a:t>, I.I.; </a:t>
            </a:r>
            <a:r>
              <a:rPr lang="en-US" sz="1050" dirty="0" err="1">
                <a:solidFill>
                  <a:srgbClr val="333399"/>
                </a:solidFill>
              </a:rPr>
              <a:t>Metavitsiadis</a:t>
            </a:r>
            <a:r>
              <a:rPr lang="en-US" sz="1050" dirty="0">
                <a:solidFill>
                  <a:srgbClr val="333399"/>
                </a:solidFill>
              </a:rPr>
              <a:t>, A.; </a:t>
            </a:r>
            <a:r>
              <a:rPr lang="en-US" sz="1050" dirty="0" err="1">
                <a:solidFill>
                  <a:srgbClr val="333399"/>
                </a:solidFill>
              </a:rPr>
              <a:t>Reehuis</a:t>
            </a:r>
            <a:r>
              <a:rPr lang="en-US" sz="1050" dirty="0">
                <a:solidFill>
                  <a:srgbClr val="333399"/>
                </a:solidFill>
              </a:rPr>
              <a:t>, M.; </a:t>
            </a:r>
            <a:r>
              <a:rPr lang="en-US" sz="1050" dirty="0" err="1">
                <a:solidFill>
                  <a:srgbClr val="333399"/>
                </a:solidFill>
              </a:rPr>
              <a:t>Feyerherm</a:t>
            </a:r>
            <a:r>
              <a:rPr lang="en-US" sz="1050" dirty="0">
                <a:solidFill>
                  <a:srgbClr val="333399"/>
                </a:solidFill>
              </a:rPr>
              <a:t>, R.; Hoffmann, J.U.; </a:t>
            </a:r>
            <a:r>
              <a:rPr lang="en-US" sz="1050" dirty="0" err="1">
                <a:solidFill>
                  <a:srgbClr val="333399"/>
                </a:solidFill>
              </a:rPr>
              <a:t>Bartkowiak</a:t>
            </a:r>
            <a:r>
              <a:rPr lang="en-US" sz="1050" dirty="0">
                <a:solidFill>
                  <a:srgbClr val="333399"/>
                </a:solidFill>
              </a:rPr>
              <a:t>, M.; </a:t>
            </a:r>
            <a:r>
              <a:rPr lang="en-US" sz="1050" dirty="0" err="1">
                <a:solidFill>
                  <a:srgbClr val="333399"/>
                </a:solidFill>
              </a:rPr>
              <a:t>Prokhnenko</a:t>
            </a:r>
            <a:r>
              <a:rPr lang="en-US" sz="1050" dirty="0">
                <a:solidFill>
                  <a:srgbClr val="333399"/>
                </a:solidFill>
              </a:rPr>
              <a:t>, O.; Wolter, A.U.B.; Ding, X.N.; Zapf, V.; </a:t>
            </a:r>
            <a:r>
              <a:rPr lang="en-US" sz="1050" dirty="0" err="1">
                <a:solidFill>
                  <a:srgbClr val="333399"/>
                </a:solidFill>
              </a:rPr>
              <a:t>Corvalan</a:t>
            </a:r>
            <a:r>
              <a:rPr lang="en-US" sz="1050" dirty="0">
                <a:solidFill>
                  <a:srgbClr val="333399"/>
                </a:solidFill>
              </a:rPr>
              <a:t> Moya, C.; </a:t>
            </a:r>
            <a:r>
              <a:rPr lang="en-US" sz="1050" dirty="0" err="1">
                <a:solidFill>
                  <a:srgbClr val="333399"/>
                </a:solidFill>
              </a:rPr>
              <a:t>Weickert</a:t>
            </a:r>
            <a:r>
              <a:rPr lang="en-US" sz="1050" dirty="0">
                <a:solidFill>
                  <a:srgbClr val="333399"/>
                </a:solidFill>
              </a:rPr>
              <a:t>, D.F.; Jaime, M.; Rule, K.C.; Menzel, D.; </a:t>
            </a:r>
            <a:r>
              <a:rPr lang="en-US" sz="1050" dirty="0" err="1">
                <a:solidFill>
                  <a:srgbClr val="333399"/>
                </a:solidFill>
              </a:rPr>
              <a:t>Valenti</a:t>
            </a:r>
            <a:r>
              <a:rPr lang="en-US" sz="1050" dirty="0">
                <a:solidFill>
                  <a:srgbClr val="333399"/>
                </a:solidFill>
              </a:rPr>
              <a:t>, R.; </a:t>
            </a:r>
            <a:r>
              <a:rPr lang="en-US" sz="1050" dirty="0" err="1">
                <a:solidFill>
                  <a:srgbClr val="333399"/>
                </a:solidFill>
              </a:rPr>
              <a:t>Brenig</a:t>
            </a:r>
            <a:r>
              <a:rPr lang="en-US" sz="1050" dirty="0">
                <a:solidFill>
                  <a:srgbClr val="333399"/>
                </a:solidFill>
              </a:rPr>
              <a:t>, W.; </a:t>
            </a:r>
            <a:r>
              <a:rPr lang="en-US" sz="1050" dirty="0" err="1">
                <a:solidFill>
                  <a:srgbClr val="333399"/>
                </a:solidFill>
              </a:rPr>
              <a:t>Sullow</a:t>
            </a:r>
            <a:r>
              <a:rPr lang="en-US" sz="1050" dirty="0">
                <a:solidFill>
                  <a:srgbClr val="333399"/>
                </a:solidFill>
              </a:rPr>
              <a:t>, S., </a:t>
            </a:r>
            <a:r>
              <a:rPr lang="en-US" sz="1050" i="1" dirty="0">
                <a:solidFill>
                  <a:srgbClr val="333399"/>
                </a:solidFill>
              </a:rPr>
              <a:t>Magnetization Process of Atacamite: A Case of Weakly Coupled S = 1=2 Sawtooth Chains,</a:t>
            </a:r>
            <a:r>
              <a:rPr lang="en-US" sz="1050" dirty="0">
                <a:solidFill>
                  <a:srgbClr val="333399"/>
                </a:solidFill>
              </a:rPr>
              <a:t> </a:t>
            </a:r>
            <a:r>
              <a:rPr lang="en-US" sz="1050" b="1" dirty="0">
                <a:solidFill>
                  <a:srgbClr val="333399"/>
                </a:solidFill>
              </a:rPr>
              <a:t>Physical Review Letters</a:t>
            </a:r>
            <a:r>
              <a:rPr lang="en-US" sz="1050" dirty="0">
                <a:solidFill>
                  <a:srgbClr val="333399"/>
                </a:solidFill>
              </a:rPr>
              <a:t>, </a:t>
            </a:r>
            <a:r>
              <a:rPr lang="en-US" sz="1050" b="1" dirty="0">
                <a:solidFill>
                  <a:srgbClr val="333399"/>
                </a:solidFill>
              </a:rPr>
              <a:t>126</a:t>
            </a:r>
            <a:r>
              <a:rPr lang="en-US" sz="1050" dirty="0">
                <a:solidFill>
                  <a:srgbClr val="333399"/>
                </a:solidFill>
              </a:rPr>
              <a:t> (20), 207201 (2021) </a:t>
            </a:r>
            <a:r>
              <a:rPr lang="en-US" sz="1050" dirty="0">
                <a:solidFill>
                  <a:srgbClr val="3333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doi.org/10.1103/PhysRevLett.126.207201</a:t>
            </a:r>
            <a:endParaRPr lang="en-US" sz="105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8" t="1993" r="1526" b="1762"/>
          <a:stretch/>
        </p:blipFill>
        <p:spPr>
          <a:xfrm>
            <a:off x="4549562" y="1373784"/>
            <a:ext cx="4398094" cy="3550968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4491922" y="4921627"/>
            <a:ext cx="4559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/>
              <a:t>Figure: </a:t>
            </a:r>
            <a:r>
              <a:rPr lang="en-US" sz="1200" dirty="0"/>
              <a:t>In a high-field experiment at the MagLab, the magnetization of atacamite was measured up to 65T in pulsed magnetic fields. The magnetization is plateau-like above 31.5T. The inset shows part of the magnetic structure of </a:t>
            </a:r>
            <a:r>
              <a:rPr lang="en-US" sz="1200" dirty="0" err="1"/>
              <a:t>atacamite</a:t>
            </a:r>
            <a:r>
              <a:rPr lang="en-US" sz="1200" dirty="0"/>
              <a:t> in zero magnetic field. </a:t>
            </a:r>
          </a:p>
        </p:txBody>
      </p:sp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04850" y="-26356"/>
            <a:ext cx="753427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Unusual high-field state discovered in mineral </a:t>
            </a:r>
            <a:r>
              <a:rPr lang="en-US" sz="1600" b="1" dirty="0" err="1"/>
              <a:t>atacamite</a:t>
            </a:r>
            <a:r>
              <a:rPr lang="en-US" sz="1600" b="1" dirty="0"/>
              <a:t> Cu</a:t>
            </a:r>
            <a:r>
              <a:rPr lang="en-US" sz="1600" b="1" baseline="-25000" dirty="0"/>
              <a:t>2</a:t>
            </a:r>
            <a:r>
              <a:rPr lang="en-US" sz="1600" b="1" dirty="0"/>
              <a:t>Cl(OH)</a:t>
            </a:r>
            <a:r>
              <a:rPr lang="en-US" sz="1600" b="1" baseline="-25000" dirty="0"/>
              <a:t>3</a:t>
            </a:r>
          </a:p>
          <a:p>
            <a:pPr algn="ctr">
              <a:spcBef>
                <a:spcPts val="0"/>
              </a:spcBef>
            </a:pPr>
            <a:endParaRPr lang="en-US" sz="500" dirty="0"/>
          </a:p>
          <a:p>
            <a:pPr algn="ctr">
              <a:spcBef>
                <a:spcPts val="0"/>
              </a:spcBef>
            </a:pPr>
            <a:r>
              <a:rPr lang="en-US" sz="1000" dirty="0"/>
              <a:t>L. Heinze</a:t>
            </a:r>
            <a:r>
              <a:rPr lang="en-US" sz="1000" kern="1200" baseline="30000" dirty="0"/>
              <a:t>1</a:t>
            </a:r>
            <a:r>
              <a:rPr lang="en-US" sz="1000" kern="1200" dirty="0"/>
              <a:t>, </a:t>
            </a:r>
            <a:r>
              <a:rPr lang="en-US" sz="1000" dirty="0"/>
              <a:t>H.O. Jeschke</a:t>
            </a:r>
            <a:r>
              <a:rPr lang="en-US" sz="1000" kern="1200" baseline="30000" dirty="0"/>
              <a:t>2</a:t>
            </a:r>
            <a:r>
              <a:rPr lang="en-US" sz="1000" kern="1200" dirty="0"/>
              <a:t>, </a:t>
            </a:r>
            <a:r>
              <a:rPr lang="en-US" sz="1000" dirty="0"/>
              <a:t>I.I. Mazin</a:t>
            </a:r>
            <a:r>
              <a:rPr lang="en-US" sz="1000" kern="1200" baseline="30000" dirty="0"/>
              <a:t>3,4</a:t>
            </a:r>
            <a:r>
              <a:rPr lang="en-US" sz="1000" kern="1200" dirty="0"/>
              <a:t>, </a:t>
            </a:r>
            <a:r>
              <a:rPr lang="en-US" sz="1000" dirty="0"/>
              <a:t>A. Metavitsiadis</a:t>
            </a:r>
            <a:r>
              <a:rPr lang="en-US" sz="1000" kern="1200" baseline="30000" dirty="0"/>
              <a:t>5</a:t>
            </a:r>
            <a:r>
              <a:rPr lang="en-US" sz="1000" kern="1200" dirty="0"/>
              <a:t>, M. Reehuis</a:t>
            </a:r>
            <a:r>
              <a:rPr lang="en-US" sz="1000" kern="1200" baseline="30000" dirty="0"/>
              <a:t>6</a:t>
            </a:r>
            <a:r>
              <a:rPr lang="en-US" sz="1000" dirty="0"/>
              <a:t>, R. Feyerherm</a:t>
            </a:r>
            <a:r>
              <a:rPr lang="en-US" sz="1000" baseline="30000" dirty="0"/>
              <a:t>6</a:t>
            </a:r>
            <a:r>
              <a:rPr lang="en-US" sz="1000" dirty="0"/>
              <a:t>, J.-U. Hoffmann</a:t>
            </a:r>
            <a:r>
              <a:rPr lang="en-US" sz="1000" baseline="30000" dirty="0"/>
              <a:t>6</a:t>
            </a:r>
            <a:r>
              <a:rPr lang="en-US" sz="1000" dirty="0"/>
              <a:t>, M. Bartkowiak</a:t>
            </a:r>
            <a:r>
              <a:rPr lang="en-US" sz="1000" baseline="30000" dirty="0"/>
              <a:t>6</a:t>
            </a:r>
            <a:r>
              <a:rPr lang="en-US" sz="1000" dirty="0"/>
              <a:t>, O. Prokhnenko</a:t>
            </a:r>
            <a:r>
              <a:rPr lang="en-US" sz="1000" baseline="30000" dirty="0"/>
              <a:t>6</a:t>
            </a:r>
            <a:r>
              <a:rPr lang="en-US" sz="1000" dirty="0"/>
              <a:t>, A.U.B. Wolter</a:t>
            </a:r>
            <a:r>
              <a:rPr lang="en-US" sz="1000" baseline="30000" dirty="0"/>
              <a:t>7</a:t>
            </a:r>
            <a:r>
              <a:rPr lang="en-US" sz="1000" dirty="0"/>
              <a:t>, X. Ding</a:t>
            </a:r>
            <a:r>
              <a:rPr lang="en-US" sz="1000" baseline="30000" dirty="0"/>
              <a:t>8</a:t>
            </a:r>
            <a:r>
              <a:rPr lang="en-US" sz="1000" dirty="0"/>
              <a:t>, V.S. Zapf</a:t>
            </a:r>
            <a:r>
              <a:rPr lang="en-US" sz="1000" baseline="30000" dirty="0"/>
              <a:t>8</a:t>
            </a:r>
            <a:r>
              <a:rPr lang="en-US" sz="1000" dirty="0"/>
              <a:t>, C. </a:t>
            </a:r>
            <a:r>
              <a:rPr lang="en-US" sz="1000" dirty="0" err="1"/>
              <a:t>Corvalán</a:t>
            </a:r>
            <a:r>
              <a:rPr lang="en-US" sz="1000" dirty="0"/>
              <a:t> Moya</a:t>
            </a:r>
            <a:r>
              <a:rPr lang="en-US" sz="1000" baseline="30000" dirty="0"/>
              <a:t>9,8</a:t>
            </a:r>
            <a:r>
              <a:rPr lang="en-US" sz="1000" dirty="0"/>
              <a:t>, F. Weickert</a:t>
            </a:r>
            <a:r>
              <a:rPr lang="en-US" sz="1000" baseline="30000" dirty="0"/>
              <a:t>8</a:t>
            </a:r>
            <a:r>
              <a:rPr lang="en-US" sz="1000" dirty="0"/>
              <a:t>, M. Jaime</a:t>
            </a:r>
            <a:r>
              <a:rPr lang="en-US" sz="1000" baseline="30000" dirty="0"/>
              <a:t>8</a:t>
            </a:r>
            <a:r>
              <a:rPr lang="en-US" sz="1000" dirty="0"/>
              <a:t>, K.C. Rule</a:t>
            </a:r>
            <a:r>
              <a:rPr lang="en-US" sz="1000" baseline="30000" dirty="0"/>
              <a:t>10</a:t>
            </a:r>
            <a:r>
              <a:rPr lang="en-US" sz="1000" dirty="0"/>
              <a:t>, D. Menzel</a:t>
            </a:r>
            <a:r>
              <a:rPr lang="en-US" sz="1000" baseline="30000" dirty="0"/>
              <a:t>1</a:t>
            </a:r>
            <a:r>
              <a:rPr lang="en-US" sz="1000" dirty="0"/>
              <a:t>, R. Valentí</a:t>
            </a:r>
            <a:r>
              <a:rPr lang="en-US" sz="1000" baseline="30000" dirty="0"/>
              <a:t>11</a:t>
            </a:r>
            <a:r>
              <a:rPr lang="en-US" sz="1000" dirty="0"/>
              <a:t>, W. Brenig</a:t>
            </a:r>
            <a:r>
              <a:rPr lang="en-US" sz="1000" baseline="30000" dirty="0"/>
              <a:t>5</a:t>
            </a:r>
            <a:r>
              <a:rPr lang="en-US" sz="1000" dirty="0"/>
              <a:t>, and S. Süllow</a:t>
            </a:r>
            <a:r>
              <a:rPr lang="en-US" sz="1000" baseline="30000" dirty="0"/>
              <a:t>1</a:t>
            </a:r>
            <a:r>
              <a:rPr lang="en-US" sz="1000" dirty="0"/>
              <a:t>  </a:t>
            </a:r>
            <a:endParaRPr lang="en-US" sz="1000" kern="1200" dirty="0"/>
          </a:p>
          <a:p>
            <a:pPr algn="ctr">
              <a:spcBef>
                <a:spcPts val="0"/>
              </a:spcBef>
            </a:pPr>
            <a:r>
              <a:rPr lang="en-US" sz="800" b="1" kern="1200" dirty="0">
                <a:solidFill>
                  <a:srgbClr val="0033CC"/>
                </a:solidFill>
              </a:rPr>
              <a:t>1. IPKM, TU BS; 2. RIIS, Okayama University; 3. George Mason University; 4. QSEC, George Mason University; 5. ITP, TU BS</a:t>
            </a:r>
            <a:r>
              <a:rPr lang="en-US" sz="800" b="1" dirty="0">
                <a:solidFill>
                  <a:srgbClr val="0033CC"/>
                </a:solidFill>
              </a:rPr>
              <a:t>; 6. HZB, Berlin; 7. IFW, Dresden; 8. NHMFL, LANL, Los Alamos; 9. CNEA, UNTREF, Argentina; 10. ANSTO, Australia; 11.  ITP, Goethe-</a:t>
            </a:r>
            <a:r>
              <a:rPr lang="en-US" sz="800" b="1" dirty="0" err="1">
                <a:solidFill>
                  <a:srgbClr val="0033CC"/>
                </a:solidFill>
              </a:rPr>
              <a:t>Universität</a:t>
            </a:r>
            <a:r>
              <a:rPr lang="en-US" sz="800" b="1" dirty="0">
                <a:solidFill>
                  <a:srgbClr val="0033CC"/>
                </a:solidFill>
              </a:rPr>
              <a:t> Frankfurt</a:t>
            </a:r>
          </a:p>
          <a:p>
            <a:pPr algn="ctr">
              <a:spcBef>
                <a:spcPts val="0"/>
              </a:spcBef>
            </a:pPr>
            <a:r>
              <a:rPr lang="en-US" sz="900" b="1" kern="1200" dirty="0"/>
              <a:t>Funding</a:t>
            </a:r>
            <a:r>
              <a:rPr lang="en-US" sz="900" kern="1200" dirty="0"/>
              <a:t> Grants</a:t>
            </a:r>
            <a:r>
              <a:rPr lang="en-US" sz="900" dirty="0"/>
              <a:t>: G.S. </a:t>
            </a:r>
            <a:r>
              <a:rPr lang="en-US" sz="900" dirty="0" err="1"/>
              <a:t>Boebinger</a:t>
            </a:r>
            <a:r>
              <a:rPr lang="en-US" sz="900" dirty="0"/>
              <a:t> (NSF DMR-1644779), S. </a:t>
            </a:r>
            <a:r>
              <a:rPr lang="en-US" sz="900" dirty="0" err="1"/>
              <a:t>Süllow</a:t>
            </a:r>
            <a:r>
              <a:rPr lang="en-US" sz="900" dirty="0"/>
              <a:t> (DFG WO1532/3-2 and SU229/9-2)</a:t>
            </a:r>
            <a:r>
              <a:rPr lang="en-US" sz="600" b="1" kern="12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281B27-99F1-428C-8267-C95941F6560C}"/>
</file>

<file path=customXml/itemProps2.xml><?xml version="1.0" encoding="utf-8"?>
<ds:datastoreItem xmlns:ds="http://schemas.openxmlformats.org/officeDocument/2006/customXml" ds:itemID="{F610C89D-DF17-439F-8931-CC8FAFA01724}"/>
</file>

<file path=customXml/itemProps3.xml><?xml version="1.0" encoding="utf-8"?>
<ds:datastoreItem xmlns:ds="http://schemas.openxmlformats.org/officeDocument/2006/customXml" ds:itemID="{F5EFFF4A-8489-45F2-9900-9730C60490A7}"/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1207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167</cp:revision>
  <cp:lastPrinted>2019-07-16T13:07:28Z</cp:lastPrinted>
  <dcterms:created xsi:type="dcterms:W3CDTF">2004-08-07T03:10:56Z</dcterms:created>
  <dcterms:modified xsi:type="dcterms:W3CDTF">2021-10-16T02:44:09Z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