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3" r:id="rId2"/>
    <p:sldId id="262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E959"/>
    <a:srgbClr val="23B044"/>
    <a:srgbClr val="47E312"/>
    <a:srgbClr val="FECC13"/>
    <a:srgbClr val="E3E30A"/>
    <a:srgbClr val="E3A80E"/>
    <a:srgbClr val="E3952C"/>
    <a:srgbClr val="E31B3E"/>
    <a:srgbClr val="33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89388" autoAdjust="0"/>
  </p:normalViewPr>
  <p:slideViewPr>
    <p:cSldViewPr snapToGrid="0">
      <p:cViewPr varScale="1">
        <p:scale>
          <a:sx n="92" d="100"/>
          <a:sy n="92" d="100"/>
        </p:scale>
        <p:origin x="187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openxmlformats.org/officeDocument/2006/relationships/customXml" Target="../customXml/item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2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7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064889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id="{F2A15EFB-C32A-F746-91A8-ED549473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78" y="1192834"/>
            <a:ext cx="8911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u="sng" dirty="0" smtClean="0"/>
              <a:t>Scope </a:t>
            </a:r>
            <a:r>
              <a:rPr lang="en-US" sz="1200" u="sng" dirty="0"/>
              <a:t>of Work</a:t>
            </a:r>
            <a:r>
              <a:rPr lang="en-US" sz="1200" dirty="0"/>
              <a:t>: </a:t>
            </a:r>
            <a:r>
              <a:rPr lang="en-US" sz="1200" dirty="0" smtClean="0"/>
              <a:t>Utilize the supplemental funding provided by the National Science Foundation to </a:t>
            </a:r>
            <a:r>
              <a:rPr lang="en-US" sz="1200" dirty="0"/>
              <a:t>the MagLab’s </a:t>
            </a:r>
            <a:r>
              <a:rPr lang="en-US" sz="1200" dirty="0" smtClean="0"/>
              <a:t>DMR-1644779 Core Grant to r</a:t>
            </a:r>
            <a:r>
              <a:rPr lang="en-US" sz="1200" dirty="0" smtClean="0"/>
              <a:t>eplace four </a:t>
            </a:r>
            <a:r>
              <a:rPr lang="en-US" sz="1200" dirty="0"/>
              <a:t>20+ year old 2000-ton </a:t>
            </a:r>
            <a:r>
              <a:rPr lang="en-US" sz="1200" dirty="0" smtClean="0"/>
              <a:t>chillers in the MagLab’s physical plant at Florida State University. These chillers </a:t>
            </a:r>
            <a:r>
              <a:rPr lang="en-US" sz="1200" dirty="0"/>
              <a:t>provide </a:t>
            </a:r>
            <a:r>
              <a:rPr lang="en-US" sz="1200" dirty="0" smtClean="0"/>
              <a:t>vast quantities of cooling water to the MagLab’s DC Magnet User Facility.  </a:t>
            </a:r>
            <a:r>
              <a:rPr lang="en-US" sz="1200" dirty="0"/>
              <a:t>The new </a:t>
            </a:r>
            <a:r>
              <a:rPr lang="en-US" sz="1200" dirty="0" smtClean="0"/>
              <a:t>chillers meet all of the cooling needs to operate the MagLab’s world-leading resistive and hybrid magnets, all while improving the MagLab’s reliability and “</a:t>
            </a:r>
            <a:r>
              <a:rPr lang="en-US" sz="1200" dirty="0" smtClean="0"/>
              <a:t>environmental friendliness”.</a:t>
            </a:r>
            <a:r>
              <a:rPr lang="en-US" sz="1200" dirty="0" smtClean="0"/>
              <a:t> 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dirty="0" smtClean="0"/>
              <a:t>The refrigerant, R-1233ZD, is a next generation refrigerant with a low Global </a:t>
            </a:r>
            <a:r>
              <a:rPr lang="en-US" sz="1200" dirty="0"/>
              <a:t>Warming </a:t>
            </a:r>
            <a:r>
              <a:rPr lang="en-US" sz="1200" dirty="0" smtClean="0"/>
              <a:t>Potential of </a:t>
            </a:r>
            <a:r>
              <a:rPr lang="en-US" sz="1200" dirty="0"/>
              <a:t>less than 2 compared to the </a:t>
            </a:r>
            <a:r>
              <a:rPr lang="en-US" sz="1200" dirty="0" smtClean="0"/>
              <a:t>reference </a:t>
            </a:r>
            <a:r>
              <a:rPr lang="en-US" sz="1200" dirty="0"/>
              <a:t>gas, carbon dioxide, which is assigned a value of 1</a:t>
            </a:r>
            <a:r>
              <a:rPr lang="en-US" sz="1200" dirty="0" smtClean="0"/>
              <a:t>. However, R-1233ZD could pose an oxygen deficiency hazard if it were to leak into the physical plant. As such, refrigerants operate at low pressures and are contained in </a:t>
            </a:r>
            <a:r>
              <a:rPr lang="en-US" sz="1200" dirty="0"/>
              <a:t>a </a:t>
            </a:r>
            <a:r>
              <a:rPr lang="en-US" sz="1200" dirty="0" smtClean="0"/>
              <a:t>vacuum vessel, </a:t>
            </a:r>
            <a:r>
              <a:rPr lang="en-US" sz="1200" dirty="0"/>
              <a:t>which virtually eliminates leaks and enables near-zero emissions. </a:t>
            </a:r>
            <a:r>
              <a:rPr lang="en-US" sz="1200" dirty="0" smtClean="0"/>
              <a:t>An extra layer of protection is offered by an </a:t>
            </a:r>
            <a:r>
              <a:rPr lang="en-US" sz="1200" dirty="0" smtClean="0"/>
              <a:t>alarm </a:t>
            </a:r>
            <a:r>
              <a:rPr lang="en-US" sz="1200" dirty="0"/>
              <a:t>system </a:t>
            </a:r>
            <a:r>
              <a:rPr lang="en-US" sz="1200" dirty="0" smtClean="0"/>
              <a:t>that checks for </a:t>
            </a:r>
            <a:r>
              <a:rPr lang="en-US" sz="1200" dirty="0"/>
              <a:t>the presence of </a:t>
            </a:r>
            <a:r>
              <a:rPr lang="en-US" sz="1200" dirty="0" smtClean="0"/>
              <a:t>R-1233ZD should a </a:t>
            </a:r>
            <a:r>
              <a:rPr lang="en-US" sz="1200" dirty="0"/>
              <a:t>leak or unplanned event </a:t>
            </a:r>
            <a:r>
              <a:rPr lang="en-US" sz="1200" dirty="0" smtClean="0"/>
              <a:t>occur. Additional engineering </a:t>
            </a:r>
            <a:r>
              <a:rPr lang="en-US" sz="1200" dirty="0"/>
              <a:t>controls </a:t>
            </a:r>
            <a:r>
              <a:rPr lang="en-US" sz="1200" dirty="0" smtClean="0"/>
              <a:t>both </a:t>
            </a:r>
            <a:r>
              <a:rPr lang="en-US" sz="1200" dirty="0"/>
              <a:t>actively and passively disperse </a:t>
            </a:r>
            <a:r>
              <a:rPr lang="en-US" sz="1200" dirty="0" smtClean="0"/>
              <a:t>any leaked </a:t>
            </a:r>
            <a:r>
              <a:rPr lang="en-US" sz="1200" dirty="0"/>
              <a:t>refrigerant </a:t>
            </a:r>
            <a:r>
              <a:rPr lang="en-US" sz="1200" dirty="0" smtClean="0"/>
              <a:t>to </a:t>
            </a:r>
            <a:r>
              <a:rPr lang="en-US" sz="1200" dirty="0"/>
              <a:t>prevent an oxygen deficient environment.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94" y="3627352"/>
            <a:ext cx="7283312" cy="3184303"/>
          </a:xfrm>
          <a:prstGeom prst="rect">
            <a:avLst/>
          </a:prstGeom>
        </p:spPr>
      </p:pic>
      <p:sp>
        <p:nvSpPr>
          <p:cNvPr id="9" name="Text Box 62">
            <a:extLst>
              <a:ext uri="{FF2B5EF4-FFF2-40B4-BE49-F238E27FC236}">
                <a16:creationId xmlns:a16="http://schemas.microsoft.com/office/drawing/2014/main" id="{DFCBF5A7-B4B9-4F1C-9AC8-5DE2164D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47" y="121097"/>
            <a:ext cx="7583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Updating MagLab Major Equipment: Chiller Replacement </a:t>
            </a:r>
          </a:p>
          <a:p>
            <a:pPr algn="ctr"/>
            <a:r>
              <a:rPr lang="en-US" sz="1600" b="1" dirty="0" smtClean="0"/>
              <a:t>and Mitigation of Oxygen </a:t>
            </a:r>
            <a:r>
              <a:rPr lang="en-US" sz="1600" b="1" dirty="0"/>
              <a:t>Deficiency </a:t>
            </a:r>
            <a:r>
              <a:rPr lang="en-US" sz="1600" b="1" dirty="0" smtClean="0"/>
              <a:t>Hazards</a:t>
            </a:r>
            <a:endParaRPr lang="en-US" sz="1600" b="1" dirty="0"/>
          </a:p>
          <a:p>
            <a:pPr algn="ctr"/>
            <a:endParaRPr lang="en-US" sz="500" dirty="0"/>
          </a:p>
          <a:p>
            <a:pPr algn="ctr">
              <a:spcBef>
                <a:spcPts val="0"/>
              </a:spcBef>
            </a:pPr>
            <a:r>
              <a:rPr lang="en-US" sz="1100" b="1" kern="1200" dirty="0"/>
              <a:t>Funding Grants:</a:t>
            </a:r>
            <a:r>
              <a:rPr lang="en-US" sz="1100" kern="1200" dirty="0"/>
              <a:t>  G.S. Boebinger </a:t>
            </a:r>
            <a:r>
              <a:rPr lang="en-US" sz="1100" kern="1200" dirty="0" smtClean="0"/>
              <a:t>(NSF </a:t>
            </a:r>
            <a:r>
              <a:rPr lang="en-US" sz="1100" dirty="0"/>
              <a:t>DMR-1644779</a:t>
            </a:r>
            <a:r>
              <a:rPr lang="en-US" sz="1100" kern="1200" dirty="0"/>
              <a:t>)</a:t>
            </a:r>
            <a:endParaRPr lang="en-US" sz="1100" b="1" kern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260412" y="6335124"/>
            <a:ext cx="20813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Refrigerant Monitor and Warning System</a:t>
            </a:r>
            <a:endParaRPr lang="en-US" sz="1200" b="1" dirty="0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7" name="Text Box 28">
            <a:extLst>
              <a:ext uri="{FF2B5EF4-FFF2-40B4-BE49-F238E27FC236}">
                <a16:creationId xmlns:a16="http://schemas.microsoft.com/office/drawing/2014/main" id="{F2A15EFB-C32A-F746-91A8-ED549473D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12" y="2534933"/>
            <a:ext cx="398092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000000"/>
                </a:solidFill>
              </a:rPr>
              <a:t>The r</a:t>
            </a:r>
            <a:r>
              <a:rPr lang="en-US" sz="1200" dirty="0" smtClean="0">
                <a:solidFill>
                  <a:srgbClr val="000000"/>
                </a:solidFill>
              </a:rPr>
              <a:t>efrigerant </a:t>
            </a:r>
            <a:r>
              <a:rPr lang="en-US" sz="1200" dirty="0">
                <a:solidFill>
                  <a:srgbClr val="000000"/>
                </a:solidFill>
              </a:rPr>
              <a:t>m</a:t>
            </a:r>
            <a:r>
              <a:rPr lang="en-US" sz="1200" dirty="0" smtClean="0">
                <a:solidFill>
                  <a:srgbClr val="000000"/>
                </a:solidFill>
              </a:rPr>
              <a:t>onitoring </a:t>
            </a:r>
            <a:r>
              <a:rPr lang="en-US" sz="1200" dirty="0">
                <a:solidFill>
                  <a:srgbClr val="000000"/>
                </a:solidFill>
              </a:rPr>
              <a:t>system provides continuous, real-time monitoring down to 1 ppm using Photoacoustic Infrared </a:t>
            </a:r>
            <a:r>
              <a:rPr lang="en-US" sz="1200" dirty="0" smtClean="0">
                <a:solidFill>
                  <a:srgbClr val="000000"/>
                </a:solidFill>
              </a:rPr>
              <a:t>Technology. It enables the MagLab to m</a:t>
            </a:r>
            <a:r>
              <a:rPr lang="en-US" sz="1200" dirty="0" smtClean="0">
                <a:solidFill>
                  <a:srgbClr val="000000"/>
                </a:solidFill>
              </a:rPr>
              <a:t>aintain </a:t>
            </a:r>
            <a:r>
              <a:rPr lang="en-US" sz="1200" dirty="0">
                <a:solidFill>
                  <a:srgbClr val="000000"/>
                </a:solidFill>
              </a:rPr>
              <a:t>compliance with ASHRAE 15, the Environmental Protection Agency, the MagLab Oxygen Deficiency Hazard &amp; Cryogen Safety Program, and Florida State University building </a:t>
            </a:r>
            <a:r>
              <a:rPr lang="en-US" sz="1200" dirty="0" smtClean="0">
                <a:solidFill>
                  <a:srgbClr val="000000"/>
                </a:solidFill>
              </a:rPr>
              <a:t>codes.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dirty="0" smtClean="0">
                <a:solidFill>
                  <a:srgbClr val="000000"/>
                </a:solidFill>
              </a:rPr>
              <a:t>The refrigerant monitoring system features</a:t>
            </a:r>
            <a:r>
              <a:rPr lang="en-US" sz="1200" dirty="0" smtClean="0">
                <a:solidFill>
                  <a:srgbClr val="000000"/>
                </a:solidFill>
              </a:rPr>
              <a:t>:</a:t>
            </a:r>
            <a:endParaRPr lang="en-US" sz="1200" dirty="0">
              <a:solidFill>
                <a:srgbClr val="000000"/>
              </a:solidFill>
            </a:endParaRPr>
          </a:p>
          <a:p>
            <a:pPr lvl="0"/>
            <a:endParaRPr lang="en-US" sz="1200" b="1" dirty="0">
              <a:solidFill>
                <a:srgbClr val="00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Stability: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Not affected by temperature and humidity swings, minimizing drift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High-Sensitivity </a:t>
            </a:r>
            <a:r>
              <a:rPr lang="en-US" sz="1200" b="1" dirty="0">
                <a:solidFill>
                  <a:srgbClr val="000000"/>
                </a:solidFill>
              </a:rPr>
              <a:t>Level</a:t>
            </a:r>
            <a:r>
              <a:rPr lang="en-US" sz="1200" dirty="0">
                <a:solidFill>
                  <a:srgbClr val="000000"/>
                </a:solidFill>
              </a:rPr>
              <a:t>: action level alarm set at 35 ppm, (800 ppm Time-weighted avg.)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Reliability:</a:t>
            </a:r>
            <a:r>
              <a:rPr lang="en-US" sz="1200" dirty="0" smtClean="0"/>
              <a:t> </a:t>
            </a:r>
            <a:r>
              <a:rPr lang="en-US" sz="1200" dirty="0"/>
              <a:t>Safe continuous operation with advanced sensor diagnostics and predictive maintenance</a:t>
            </a:r>
            <a:endParaRPr lang="en-US" sz="1200" dirty="0">
              <a:solidFill>
                <a:srgbClr val="00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0000"/>
                </a:solidFill>
              </a:rPr>
              <a:t>Versatility: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Safely shuts down online chillers, activates warning strobe lights/siren, and activates refrigerant </a:t>
            </a:r>
            <a:r>
              <a:rPr lang="en-US" sz="1200" dirty="0" smtClean="0">
                <a:solidFill>
                  <a:srgbClr val="000000"/>
                </a:solidFill>
              </a:rPr>
              <a:t>dispersing fan.</a:t>
            </a:r>
            <a:endParaRPr lang="en-US" sz="1200" dirty="0">
              <a:solidFill>
                <a:srgbClr val="000000"/>
              </a:solidFill>
            </a:endParaRP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6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0099" y="2682385"/>
            <a:ext cx="5022324" cy="228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915" y="1611603"/>
            <a:ext cx="3904514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n-US" sz="1200" dirty="0">
                <a:solidFill>
                  <a:srgbClr val="000000"/>
                </a:solidFill>
              </a:rPr>
              <a:t>Engineering controls protect workers by both removing hazardous conditions and providing a warning system to alert the worker to potential hazards.</a:t>
            </a: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38100" y="1064889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50631" y="6335123"/>
            <a:ext cx="2163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Refrigerant </a:t>
            </a:r>
            <a:r>
              <a:rPr lang="en-US" sz="1200" b="1" dirty="0" smtClean="0">
                <a:solidFill>
                  <a:srgbClr val="000000"/>
                </a:solidFill>
              </a:rPr>
              <a:t>Dispersing </a:t>
            </a:r>
            <a:r>
              <a:rPr lang="en-US" sz="1200" b="1" dirty="0">
                <a:solidFill>
                  <a:srgbClr val="000000"/>
                </a:solidFill>
              </a:rPr>
              <a:t>Fan located at ground level 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5" r="11004"/>
          <a:stretch/>
        </p:blipFill>
        <p:spPr>
          <a:xfrm rot="5400000">
            <a:off x="5276785" y="2617627"/>
            <a:ext cx="5022324" cy="2412668"/>
          </a:xfrm>
          <a:prstGeom prst="rect">
            <a:avLst/>
          </a:prstGeom>
        </p:spPr>
      </p:pic>
      <p:sp>
        <p:nvSpPr>
          <p:cNvPr id="21" name="Text Box 62">
            <a:extLst>
              <a:ext uri="{FF2B5EF4-FFF2-40B4-BE49-F238E27FC236}">
                <a16:creationId xmlns:a16="http://schemas.microsoft.com/office/drawing/2014/main" id="{DFCBF5A7-B4B9-4F1C-9AC8-5DE2164DE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47" y="121097"/>
            <a:ext cx="75834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Updating MagLab Major Equipment: Chiller Replacement </a:t>
            </a:r>
          </a:p>
          <a:p>
            <a:pPr algn="ctr"/>
            <a:r>
              <a:rPr lang="en-US" sz="1600" b="1" dirty="0" smtClean="0"/>
              <a:t>and Mitigation of Oxygen </a:t>
            </a:r>
            <a:r>
              <a:rPr lang="en-US" sz="1600" b="1" dirty="0"/>
              <a:t>Deficiency </a:t>
            </a:r>
            <a:r>
              <a:rPr lang="en-US" sz="1600" b="1" dirty="0" smtClean="0"/>
              <a:t>Hazards</a:t>
            </a:r>
            <a:endParaRPr lang="en-US" sz="1600" b="1" dirty="0"/>
          </a:p>
          <a:p>
            <a:pPr algn="ctr"/>
            <a:endParaRPr lang="en-US" sz="500" dirty="0"/>
          </a:p>
          <a:p>
            <a:pPr algn="ctr">
              <a:spcBef>
                <a:spcPts val="0"/>
              </a:spcBef>
            </a:pPr>
            <a:r>
              <a:rPr lang="en-US" sz="1100" b="1" kern="1200" dirty="0"/>
              <a:t>Funding Grants:</a:t>
            </a:r>
            <a:r>
              <a:rPr lang="en-US" sz="1100" kern="1200" dirty="0"/>
              <a:t>  G.S. Boebinger </a:t>
            </a:r>
            <a:r>
              <a:rPr lang="en-US" sz="1100" kern="1200" dirty="0" smtClean="0"/>
              <a:t>(NSF </a:t>
            </a:r>
            <a:r>
              <a:rPr lang="en-US" sz="1100" dirty="0"/>
              <a:t>DMR-1644779</a:t>
            </a:r>
            <a:r>
              <a:rPr lang="en-US" sz="1100" kern="1200" dirty="0"/>
              <a:t>)</a:t>
            </a:r>
            <a:endParaRPr lang="en-US" sz="1100" b="1" kern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549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E76CB6D853C64B89835FD2B25191F7" ma:contentTypeVersion="1" ma:contentTypeDescription="Create a new document." ma:contentTypeScope="" ma:versionID="c65b3aeb76beb82d9b928cfbb17b6307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87C338-E655-4FC2-95BA-908EFC3D3F4F}"/>
</file>

<file path=customXml/itemProps2.xml><?xml version="1.0" encoding="utf-8"?>
<ds:datastoreItem xmlns:ds="http://schemas.openxmlformats.org/officeDocument/2006/customXml" ds:itemID="{7B4A0CC1-0800-41AB-BA74-B82EC5EC15A0}"/>
</file>

<file path=customXml/itemProps3.xml><?xml version="1.0" encoding="utf-8"?>
<ds:datastoreItem xmlns:ds="http://schemas.openxmlformats.org/officeDocument/2006/customXml" ds:itemID="{DE168C4F-4F8B-412C-91EB-11D8A8B1A519}"/>
</file>

<file path=docProps/app.xml><?xml version="1.0" encoding="utf-8"?>
<Properties xmlns="http://schemas.openxmlformats.org/officeDocument/2006/extended-properties" xmlns:vt="http://schemas.openxmlformats.org/officeDocument/2006/docPropsVTypes">
  <TotalTime>18620</TotalTime>
  <Words>410</Words>
  <Application>Microsoft Office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257</cp:revision>
  <cp:lastPrinted>2019-07-16T13:07:28Z</cp:lastPrinted>
  <dcterms:created xsi:type="dcterms:W3CDTF">2004-08-07T03:10:56Z</dcterms:created>
  <dcterms:modified xsi:type="dcterms:W3CDTF">2021-10-14T21:55:25Z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0x0101006EE76CB6D853C64B89835FD2B25191F7</vt:lpwstr>
  </property>
</Properties>
</file>