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11337" autoAdjust="0"/>
    <p:restoredTop sz="86437" autoAdjust="0"/>
  </p:normalViewPr>
  <p:slideViewPr>
    <p:cSldViewPr snapToGrid="0">
      <p:cViewPr varScale="1">
        <p:scale>
          <a:sx n="102" d="100"/>
          <a:sy n="102" d="100"/>
        </p:scale>
        <p:origin x="1530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90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8/1361-6668/abf66f" TargetMode="External"/><Relationship Id="rId7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iff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88/1361-6668/abf66f" TargetMode="External"/><Relationship Id="rId5" Type="http://schemas.openxmlformats.org/officeDocument/2006/relationships/image" Target="../media/image4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7637" y="1182442"/>
            <a:ext cx="4449467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dirty="0"/>
              <a:t>Nb</a:t>
            </a:r>
            <a:r>
              <a:rPr lang="en-US" sz="1200" baseline="-25000" dirty="0"/>
              <a:t>3</a:t>
            </a:r>
            <a:r>
              <a:rPr lang="en-US" sz="1200" dirty="0"/>
              <a:t>Sn coated </a:t>
            </a:r>
            <a:r>
              <a:rPr lang="en-US" sz="1200" dirty="0"/>
              <a:t>S</a:t>
            </a:r>
            <a:r>
              <a:rPr lang="en-US" sz="1200" dirty="0" smtClean="0"/>
              <a:t>uperconducting Radio </a:t>
            </a:r>
            <a:r>
              <a:rPr lang="en-US" sz="1200" dirty="0"/>
              <a:t>F</a:t>
            </a:r>
            <a:r>
              <a:rPr lang="en-US" sz="1200" dirty="0" smtClean="0"/>
              <a:t>requency </a:t>
            </a:r>
            <a:r>
              <a:rPr lang="en-US" sz="1200" dirty="0"/>
              <a:t>(SRF) cavities could potentially operate at temperatures of </a:t>
            </a:r>
            <a:r>
              <a:rPr lang="en-US" sz="1200" dirty="0" smtClean="0"/>
              <a:t>4K to 8K, which can be achieved by </a:t>
            </a:r>
            <a:r>
              <a:rPr lang="en-US" sz="1200" dirty="0"/>
              <a:t>compact refrigerators. In </a:t>
            </a:r>
            <a:r>
              <a:rPr lang="en-US" sz="1200" dirty="0" smtClean="0"/>
              <a:t>principle, this new technology could provide low losses and high </a:t>
            </a:r>
            <a:r>
              <a:rPr lang="en-US" sz="1200" dirty="0"/>
              <a:t>accelerating </a:t>
            </a:r>
            <a:r>
              <a:rPr lang="en-US" sz="1200" dirty="0" smtClean="0"/>
              <a:t>gradients without the need </a:t>
            </a:r>
            <a:r>
              <a:rPr lang="en-US" sz="1200" dirty="0"/>
              <a:t>for </a:t>
            </a:r>
            <a:r>
              <a:rPr lang="en-US" sz="1200" dirty="0" smtClean="0"/>
              <a:t>expensive superfluid </a:t>
            </a:r>
            <a:r>
              <a:rPr lang="en-US" sz="1200" dirty="0"/>
              <a:t>helium infrastructure. Intense electron beam and </a:t>
            </a:r>
            <a:r>
              <a:rPr lang="en-US" sz="1200" dirty="0" smtClean="0"/>
              <a:t>X-ray </a:t>
            </a:r>
            <a:r>
              <a:rPr lang="en-US" sz="1200" dirty="0"/>
              <a:t>sources could thus become small and portable. </a:t>
            </a:r>
            <a:endParaRPr lang="en-US" sz="1200" dirty="0" smtClean="0"/>
          </a:p>
          <a:p>
            <a:pPr algn="just">
              <a:spcAft>
                <a:spcPts val="600"/>
              </a:spcAft>
            </a:pPr>
            <a:r>
              <a:rPr lang="en-US" sz="1200" dirty="0" smtClean="0"/>
              <a:t>Present </a:t>
            </a:r>
            <a:r>
              <a:rPr lang="en-US" sz="1200" dirty="0"/>
              <a:t>Nb</a:t>
            </a:r>
            <a:r>
              <a:rPr lang="en-US" sz="1200" baseline="-25000" dirty="0"/>
              <a:t>3</a:t>
            </a:r>
            <a:r>
              <a:rPr lang="en-US" sz="1200" dirty="0"/>
              <a:t>Sn coating processes require special conditions including high temperature, ~1200°C, for direct reaction of Sn with a Nb cavity body. </a:t>
            </a:r>
            <a:r>
              <a:rPr lang="en-US" sz="1200" i="1" u="sng" dirty="0" smtClean="0"/>
              <a:t>New data suggest that </a:t>
            </a:r>
            <a:r>
              <a:rPr lang="en-US" sz="1200" i="1" u="sng" dirty="0"/>
              <a:t>Nb</a:t>
            </a:r>
            <a:r>
              <a:rPr lang="en-US" sz="1200" i="1" u="sng" baseline="-25000" dirty="0"/>
              <a:t>3</a:t>
            </a:r>
            <a:r>
              <a:rPr lang="en-US" sz="1200" i="1" u="sng" dirty="0"/>
              <a:t>Sn </a:t>
            </a:r>
            <a:r>
              <a:rPr lang="en-US" sz="1200" i="1" u="sng" dirty="0" smtClean="0"/>
              <a:t>can be more easily made </a:t>
            </a:r>
            <a:r>
              <a:rPr lang="en-US" sz="1200" i="1" u="sng" dirty="0"/>
              <a:t>by reaction of Nb with bronze, a Cu-Sn </a:t>
            </a:r>
            <a:r>
              <a:rPr lang="en-US" sz="1200" i="1" u="sng" dirty="0" smtClean="0"/>
              <a:t>alloy. This process would </a:t>
            </a:r>
            <a:r>
              <a:rPr lang="en-US" sz="1200" i="1" u="sng" dirty="0"/>
              <a:t>take advantage of the simpler fabrication and high thermal conductivity of Cu cavity bodies</a:t>
            </a:r>
            <a:r>
              <a:rPr lang="en-US" sz="1200" dirty="0"/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1200" dirty="0" smtClean="0"/>
              <a:t>The MagLab’s Applied Superconductivity Center is </a:t>
            </a:r>
            <a:r>
              <a:rPr lang="en-US" sz="1200" dirty="0"/>
              <a:t>a pioneer in Nb</a:t>
            </a:r>
            <a:r>
              <a:rPr lang="en-US" sz="1200" baseline="-25000" dirty="0"/>
              <a:t>3</a:t>
            </a:r>
            <a:r>
              <a:rPr lang="en-US" sz="1200" dirty="0"/>
              <a:t>Sn wire </a:t>
            </a:r>
            <a:r>
              <a:rPr lang="en-US" sz="1200" dirty="0" smtClean="0"/>
              <a:t>fabrication. This </a:t>
            </a:r>
            <a:r>
              <a:rPr lang="en-US" sz="1200" dirty="0"/>
              <a:t>knowledge </a:t>
            </a:r>
            <a:r>
              <a:rPr lang="en-US" sz="1200" dirty="0" smtClean="0"/>
              <a:t>base was </a:t>
            </a:r>
            <a:r>
              <a:rPr lang="en-US" sz="1200" dirty="0"/>
              <a:t>used to produce Nb</a:t>
            </a:r>
            <a:r>
              <a:rPr lang="en-US" sz="1200" baseline="-25000" dirty="0"/>
              <a:t>3</a:t>
            </a:r>
            <a:r>
              <a:rPr lang="en-US" sz="1200" dirty="0"/>
              <a:t>Sn films on bronze and Cu </a:t>
            </a:r>
            <a:r>
              <a:rPr lang="en-US" sz="1200" dirty="0" smtClean="0"/>
              <a:t>substrates, resulting in the discovery that </a:t>
            </a:r>
            <a:r>
              <a:rPr lang="en-US" sz="1200" dirty="0"/>
              <a:t>Nb deposited onto hot bronze at ~715°C </a:t>
            </a:r>
            <a:r>
              <a:rPr lang="en-US" sz="1200" u="sng" dirty="0"/>
              <a:t>instantly converts to Nb</a:t>
            </a:r>
            <a:r>
              <a:rPr lang="en-US" sz="1200" u="sng" baseline="-25000" dirty="0"/>
              <a:t>3</a:t>
            </a:r>
            <a:r>
              <a:rPr lang="en-US" sz="1200" u="sng" dirty="0"/>
              <a:t>Sn</a:t>
            </a:r>
            <a:r>
              <a:rPr lang="en-US" sz="1200" dirty="0"/>
              <a:t> and achieves a film growth rate </a:t>
            </a:r>
            <a:r>
              <a:rPr lang="en-US" sz="1200" u="sng" dirty="0"/>
              <a:t>10x faster</a:t>
            </a:r>
            <a:r>
              <a:rPr lang="en-US" sz="1200" dirty="0"/>
              <a:t> than Nb-bronze solid-state reactions. </a:t>
            </a:r>
            <a:r>
              <a:rPr lang="en-US" sz="1200" b="1" dirty="0"/>
              <a:t>Figure 1 </a:t>
            </a:r>
            <a:r>
              <a:rPr lang="en-US" sz="1200" dirty="0" smtClean="0"/>
              <a:t>compares this </a:t>
            </a:r>
            <a:r>
              <a:rPr lang="en-US" sz="1200" dirty="0"/>
              <a:t>new hot bronze route </a:t>
            </a:r>
            <a:r>
              <a:rPr lang="en-US" sz="1200" dirty="0" smtClean="0"/>
              <a:t>with </a:t>
            </a:r>
            <a:r>
              <a:rPr lang="en-US" sz="1200" dirty="0"/>
              <a:t>the conventional two-step post-reaction </a:t>
            </a:r>
            <a:r>
              <a:rPr lang="en-US" sz="1200" dirty="0" smtClean="0"/>
              <a:t>process. </a:t>
            </a:r>
            <a:r>
              <a:rPr lang="en-US" sz="1200" b="1" dirty="0" smtClean="0"/>
              <a:t>Figure </a:t>
            </a:r>
            <a:r>
              <a:rPr lang="en-US" sz="1200" b="1" dirty="0"/>
              <a:t>2</a:t>
            </a:r>
            <a:r>
              <a:rPr lang="en-US" sz="1200" dirty="0"/>
              <a:t> contrasts the resulting grain morphologies. </a:t>
            </a:r>
            <a:r>
              <a:rPr lang="en-US" sz="1200" i="1" u="sng" dirty="0"/>
              <a:t>The </a:t>
            </a:r>
            <a:r>
              <a:rPr lang="en-US" sz="1200" i="1" u="sng" dirty="0" smtClean="0"/>
              <a:t>new hot </a:t>
            </a:r>
            <a:r>
              <a:rPr lang="en-US" sz="1200" i="1" u="sng" dirty="0"/>
              <a:t>bronze method </a:t>
            </a:r>
            <a:r>
              <a:rPr lang="en-US" sz="1200" i="1" u="sng" dirty="0" smtClean="0"/>
              <a:t>produces improved grain </a:t>
            </a:r>
            <a:r>
              <a:rPr lang="en-US" sz="1200" i="1" u="sng" dirty="0"/>
              <a:t>structure </a:t>
            </a:r>
            <a:r>
              <a:rPr lang="en-US" sz="1200" i="1" u="sng" dirty="0" smtClean="0"/>
              <a:t>and materials properties. Micro-chemical </a:t>
            </a:r>
            <a:r>
              <a:rPr lang="en-US" sz="1200" i="1" u="sng" dirty="0"/>
              <a:t>measurements suggest that the improved performance is due to a higher </a:t>
            </a:r>
            <a:r>
              <a:rPr lang="en-US" sz="1200" i="1" u="sng" dirty="0" err="1"/>
              <a:t>Sn:Nb</a:t>
            </a:r>
            <a:r>
              <a:rPr lang="en-US" sz="1200" i="1" u="sng" dirty="0"/>
              <a:t> ratio in the Nb₃Sn</a:t>
            </a:r>
            <a:r>
              <a:rPr lang="en-US" sz="1200" dirty="0"/>
              <a:t>. </a:t>
            </a:r>
            <a:r>
              <a:rPr lang="en-US" sz="1200" dirty="0" smtClean="0"/>
              <a:t>Future work seeks to raise the ~15K critical temperature that perhaps results from thermal </a:t>
            </a:r>
            <a:r>
              <a:rPr lang="en-US" sz="1200" dirty="0"/>
              <a:t>contraction </a:t>
            </a:r>
            <a:r>
              <a:rPr lang="en-US" sz="1200" dirty="0" smtClean="0"/>
              <a:t>challenges.</a:t>
            </a:r>
            <a:endParaRPr lang="en-US" sz="1200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25562"/>
            <a:ext cx="4572000" cy="495535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245096" y="6326411"/>
            <a:ext cx="886080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333399"/>
                </a:solidFill>
              </a:rPr>
              <a:t>Facilities and </a:t>
            </a:r>
            <a:r>
              <a:rPr lang="en-US" sz="1000" b="1" dirty="0">
                <a:solidFill>
                  <a:srgbClr val="333399"/>
                </a:solidFill>
              </a:rPr>
              <a:t>instrumentation used:</a:t>
            </a:r>
            <a:r>
              <a:rPr lang="en-US" sz="1000" dirty="0">
                <a:solidFill>
                  <a:srgbClr val="333399"/>
                </a:solidFill>
              </a:rPr>
              <a:t>  Applied Superconductivity </a:t>
            </a:r>
            <a:r>
              <a:rPr lang="en-US" sz="1000" dirty="0" smtClean="0">
                <a:solidFill>
                  <a:srgbClr val="333399"/>
                </a:solidFill>
              </a:rPr>
              <a:t>Center, the JEOL-ARM </a:t>
            </a:r>
            <a:r>
              <a:rPr lang="en-US" sz="1000" dirty="0">
                <a:solidFill>
                  <a:srgbClr val="333399"/>
                </a:solidFill>
              </a:rPr>
              <a:t>TEM/STEM facility </a:t>
            </a:r>
            <a:r>
              <a:rPr lang="en-US" sz="1000" dirty="0" smtClean="0">
                <a:solidFill>
                  <a:srgbClr val="333399"/>
                </a:solidFill>
              </a:rPr>
              <a:t>at the MagLab</a:t>
            </a:r>
          </a:p>
          <a:p>
            <a:r>
              <a:rPr lang="en-US" sz="1000" b="1" dirty="0" smtClean="0">
                <a:solidFill>
                  <a:srgbClr val="333399"/>
                </a:solidFill>
              </a:rPr>
              <a:t>Citation</a:t>
            </a:r>
            <a:r>
              <a:rPr lang="en-US" sz="1000" b="1" dirty="0">
                <a:solidFill>
                  <a:srgbClr val="333399"/>
                </a:solidFill>
              </a:rPr>
              <a:t>: </a:t>
            </a:r>
            <a:r>
              <a:rPr lang="en-US" sz="1000" dirty="0" err="1">
                <a:solidFill>
                  <a:srgbClr val="333399"/>
                </a:solidFill>
              </a:rPr>
              <a:t>Withanage</a:t>
            </a:r>
            <a:r>
              <a:rPr lang="en-US" sz="1000" dirty="0">
                <a:solidFill>
                  <a:srgbClr val="333399"/>
                </a:solidFill>
              </a:rPr>
              <a:t>, W.K.; Juliao, A.; Cooley, L.D., </a:t>
            </a:r>
            <a:r>
              <a:rPr lang="en-US" sz="1000" i="1" dirty="0">
                <a:solidFill>
                  <a:srgbClr val="333399"/>
                </a:solidFill>
              </a:rPr>
              <a:t>Rapid Nb3Sn film growth by sputtering Nb on hot bronze,</a:t>
            </a:r>
            <a:r>
              <a:rPr lang="en-US" sz="1000" dirty="0">
                <a:solidFill>
                  <a:srgbClr val="333399"/>
                </a:solidFill>
              </a:rPr>
              <a:t> </a:t>
            </a:r>
            <a:endParaRPr lang="en-US" sz="1000" dirty="0" smtClean="0">
              <a:solidFill>
                <a:srgbClr val="333399"/>
              </a:solidFill>
            </a:endParaRPr>
          </a:p>
          <a:p>
            <a:r>
              <a:rPr lang="en-US" sz="1000" b="1" dirty="0">
                <a:solidFill>
                  <a:srgbClr val="333399"/>
                </a:solidFill>
              </a:rPr>
              <a:t> </a:t>
            </a:r>
            <a:r>
              <a:rPr lang="en-US" sz="1000" b="1" dirty="0" smtClean="0">
                <a:solidFill>
                  <a:srgbClr val="333399"/>
                </a:solidFill>
              </a:rPr>
              <a:t>   </a:t>
            </a:r>
            <a:r>
              <a:rPr lang="en-US" sz="1000" b="1" dirty="0" smtClean="0">
                <a:solidFill>
                  <a:srgbClr val="333399"/>
                </a:solidFill>
              </a:rPr>
              <a:t>Superconductor </a:t>
            </a:r>
            <a:r>
              <a:rPr lang="en-US" sz="1000" b="1" dirty="0">
                <a:solidFill>
                  <a:srgbClr val="333399"/>
                </a:solidFill>
              </a:rPr>
              <a:t>Science and Technology</a:t>
            </a:r>
            <a:r>
              <a:rPr lang="en-US" sz="1000" dirty="0">
                <a:solidFill>
                  <a:srgbClr val="333399"/>
                </a:solidFill>
              </a:rPr>
              <a:t>, </a:t>
            </a:r>
            <a:r>
              <a:rPr lang="en-US" sz="1000" b="1" dirty="0">
                <a:solidFill>
                  <a:srgbClr val="333399"/>
                </a:solidFill>
              </a:rPr>
              <a:t>34</a:t>
            </a:r>
            <a:r>
              <a:rPr lang="en-US" sz="1000" dirty="0">
                <a:solidFill>
                  <a:srgbClr val="333399"/>
                </a:solidFill>
              </a:rPr>
              <a:t> (6), 06LT01 (2021) </a:t>
            </a:r>
            <a:r>
              <a:rPr lang="en-US" sz="1000" dirty="0">
                <a:solidFill>
                  <a:srgbClr val="3333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doi.org/10.1088/1361-6668/abf66f</a:t>
            </a:r>
            <a:endParaRPr lang="en-US" sz="10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50612" y="78958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1046578" y="73357"/>
            <a:ext cx="70508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Nb</a:t>
            </a:r>
            <a:r>
              <a:rPr lang="en-US" sz="1600" b="1" kern="1200" baseline="-25000" dirty="0"/>
              <a:t>3</a:t>
            </a:r>
            <a:r>
              <a:rPr lang="en-US" sz="1600" b="1" kern="1200" dirty="0"/>
              <a:t>Sn films via a novel hot-bronze method for compact accelerators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Wenura Withanage</a:t>
            </a:r>
            <a:r>
              <a:rPr lang="en-US" sz="11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Andre Juliao</a:t>
            </a:r>
            <a:r>
              <a:rPr lang="en-US" sz="11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and Lance D. Cooley</a:t>
            </a:r>
            <a:r>
              <a:rPr lang="en-US" sz="1100" baseline="30000" dirty="0"/>
              <a:t>1</a:t>
            </a:r>
            <a:r>
              <a:rPr lang="en-US" sz="1100" kern="1200" baseline="30000" dirty="0"/>
              <a:t>,2</a:t>
            </a:r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Applied Superconductivity Center - NHMFL; 2. Florida State University;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L.D. </a:t>
            </a:r>
            <a:r>
              <a:rPr lang="en-US" sz="1050" dirty="0"/>
              <a:t>Cooley (DOE DE-SC0018379), 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62" y="80528"/>
            <a:ext cx="792698" cy="944759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9CB3FB46-7EFC-4F8B-AC53-19938475E63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4" t="6116" r="1087"/>
          <a:stretch/>
        </p:blipFill>
        <p:spPr>
          <a:xfrm>
            <a:off x="4495802" y="1371056"/>
            <a:ext cx="3233733" cy="19722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1053489-E7C5-49D8-ADCE-F69D743D95DC}"/>
              </a:ext>
            </a:extLst>
          </p:cNvPr>
          <p:cNvSpPr/>
          <p:nvPr/>
        </p:nvSpPr>
        <p:spPr>
          <a:xfrm>
            <a:off x="7729536" y="1383038"/>
            <a:ext cx="131860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Fig 1</a:t>
            </a:r>
            <a:r>
              <a:rPr lang="en-GB" sz="1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100" dirty="0" smtClean="0">
                <a:latin typeface="+mn-lt"/>
              </a:rPr>
              <a:t>Comparing (a</a:t>
            </a:r>
            <a:r>
              <a:rPr lang="en-US" sz="1100" dirty="0">
                <a:latin typeface="+mn-lt"/>
              </a:rPr>
              <a:t>) the hot bronze method with (b) the post-reaction method. </a:t>
            </a:r>
            <a:r>
              <a:rPr lang="en-US" sz="1100" dirty="0"/>
              <a:t>Both methods can be </a:t>
            </a:r>
            <a:r>
              <a:rPr lang="en-US" sz="1100" dirty="0" smtClean="0"/>
              <a:t>easily scaled to improve the performance of </a:t>
            </a:r>
            <a:r>
              <a:rPr lang="en-US" sz="1100" dirty="0"/>
              <a:t>SRF cavities.</a:t>
            </a:r>
            <a:r>
              <a:rPr lang="en-US" sz="11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i="1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F50958-191C-499E-8F73-61DB79FBCB6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4" b="3946"/>
          <a:stretch/>
        </p:blipFill>
        <p:spPr>
          <a:xfrm>
            <a:off x="4526280" y="3465576"/>
            <a:ext cx="4473565" cy="224028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1F21AF1-323C-4D08-B8BE-B13E13EE6F97}"/>
              </a:ext>
            </a:extLst>
          </p:cNvPr>
          <p:cNvSpPr/>
          <p:nvPr/>
        </p:nvSpPr>
        <p:spPr>
          <a:xfrm>
            <a:off x="4564625" y="5671473"/>
            <a:ext cx="44192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1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Fig 2. </a:t>
            </a:r>
            <a:r>
              <a:rPr lang="en-US" sz="1100" dirty="0">
                <a:latin typeface="+mn-lt"/>
              </a:rPr>
              <a:t>Bright field STEM cross-section images of Nb</a:t>
            </a:r>
            <a:r>
              <a:rPr lang="en-US" sz="1100" baseline="-25000" dirty="0">
                <a:latin typeface="+mn-lt"/>
              </a:rPr>
              <a:t>3</a:t>
            </a:r>
            <a:r>
              <a:rPr lang="en-US" sz="1100" dirty="0">
                <a:latin typeface="+mn-lt"/>
              </a:rPr>
              <a:t>Sn films produced using (a) the </a:t>
            </a:r>
            <a:r>
              <a:rPr lang="en-US" sz="1100" dirty="0" smtClean="0">
                <a:latin typeface="+mn-lt"/>
              </a:rPr>
              <a:t>newly-discovered hot </a:t>
            </a:r>
            <a:r>
              <a:rPr lang="en-US" sz="1100" dirty="0">
                <a:latin typeface="+mn-lt"/>
              </a:rPr>
              <a:t>bronze method and (b) the post-reaction </a:t>
            </a:r>
            <a:r>
              <a:rPr lang="en-US" sz="1100" dirty="0" smtClean="0">
                <a:latin typeface="+mn-lt"/>
              </a:rPr>
              <a:t>method.</a:t>
            </a:r>
            <a:endParaRPr lang="en-US" sz="1100" i="1" dirty="0">
              <a:latin typeface="+mn-lt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57150" y="113160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290545"/>
            <a:ext cx="423900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/>
              <a:t>A </a:t>
            </a:r>
            <a:r>
              <a:rPr lang="en-US" sz="1200" dirty="0">
                <a:latin typeface="Arial" charset="0"/>
              </a:rPr>
              <a:t>new “hot </a:t>
            </a:r>
            <a:r>
              <a:rPr lang="en-US" sz="1200" dirty="0" err="1" smtClean="0">
                <a:latin typeface="Arial" charset="0"/>
              </a:rPr>
              <a:t>bronze“thin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film growth recipe was developed to produce </a:t>
            </a:r>
            <a:r>
              <a:rPr lang="en-US" sz="1200" i="1" u="sng" dirty="0">
                <a:latin typeface="Arial" charset="0"/>
              </a:rPr>
              <a:t>high quality superconducting </a:t>
            </a:r>
            <a:r>
              <a:rPr lang="en-US" sz="1200" i="1" u="sng" dirty="0" smtClean="0">
                <a:latin typeface="Arial" charset="0"/>
              </a:rPr>
              <a:t>Niobium-Tin (Nb</a:t>
            </a:r>
            <a:r>
              <a:rPr lang="en-US" sz="1200" i="1" u="sng" baseline="-25000" dirty="0" smtClean="0">
                <a:latin typeface="Arial" charset="0"/>
              </a:rPr>
              <a:t>3</a:t>
            </a:r>
            <a:r>
              <a:rPr lang="en-US" sz="1200" i="1" u="sng" dirty="0" smtClean="0">
                <a:latin typeface="Arial" charset="0"/>
              </a:rPr>
              <a:t>Sn) layers </a:t>
            </a:r>
            <a:r>
              <a:rPr lang="en-US" sz="1200" i="1" u="sng" dirty="0">
                <a:latin typeface="Arial" charset="0"/>
              </a:rPr>
              <a:t>on bronze substrates </a:t>
            </a:r>
            <a:r>
              <a:rPr lang="en-US" sz="1200" i="1" u="sng" dirty="0" smtClean="0">
                <a:latin typeface="Arial" charset="0"/>
              </a:rPr>
              <a:t>that are easier to fabricate and that outperform existing technologies</a:t>
            </a:r>
            <a:r>
              <a:rPr lang="en-US" sz="1200" dirty="0" smtClean="0">
                <a:latin typeface="Arial" charset="0"/>
              </a:rPr>
              <a:t>.  </a:t>
            </a:r>
            <a:endParaRPr lang="en-US" sz="1200" dirty="0">
              <a:latin typeface="Arial" charset="0"/>
            </a:endParaRPr>
          </a:p>
          <a:p>
            <a:pPr algn="just"/>
            <a:endParaRPr lang="en-US" sz="6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>
                <a:latin typeface="Arial" charset="0"/>
              </a:rPr>
              <a:t>This new recipe </a:t>
            </a:r>
            <a:r>
              <a:rPr lang="en-US" sz="1200" dirty="0" smtClean="0">
                <a:latin typeface="Arial" charset="0"/>
              </a:rPr>
              <a:t> can </a:t>
            </a:r>
            <a:r>
              <a:rPr lang="en-US" sz="1200" dirty="0">
                <a:latin typeface="Arial" charset="0"/>
              </a:rPr>
              <a:t>be scaled to produce Nb</a:t>
            </a:r>
            <a:r>
              <a:rPr lang="en-US" sz="1200" baseline="-25000" dirty="0">
                <a:latin typeface="Arial" charset="0"/>
              </a:rPr>
              <a:t>3</a:t>
            </a:r>
            <a:r>
              <a:rPr lang="en-US" sz="1200" dirty="0">
                <a:latin typeface="Arial" charset="0"/>
              </a:rPr>
              <a:t>Sn surfaces inside copper shells to produce </a:t>
            </a:r>
            <a:r>
              <a:rPr lang="en-US" sz="1200" dirty="0" smtClean="0">
                <a:latin typeface="Arial" charset="0"/>
              </a:rPr>
              <a:t>next-generation Superconducting </a:t>
            </a:r>
            <a:r>
              <a:rPr lang="en-US" sz="1200" dirty="0" smtClean="0">
                <a:latin typeface="Arial" charset="0"/>
              </a:rPr>
              <a:t>R</a:t>
            </a:r>
            <a:r>
              <a:rPr lang="en-US" sz="1200" dirty="0" smtClean="0">
                <a:latin typeface="Arial" charset="0"/>
              </a:rPr>
              <a:t>adio Frequency </a:t>
            </a:r>
            <a:r>
              <a:rPr lang="en-US" sz="1200" dirty="0">
                <a:latin typeface="Arial" charset="0"/>
              </a:rPr>
              <a:t>(SRF) cavities. Such cavities will be able to operate at higher temperatures than the current state-of-the-art bulk niobium </a:t>
            </a:r>
            <a:r>
              <a:rPr lang="en-US" sz="1200" dirty="0" smtClean="0">
                <a:latin typeface="Arial" charset="0"/>
              </a:rPr>
              <a:t>cavities, reducing </a:t>
            </a:r>
            <a:r>
              <a:rPr lang="en-US" sz="1200" dirty="0">
                <a:latin typeface="Arial" charset="0"/>
              </a:rPr>
              <a:t>capital and operational costs significantly, and paving the way to next generation of particle accelerators. Furthermore, </a:t>
            </a:r>
            <a:r>
              <a:rPr lang="en-US" sz="1200" i="1" u="sng" dirty="0">
                <a:latin typeface="Arial" charset="0"/>
              </a:rPr>
              <a:t>the ability to operate at higher temperature </a:t>
            </a:r>
            <a:r>
              <a:rPr lang="en-US" sz="1200" i="1" u="sng" dirty="0" smtClean="0">
                <a:latin typeface="Arial" charset="0"/>
              </a:rPr>
              <a:t>– without the large and costly infrastructure required by superfluid </a:t>
            </a:r>
            <a:r>
              <a:rPr lang="en-US" sz="1200" i="1" u="sng" dirty="0">
                <a:latin typeface="Arial" charset="0"/>
              </a:rPr>
              <a:t>helium – will </a:t>
            </a:r>
            <a:r>
              <a:rPr lang="en-US" sz="1200" i="1" u="sng" dirty="0">
                <a:latin typeface="Arial" charset="0"/>
              </a:rPr>
              <a:t>enable future applications requiring compact, portable accelerators for industrial, medical, science, and environmental applications</a:t>
            </a:r>
            <a:r>
              <a:rPr lang="en-US" sz="1200" dirty="0">
                <a:latin typeface="Arial" charset="0"/>
              </a:rPr>
              <a:t>.</a:t>
            </a:r>
          </a:p>
          <a:p>
            <a:pPr algn="just"/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The </a:t>
            </a:r>
            <a:r>
              <a:rPr lang="en-US" sz="1200" dirty="0" smtClean="0">
                <a:latin typeface="Arial" charset="0"/>
              </a:rPr>
              <a:t>MagLab’s Applied </a:t>
            </a:r>
            <a:r>
              <a:rPr lang="en-US" sz="1200" dirty="0">
                <a:latin typeface="Arial" charset="0"/>
              </a:rPr>
              <a:t>Superconductivity Center </a:t>
            </a:r>
            <a:r>
              <a:rPr lang="en-US" sz="1200" dirty="0" smtClean="0">
                <a:latin typeface="Arial" charset="0"/>
              </a:rPr>
              <a:t>has long been a </a:t>
            </a:r>
            <a:r>
              <a:rPr lang="en-US" sz="1200" dirty="0">
                <a:latin typeface="Arial" charset="0"/>
              </a:rPr>
              <a:t>pioneer in </a:t>
            </a:r>
            <a:r>
              <a:rPr lang="en-US" sz="1200" dirty="0" smtClean="0">
                <a:latin typeface="Arial" charset="0"/>
              </a:rPr>
              <a:t>advancing the synthesis </a:t>
            </a:r>
            <a:r>
              <a:rPr lang="en-US" sz="1200" dirty="0">
                <a:latin typeface="Arial" charset="0"/>
              </a:rPr>
              <a:t>and characterization of Nb</a:t>
            </a:r>
            <a:r>
              <a:rPr lang="en-US" sz="1200" baseline="-25000" dirty="0">
                <a:latin typeface="Arial" charset="0"/>
              </a:rPr>
              <a:t>3</a:t>
            </a:r>
            <a:r>
              <a:rPr lang="en-US" sz="1200" dirty="0">
                <a:latin typeface="Arial" charset="0"/>
              </a:rPr>
              <a:t>Sn superconducting wires. This expertise </a:t>
            </a:r>
            <a:r>
              <a:rPr lang="en-US" sz="1200" dirty="0" smtClean="0">
                <a:latin typeface="Arial" charset="0"/>
              </a:rPr>
              <a:t>was used </a:t>
            </a:r>
            <a:r>
              <a:rPr lang="en-US" sz="1200" dirty="0">
                <a:latin typeface="Arial" charset="0"/>
              </a:rPr>
              <a:t>to address challenges </a:t>
            </a:r>
            <a:r>
              <a:rPr lang="en-US" sz="1200" dirty="0" smtClean="0">
                <a:latin typeface="Arial" charset="0"/>
              </a:rPr>
              <a:t>faced by </a:t>
            </a:r>
            <a:r>
              <a:rPr lang="en-US" sz="1200" dirty="0">
                <a:latin typeface="Arial" charset="0"/>
              </a:rPr>
              <a:t>SRF </a:t>
            </a:r>
            <a:r>
              <a:rPr lang="en-US" sz="1200" dirty="0" smtClean="0">
                <a:latin typeface="Arial" charset="0"/>
              </a:rPr>
              <a:t>cavities. The experiments required the use of new </a:t>
            </a:r>
            <a:r>
              <a:rPr lang="en-US" sz="1200" dirty="0">
                <a:latin typeface="Arial" charset="0"/>
              </a:rPr>
              <a:t>thin-film deposition equipment </a:t>
            </a:r>
            <a:r>
              <a:rPr lang="en-US" sz="1200" dirty="0" smtClean="0">
                <a:latin typeface="Arial" charset="0"/>
              </a:rPr>
              <a:t>at the MagLab that is tailored </a:t>
            </a:r>
            <a:r>
              <a:rPr lang="en-US" sz="1200" dirty="0">
                <a:latin typeface="Arial" charset="0"/>
              </a:rPr>
              <a:t>for </a:t>
            </a:r>
            <a:r>
              <a:rPr lang="en-US" sz="1200" dirty="0" smtClean="0">
                <a:latin typeface="Arial" charset="0"/>
              </a:rPr>
              <a:t>the study </a:t>
            </a:r>
            <a:r>
              <a:rPr lang="en-US" sz="1200" dirty="0">
                <a:latin typeface="Arial" charset="0"/>
              </a:rPr>
              <a:t>of Nb and </a:t>
            </a:r>
            <a:r>
              <a:rPr lang="en-US" sz="1200" dirty="0" smtClean="0">
                <a:latin typeface="Arial" charset="0"/>
              </a:rPr>
              <a:t>Nb</a:t>
            </a:r>
            <a:r>
              <a:rPr lang="en-US" sz="1200" baseline="-25000" dirty="0">
                <a:latin typeface="Arial" charset="0"/>
              </a:rPr>
              <a:t>3</a:t>
            </a:r>
            <a:r>
              <a:rPr lang="en-US" sz="1200" dirty="0" smtClean="0">
                <a:latin typeface="Arial" charset="0"/>
              </a:rPr>
              <a:t>Sn</a:t>
            </a:r>
            <a:r>
              <a:rPr lang="en-US" sz="1200" dirty="0">
                <a:latin typeface="Arial" charset="0"/>
              </a:rPr>
              <a:t>. The images in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b="1" dirty="0" smtClean="0">
                <a:latin typeface="Arial" charset="0"/>
              </a:rPr>
              <a:t>Figure </a:t>
            </a:r>
            <a:r>
              <a:rPr lang="en-US" sz="1200" dirty="0" smtClean="0">
                <a:latin typeface="Arial" charset="0"/>
              </a:rPr>
              <a:t>were </a:t>
            </a:r>
            <a:r>
              <a:rPr lang="en-US" sz="1200" dirty="0">
                <a:latin typeface="Arial" charset="0"/>
              </a:rPr>
              <a:t>taken using the state-of-the-art high-resolution </a:t>
            </a:r>
            <a:r>
              <a:rPr lang="en-US" sz="1200" dirty="0" smtClean="0">
                <a:latin typeface="Arial" charset="0"/>
              </a:rPr>
              <a:t>electron microscopy </a:t>
            </a:r>
            <a:r>
              <a:rPr lang="en-US" sz="1200" dirty="0">
                <a:latin typeface="Arial" charset="0"/>
              </a:rPr>
              <a:t>facility at </a:t>
            </a:r>
            <a:r>
              <a:rPr lang="en-US" sz="1200" dirty="0" smtClean="0">
                <a:latin typeface="Arial" charset="0"/>
              </a:rPr>
              <a:t>MagLab.</a:t>
            </a:r>
            <a:endParaRPr lang="en-US" sz="1200" dirty="0">
              <a:latin typeface="Arial" charset="0"/>
            </a:endParaRPr>
          </a:p>
        </p:txBody>
      </p:sp>
      <p:pic>
        <p:nvPicPr>
          <p:cNvPr id="24" name="Picture 23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0612" y="78958"/>
            <a:ext cx="1017188" cy="1023315"/>
          </a:xfrm>
          <a:prstGeom prst="rect">
            <a:avLst/>
          </a:prstGeom>
        </p:spPr>
      </p:pic>
      <p:sp>
        <p:nvSpPr>
          <p:cNvPr id="25" name="Text Box 62"/>
          <p:cNvSpPr txBox="1">
            <a:spLocks noChangeArrowheads="1"/>
          </p:cNvSpPr>
          <p:nvPr/>
        </p:nvSpPr>
        <p:spPr bwMode="auto">
          <a:xfrm>
            <a:off x="1046578" y="73357"/>
            <a:ext cx="70508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Nb</a:t>
            </a:r>
            <a:r>
              <a:rPr lang="en-US" sz="1600" b="1" kern="1200" baseline="-25000" dirty="0"/>
              <a:t>3</a:t>
            </a:r>
            <a:r>
              <a:rPr lang="en-US" sz="1600" b="1" kern="1200" dirty="0"/>
              <a:t>Sn films via a novel hot-bronze method for compact accelerators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Wenura Withanage</a:t>
            </a:r>
            <a:r>
              <a:rPr lang="en-US" sz="1100" baseline="30000" dirty="0"/>
              <a:t>1</a:t>
            </a:r>
            <a:r>
              <a:rPr lang="en-US" sz="1100" kern="1200" dirty="0"/>
              <a:t>, </a:t>
            </a:r>
            <a:r>
              <a:rPr lang="en-US" sz="1100" dirty="0"/>
              <a:t>Andre Juliao</a:t>
            </a:r>
            <a:r>
              <a:rPr lang="en-US" sz="1100" baseline="30000" dirty="0"/>
              <a:t>1,2</a:t>
            </a:r>
            <a:r>
              <a:rPr lang="en-US" sz="1100" kern="1200" dirty="0"/>
              <a:t>, </a:t>
            </a:r>
            <a:r>
              <a:rPr lang="en-US" sz="1100" dirty="0"/>
              <a:t>and Lance D. Cooley</a:t>
            </a:r>
            <a:r>
              <a:rPr lang="en-US" sz="1100" baseline="30000" dirty="0"/>
              <a:t>1</a:t>
            </a:r>
            <a:r>
              <a:rPr lang="en-US" sz="1100" kern="1200" baseline="30000" dirty="0"/>
              <a:t>,2</a:t>
            </a:r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Applied Superconductivity Center - NHMFL; 2. Florida State University;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L.D. </a:t>
            </a:r>
            <a:r>
              <a:rPr lang="en-US" sz="1050" dirty="0"/>
              <a:t>Cooley (DOE DE-SC0018379), 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26" name="Picture 25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62" y="80528"/>
            <a:ext cx="792698" cy="944759"/>
          </a:xfrm>
          <a:prstGeom prst="rect">
            <a:avLst/>
          </a:prstGeom>
        </p:spPr>
      </p:pic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57150" y="1131609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49"/>
          <p:cNvSpPr>
            <a:spLocks noChangeArrowheads="1"/>
          </p:cNvSpPr>
          <p:nvPr/>
        </p:nvSpPr>
        <p:spPr bwMode="auto">
          <a:xfrm>
            <a:off x="4333876" y="1325563"/>
            <a:ext cx="4733925" cy="378376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1BF50958-191C-499E-8F73-61DB79FBCB6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4" b="3946"/>
          <a:stretch/>
        </p:blipFill>
        <p:spPr>
          <a:xfrm>
            <a:off x="4336392" y="1488730"/>
            <a:ext cx="4674635" cy="234097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F21AF1-323C-4D08-B8BE-B13E13EE6F97}"/>
              </a:ext>
            </a:extLst>
          </p:cNvPr>
          <p:cNvSpPr/>
          <p:nvPr/>
        </p:nvSpPr>
        <p:spPr>
          <a:xfrm>
            <a:off x="4462471" y="4023654"/>
            <a:ext cx="447673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1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Figure: </a:t>
            </a:r>
            <a:r>
              <a:rPr lang="en-US" sz="1100" dirty="0">
                <a:latin typeface="+mn-lt"/>
              </a:rPr>
              <a:t>Bright field </a:t>
            </a:r>
            <a:r>
              <a:rPr lang="en-US" sz="1100" dirty="0" smtClean="0">
                <a:latin typeface="+mn-lt"/>
              </a:rPr>
              <a:t>Scanning Transmission Electron Microscope </a:t>
            </a:r>
            <a:r>
              <a:rPr lang="en-US" sz="1100" dirty="0">
                <a:latin typeface="+mn-lt"/>
              </a:rPr>
              <a:t>cross-section images of Nb</a:t>
            </a:r>
            <a:r>
              <a:rPr lang="en-US" sz="1100" baseline="-25000" dirty="0">
                <a:latin typeface="+mn-lt"/>
              </a:rPr>
              <a:t>3</a:t>
            </a:r>
            <a:r>
              <a:rPr lang="en-US" sz="1100" dirty="0">
                <a:latin typeface="+mn-lt"/>
              </a:rPr>
              <a:t>Sn films produced using (a) the </a:t>
            </a:r>
            <a:r>
              <a:rPr lang="en-US" sz="1100" dirty="0" smtClean="0">
                <a:latin typeface="+mn-lt"/>
              </a:rPr>
              <a:t>newly-discovered hot </a:t>
            </a:r>
            <a:r>
              <a:rPr lang="en-US" sz="1100" dirty="0">
                <a:latin typeface="+mn-lt"/>
              </a:rPr>
              <a:t>bronze method and (b) the post-reaction </a:t>
            </a:r>
            <a:r>
              <a:rPr lang="en-US" sz="1100" dirty="0" smtClean="0">
                <a:latin typeface="+mn-lt"/>
              </a:rPr>
              <a:t>method. The columnar grains resulting from the hot bronze method are unusual and result in improved properties for the superconducting film.</a:t>
            </a:r>
            <a:endParaRPr lang="en-US" sz="1100" i="1" dirty="0">
              <a:latin typeface="+mn-lt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245096" y="6326411"/>
            <a:ext cx="886080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333399"/>
                </a:solidFill>
              </a:rPr>
              <a:t>Facilities and </a:t>
            </a:r>
            <a:r>
              <a:rPr lang="en-US" sz="1000" b="1" dirty="0">
                <a:solidFill>
                  <a:srgbClr val="333399"/>
                </a:solidFill>
              </a:rPr>
              <a:t>instrumentation used:</a:t>
            </a:r>
            <a:r>
              <a:rPr lang="en-US" sz="1000" dirty="0">
                <a:solidFill>
                  <a:srgbClr val="333399"/>
                </a:solidFill>
              </a:rPr>
              <a:t>  Applied Superconductivity </a:t>
            </a:r>
            <a:r>
              <a:rPr lang="en-US" sz="1000" dirty="0" smtClean="0">
                <a:solidFill>
                  <a:srgbClr val="333399"/>
                </a:solidFill>
              </a:rPr>
              <a:t>Center, the JEOL-ARM </a:t>
            </a:r>
            <a:r>
              <a:rPr lang="en-US" sz="1000" dirty="0">
                <a:solidFill>
                  <a:srgbClr val="333399"/>
                </a:solidFill>
              </a:rPr>
              <a:t>TEM/STEM facility </a:t>
            </a:r>
            <a:r>
              <a:rPr lang="en-US" sz="1000" dirty="0" smtClean="0">
                <a:solidFill>
                  <a:srgbClr val="333399"/>
                </a:solidFill>
              </a:rPr>
              <a:t>at the MagLab</a:t>
            </a:r>
          </a:p>
          <a:p>
            <a:r>
              <a:rPr lang="en-US" sz="1000" b="1" dirty="0" smtClean="0">
                <a:solidFill>
                  <a:srgbClr val="333399"/>
                </a:solidFill>
              </a:rPr>
              <a:t>Citation</a:t>
            </a:r>
            <a:r>
              <a:rPr lang="en-US" sz="1000" b="1" dirty="0">
                <a:solidFill>
                  <a:srgbClr val="333399"/>
                </a:solidFill>
              </a:rPr>
              <a:t>: </a:t>
            </a:r>
            <a:r>
              <a:rPr lang="en-US" sz="1000" dirty="0" err="1">
                <a:solidFill>
                  <a:srgbClr val="333399"/>
                </a:solidFill>
              </a:rPr>
              <a:t>Withanage</a:t>
            </a:r>
            <a:r>
              <a:rPr lang="en-US" sz="1000" dirty="0">
                <a:solidFill>
                  <a:srgbClr val="333399"/>
                </a:solidFill>
              </a:rPr>
              <a:t>, W.K.; Juliao, A.; Cooley, L.D., </a:t>
            </a:r>
            <a:r>
              <a:rPr lang="en-US" sz="1000" i="1" dirty="0">
                <a:solidFill>
                  <a:srgbClr val="333399"/>
                </a:solidFill>
              </a:rPr>
              <a:t>Rapid Nb3Sn film growth by sputtering Nb on hot bronze,</a:t>
            </a:r>
            <a:r>
              <a:rPr lang="en-US" sz="1000" dirty="0">
                <a:solidFill>
                  <a:srgbClr val="333399"/>
                </a:solidFill>
              </a:rPr>
              <a:t> </a:t>
            </a:r>
            <a:endParaRPr lang="en-US" sz="1000" dirty="0" smtClean="0">
              <a:solidFill>
                <a:srgbClr val="333399"/>
              </a:solidFill>
            </a:endParaRPr>
          </a:p>
          <a:p>
            <a:r>
              <a:rPr lang="en-US" sz="1000" b="1" dirty="0">
                <a:solidFill>
                  <a:srgbClr val="333399"/>
                </a:solidFill>
              </a:rPr>
              <a:t> </a:t>
            </a:r>
            <a:r>
              <a:rPr lang="en-US" sz="1000" b="1" dirty="0" smtClean="0">
                <a:solidFill>
                  <a:srgbClr val="333399"/>
                </a:solidFill>
              </a:rPr>
              <a:t>   </a:t>
            </a:r>
            <a:r>
              <a:rPr lang="en-US" sz="1000" b="1" dirty="0" smtClean="0">
                <a:solidFill>
                  <a:srgbClr val="333399"/>
                </a:solidFill>
              </a:rPr>
              <a:t>Superconductor </a:t>
            </a:r>
            <a:r>
              <a:rPr lang="en-US" sz="1000" b="1" dirty="0">
                <a:solidFill>
                  <a:srgbClr val="333399"/>
                </a:solidFill>
              </a:rPr>
              <a:t>Science and Technology</a:t>
            </a:r>
            <a:r>
              <a:rPr lang="en-US" sz="1000" dirty="0">
                <a:solidFill>
                  <a:srgbClr val="333399"/>
                </a:solidFill>
              </a:rPr>
              <a:t>, </a:t>
            </a:r>
            <a:r>
              <a:rPr lang="en-US" sz="1000" b="1" dirty="0">
                <a:solidFill>
                  <a:srgbClr val="333399"/>
                </a:solidFill>
              </a:rPr>
              <a:t>34</a:t>
            </a:r>
            <a:r>
              <a:rPr lang="en-US" sz="1000" dirty="0">
                <a:solidFill>
                  <a:srgbClr val="333399"/>
                </a:solidFill>
              </a:rPr>
              <a:t> (6), 06LT01 (2021) </a:t>
            </a:r>
            <a:r>
              <a:rPr lang="en-US" sz="1000" dirty="0">
                <a:solidFill>
                  <a:srgbClr val="33339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doi.org/10.1088/1361-6668/abf66f</a:t>
            </a:r>
            <a:endParaRPr lang="en-US" sz="1000" dirty="0">
              <a:solidFill>
                <a:srgbClr val="333399"/>
              </a:solidFill>
            </a:endParaRP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4571999" y="5301462"/>
            <a:ext cx="42957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dirty="0" smtClean="0">
                <a:latin typeface="Arial" charset="0"/>
              </a:rPr>
              <a:t>Note: </a:t>
            </a:r>
            <a:r>
              <a:rPr lang="en-US" sz="1200" dirty="0" smtClean="0"/>
              <a:t>This project provided educational research t</a:t>
            </a:r>
            <a:r>
              <a:rPr lang="en-US" sz="1200" dirty="0" smtClean="0"/>
              <a:t>raining to two undergraduate mechanical engineering students from the Florida A&amp;M University / Florida State University College of Engineering: </a:t>
            </a:r>
            <a:r>
              <a:rPr lang="en-US" sz="1200" dirty="0"/>
              <a:t>Alexander </a:t>
            </a:r>
            <a:r>
              <a:rPr lang="en-US" sz="1200" dirty="0" err="1"/>
              <a:t>Wozny</a:t>
            </a:r>
            <a:r>
              <a:rPr lang="en-US" sz="1200" dirty="0"/>
              <a:t> and Jonathan </a:t>
            </a:r>
            <a:r>
              <a:rPr lang="en-US" sz="1200" dirty="0" err="1" smtClean="0"/>
              <a:t>Wozny</a:t>
            </a:r>
            <a:r>
              <a:rPr lang="en-US" sz="1200" dirty="0" smtClean="0"/>
              <a:t>.</a:t>
            </a:r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30E94F-2D98-441A-BA77-D8ADCCF77E12}"/>
</file>

<file path=customXml/itemProps2.xml><?xml version="1.0" encoding="utf-8"?>
<ds:datastoreItem xmlns:ds="http://schemas.openxmlformats.org/officeDocument/2006/customXml" ds:itemID="{5756A393-8A5B-4A17-B503-CCC66D6EA256}"/>
</file>

<file path=customXml/itemProps3.xml><?xml version="1.0" encoding="utf-8"?>
<ds:datastoreItem xmlns:ds="http://schemas.openxmlformats.org/officeDocument/2006/customXml" ds:itemID="{AEFF72E6-D96E-47ED-AA3D-A3AD78A86522}"/>
</file>

<file path=docProps/app.xml><?xml version="1.0" encoding="utf-8"?>
<Properties xmlns="http://schemas.openxmlformats.org/officeDocument/2006/extended-properties" xmlns:vt="http://schemas.openxmlformats.org/officeDocument/2006/docPropsVTypes">
  <TotalTime>9786</TotalTime>
  <Words>851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188</cp:revision>
  <cp:lastPrinted>2019-07-16T13:07:28Z</cp:lastPrinted>
  <dcterms:created xsi:type="dcterms:W3CDTF">2004-08-07T03:10:56Z</dcterms:created>
  <dcterms:modified xsi:type="dcterms:W3CDTF">2021-11-11T22:09:49Z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