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60" r:id="rId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xanne Hughes" initials="RH" lastIdx="6" clrIdx="0">
    <p:extLst>
      <p:ext uri="{19B8F6BF-5375-455C-9EA6-DF929625EA0E}">
        <p15:presenceInfo xmlns:p15="http://schemas.microsoft.com/office/powerpoint/2012/main" userId="S::rmh05e@fsu.edu::36b1cd20-6a7e-48e1-a500-75170da109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33CC"/>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2" autoAdjust="0"/>
    <p:restoredTop sz="94620" autoAdjust="0"/>
  </p:normalViewPr>
  <p:slideViewPr>
    <p:cSldViewPr snapToGrid="0">
      <p:cViewPr>
        <p:scale>
          <a:sx n="100" d="100"/>
          <a:sy n="100" d="100"/>
        </p:scale>
        <p:origin x="132"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commentAuthors" Target="commentAuthors.xml"/><Relationship Id="rId10" Type="http://schemas.openxmlformats.org/officeDocument/2006/relationships/customXml" Target="../customXml/item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1.wdp"/><Relationship Id="rId3" Type="http://schemas.openxmlformats.org/officeDocument/2006/relationships/image" Target="../media/image1.jpeg"/><Relationship Id="rId7" Type="http://schemas.openxmlformats.org/officeDocument/2006/relationships/hyperlink" Target="https://www.nsf.gov/awardsearch/showAward?AWD_ID=1543209" TargetMode="External"/><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dpeaflcio.org/factsheets/professional-women-a-gendered-look-at-inequality-in-the-us-workforce" TargetMode="External"/><Relationship Id="rId11" Type="http://schemas.openxmlformats.org/officeDocument/2006/relationships/image" Target="../media/image7.jpg"/><Relationship Id="rId5" Type="http://schemas.openxmlformats.org/officeDocument/2006/relationships/image" Target="../media/image3.jpeg"/><Relationship Id="rId10"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a16="http://schemas.microsoft.com/office/drawing/2014/main" id="{E602A6B9-B5BA-48F4-B461-A536BC5B36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336" t="47628" r="11968"/>
          <a:stretch/>
        </p:blipFill>
        <p:spPr>
          <a:xfrm>
            <a:off x="7133082" y="3177629"/>
            <a:ext cx="1892287" cy="1219910"/>
          </a:xfrm>
          <a:prstGeom prst="rect">
            <a:avLst/>
          </a:prstGeom>
        </p:spPr>
      </p:pic>
      <p:pic>
        <p:nvPicPr>
          <p:cNvPr id="12" name="Picture 11" descr="NSF logo.jpg"/>
          <p:cNvPicPr>
            <a:picLocks noChangeAspect="1"/>
          </p:cNvPicPr>
          <p:nvPr/>
        </p:nvPicPr>
        <p:blipFill>
          <a:blip r:embed="rId4" cstate="print"/>
          <a:stretch>
            <a:fillRect/>
          </a:stretch>
        </p:blipFill>
        <p:spPr>
          <a:xfrm>
            <a:off x="8098237" y="5019"/>
            <a:ext cx="1017188" cy="1023315"/>
          </a:xfrm>
          <a:prstGeom prst="rect">
            <a:avLst/>
          </a:prstGeom>
        </p:spPr>
      </p:pic>
      <p:sp>
        <p:nvSpPr>
          <p:cNvPr id="1027" name="Rectangle 5"/>
          <p:cNvSpPr>
            <a:spLocks noChangeArrowheads="1"/>
          </p:cNvSpPr>
          <p:nvPr/>
        </p:nvSpPr>
        <p:spPr bwMode="auto">
          <a:xfrm>
            <a:off x="784225" y="6281738"/>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0" y="1065556"/>
            <a:ext cx="5652603" cy="4516621"/>
          </a:xfrm>
          <a:prstGeom prst="rect">
            <a:avLst/>
          </a:prstGeom>
          <a:noFill/>
          <a:ln w="9525">
            <a:noFill/>
            <a:miter lim="800000"/>
            <a:headEnd/>
            <a:tailEnd/>
          </a:ln>
        </p:spPr>
        <p:txBody>
          <a:bodyPr wrap="square">
            <a:spAutoFit/>
          </a:bodyPr>
          <a:lstStyle/>
          <a:p>
            <a:pPr algn="just">
              <a:spcBef>
                <a:spcPts val="0"/>
              </a:spcBef>
              <a:spcAft>
                <a:spcPts val="0"/>
              </a:spcAft>
            </a:pPr>
            <a:r>
              <a:rPr lang="en-US" sz="1150" b="1" dirty="0">
                <a:solidFill>
                  <a:srgbClr val="000000"/>
                </a:solidFill>
              </a:rPr>
              <a:t>What is the event? </a:t>
            </a:r>
            <a:r>
              <a:rPr lang="en-US" sz="1150" dirty="0">
                <a:latin typeface="Arial" charset="0"/>
              </a:rPr>
              <a:t>Since 2006, the National High Magnetic Field Laboratory (MagLab</a:t>
            </a:r>
            <a:r>
              <a:rPr lang="en-US" sz="1150" dirty="0" smtClean="0">
                <a:latin typeface="Arial" charset="0"/>
              </a:rPr>
              <a:t>), </a:t>
            </a:r>
            <a:r>
              <a:rPr lang="en-US" sz="1150" dirty="0">
                <a:latin typeface="Arial" charset="0"/>
              </a:rPr>
              <a:t>through </a:t>
            </a:r>
            <a:r>
              <a:rPr lang="en-US" sz="1150" dirty="0" smtClean="0">
                <a:latin typeface="Arial" charset="0"/>
              </a:rPr>
              <a:t>its </a:t>
            </a:r>
            <a:r>
              <a:rPr lang="en-US" sz="1150" dirty="0">
                <a:latin typeface="Arial" charset="0"/>
              </a:rPr>
              <a:t>Center for Integrating Research and Learning (CIRL</a:t>
            </a:r>
            <a:r>
              <a:rPr lang="en-US" sz="1150" dirty="0" smtClean="0">
                <a:latin typeface="Arial" charset="0"/>
              </a:rPr>
              <a:t>), </a:t>
            </a:r>
            <a:r>
              <a:rPr lang="en-US" sz="1150" dirty="0">
                <a:latin typeface="Arial" charset="0"/>
              </a:rPr>
              <a:t>has offered a SciGirls Summer Camp to introduce middle school girls to various fields of science. </a:t>
            </a:r>
            <a:r>
              <a:rPr lang="en-US" sz="1150" i="1" u="sng" dirty="0" smtClean="0">
                <a:latin typeface="Arial" charset="0"/>
              </a:rPr>
              <a:t>The camp known as </a:t>
            </a:r>
            <a:r>
              <a:rPr lang="en-US" sz="1150" b="1" i="1" u="sng" dirty="0" smtClean="0">
                <a:latin typeface="Arial" charset="0"/>
              </a:rPr>
              <a:t>“Code: </a:t>
            </a:r>
            <a:r>
              <a:rPr lang="en-US" sz="1150" b="1" i="1" u="sng" dirty="0" err="1" smtClean="0">
                <a:latin typeface="Arial" charset="0"/>
              </a:rPr>
              <a:t>SciGirls</a:t>
            </a:r>
            <a:r>
              <a:rPr lang="en-US" sz="1150" b="1" i="1" u="sng" dirty="0" smtClean="0">
                <a:latin typeface="Arial" charset="0"/>
              </a:rPr>
              <a:t>”</a:t>
            </a:r>
            <a:r>
              <a:rPr lang="en-US" sz="1150" b="1" i="1" u="sng" dirty="0" smtClean="0">
                <a:latin typeface="Arial" charset="0"/>
              </a:rPr>
              <a:t> </a:t>
            </a:r>
            <a:r>
              <a:rPr lang="en-US" sz="1150" i="1" u="sng" dirty="0">
                <a:latin typeface="Arial" charset="0"/>
              </a:rPr>
              <a:t>was created to increase the engagement in computer science studies and career paths for girls. In the summer of 2021, CIRL partnered </a:t>
            </a:r>
            <a:r>
              <a:rPr lang="en-US" sz="1150" i="1" u="sng" dirty="0" smtClean="0">
                <a:latin typeface="Arial" charset="0"/>
              </a:rPr>
              <a:t>with the </a:t>
            </a:r>
            <a:r>
              <a:rPr lang="en-US" sz="1150" i="1" u="sng" dirty="0">
                <a:latin typeface="Arial" charset="0"/>
              </a:rPr>
              <a:t>Florida A&amp;M University Developmental Research </a:t>
            </a:r>
            <a:r>
              <a:rPr lang="en-US" sz="1150" i="1" u="sng" dirty="0" smtClean="0">
                <a:latin typeface="Arial" charset="0"/>
              </a:rPr>
              <a:t>School </a:t>
            </a:r>
            <a:r>
              <a:rPr lang="en-US" sz="1150" i="1" u="sng" dirty="0">
                <a:latin typeface="Arial" charset="0"/>
              </a:rPr>
              <a:t>to offer this coding experience to underrepresented minority middle school girls</a:t>
            </a:r>
            <a:r>
              <a:rPr lang="en-US" sz="1150" dirty="0">
                <a:latin typeface="Arial" charset="0"/>
              </a:rPr>
              <a:t>. The coding camp was led by Brooke </a:t>
            </a:r>
            <a:r>
              <a:rPr lang="en-US" sz="1150" dirty="0" smtClean="0">
                <a:latin typeface="Arial" charset="0"/>
              </a:rPr>
              <a:t>Hobbes and included African-American </a:t>
            </a:r>
            <a:r>
              <a:rPr lang="en-US" sz="1150" dirty="0">
                <a:latin typeface="Arial" charset="0"/>
              </a:rPr>
              <a:t>role models </a:t>
            </a:r>
            <a:r>
              <a:rPr lang="en-US" sz="1150" dirty="0" smtClean="0">
                <a:latin typeface="Arial" charset="0"/>
              </a:rPr>
              <a:t>who </a:t>
            </a:r>
            <a:r>
              <a:rPr lang="en-US" sz="1150" dirty="0">
                <a:latin typeface="Arial" charset="0"/>
              </a:rPr>
              <a:t>spoke on the importance of </a:t>
            </a:r>
            <a:r>
              <a:rPr lang="en-US" sz="1150" dirty="0" smtClean="0">
                <a:latin typeface="Arial" charset="0"/>
              </a:rPr>
              <a:t>gender-equitable </a:t>
            </a:r>
            <a:r>
              <a:rPr lang="en-US" sz="1150" dirty="0">
                <a:latin typeface="Arial" charset="0"/>
              </a:rPr>
              <a:t>computer science instruction and empowered the girls with experiences and best practices to welcome, </a:t>
            </a:r>
            <a:r>
              <a:rPr lang="en-US" sz="1150" dirty="0" smtClean="0">
                <a:latin typeface="Arial" charset="0"/>
              </a:rPr>
              <a:t>prepare, </a:t>
            </a:r>
            <a:r>
              <a:rPr lang="en-US" sz="1150" dirty="0">
                <a:latin typeface="Arial" charset="0"/>
              </a:rPr>
              <a:t>and build their identity in coding. The camp was held virtually due to COVID-19 over 5 days in July 2021.</a:t>
            </a:r>
          </a:p>
          <a:p>
            <a:pPr algn="just">
              <a:spcBef>
                <a:spcPts val="0"/>
              </a:spcBef>
              <a:spcAft>
                <a:spcPts val="0"/>
              </a:spcAft>
            </a:pPr>
            <a:r>
              <a:rPr lang="en-US" sz="1150" b="1" dirty="0"/>
              <a:t>Why is this important? </a:t>
            </a:r>
            <a:r>
              <a:rPr lang="en-US" sz="1150" dirty="0">
                <a:solidFill>
                  <a:srgbClr val="000000"/>
                </a:solidFill>
              </a:rPr>
              <a:t>Even though technology is pervasive in modern life, women, </a:t>
            </a:r>
            <a:r>
              <a:rPr lang="en-US" sz="1150" dirty="0"/>
              <a:t>are u</a:t>
            </a:r>
            <a:r>
              <a:rPr lang="en-US" sz="1150" dirty="0">
                <a:latin typeface="Arial" charset="0"/>
              </a:rPr>
              <a:t>nderrepresented in STEM fields, especially computer science, compared to their overall representation in the U.S. population. In 2015, while 57% of professional occupations in the U.S. were held by women, only 25% of computing occupations were held by women [1].</a:t>
            </a:r>
            <a:r>
              <a:rPr lang="en-US" sz="1150" dirty="0">
                <a:solidFill>
                  <a:srgbClr val="FF0000"/>
                </a:solidFill>
                <a:latin typeface="Arial" charset="0"/>
              </a:rPr>
              <a:t> </a:t>
            </a:r>
            <a:r>
              <a:rPr lang="en-US" sz="1150" dirty="0">
                <a:latin typeface="Arial" charset="0"/>
              </a:rPr>
              <a:t>Furthermore, </a:t>
            </a:r>
            <a:r>
              <a:rPr lang="en-US" sz="1150" i="1" u="sng" dirty="0">
                <a:latin typeface="Arial" charset="0"/>
              </a:rPr>
              <a:t>the share of computer science degrees going to women is smaller than any other STEM field. </a:t>
            </a:r>
            <a:r>
              <a:rPr lang="en-US" sz="1150" b="1" i="1" u="sng" dirty="0">
                <a:latin typeface="Arial" charset="0"/>
              </a:rPr>
              <a:t>Code: SciGirls </a:t>
            </a:r>
            <a:r>
              <a:rPr lang="en-US" sz="1150" i="1" u="sng" dirty="0">
                <a:latin typeface="Arial" charset="0"/>
              </a:rPr>
              <a:t>[2] is designed to engage middle school girls in coding through online interactive programming which inspires and prepares them for future computer science studies and career paths</a:t>
            </a:r>
            <a:r>
              <a:rPr lang="en-US" sz="1150" dirty="0">
                <a:latin typeface="Arial" charset="0"/>
              </a:rPr>
              <a:t>. </a:t>
            </a:r>
          </a:p>
          <a:p>
            <a:pPr algn="just">
              <a:spcBef>
                <a:spcPts val="0"/>
              </a:spcBef>
              <a:spcAft>
                <a:spcPts val="0"/>
              </a:spcAft>
            </a:pPr>
            <a:r>
              <a:rPr lang="en-US" sz="1150" b="1" dirty="0"/>
              <a:t>Why did this program need the MagLab?</a:t>
            </a:r>
            <a:r>
              <a:rPr lang="en-US" sz="1150" dirty="0">
                <a:latin typeface="Arial" charset="0"/>
              </a:rPr>
              <a:t> </a:t>
            </a:r>
            <a:r>
              <a:rPr lang="en-US" sz="1150" i="1" u="sng" dirty="0">
                <a:latin typeface="Arial" charset="0"/>
              </a:rPr>
              <a:t>The MagLab has been offering summer camps for nearly 15 years, including the SciGirls Coding Camp since 2017. This consistent commitment to girls in STEM led the SciGirls creators at Twin Cities Public Television to invite the MagLab to be a partner with them</a:t>
            </a:r>
            <a:r>
              <a:rPr lang="en-US" sz="1150" dirty="0">
                <a:latin typeface="Arial" charset="0"/>
              </a:rPr>
              <a:t>. </a:t>
            </a:r>
          </a:p>
        </p:txBody>
      </p:sp>
      <p:sp>
        <p:nvSpPr>
          <p:cNvPr id="1029" name="Line 42"/>
          <p:cNvSpPr>
            <a:spLocks noChangeShapeType="1"/>
          </p:cNvSpPr>
          <p:nvPr/>
        </p:nvSpPr>
        <p:spPr bwMode="auto">
          <a:xfrm>
            <a:off x="38100" y="1045011"/>
            <a:ext cx="9029700" cy="0"/>
          </a:xfrm>
          <a:prstGeom prst="line">
            <a:avLst/>
          </a:prstGeom>
          <a:noFill/>
          <a:ln w="82550" cmpd="thickThin">
            <a:solidFill>
              <a:schemeClr val="tx1"/>
            </a:solidFill>
            <a:round/>
            <a:headEnd/>
            <a:tailEnd/>
          </a:ln>
        </p:spPr>
        <p:txBody>
          <a:bodyPr/>
          <a:lstStyle/>
          <a:p>
            <a:endParaRPr lang="en-US"/>
          </a:p>
        </p:txBody>
      </p:sp>
      <p:pic>
        <p:nvPicPr>
          <p:cNvPr id="14" name="Picture 13" descr="JustM_purple.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802" y="25557"/>
            <a:ext cx="792698" cy="944759"/>
          </a:xfrm>
          <a:prstGeom prst="rect">
            <a:avLst/>
          </a:prstGeom>
        </p:spPr>
      </p:pic>
      <p:sp>
        <p:nvSpPr>
          <p:cNvPr id="13" name="Text Box 62"/>
          <p:cNvSpPr txBox="1">
            <a:spLocks noChangeArrowheads="1"/>
          </p:cNvSpPr>
          <p:nvPr/>
        </p:nvSpPr>
        <p:spPr bwMode="auto">
          <a:xfrm>
            <a:off x="782972" y="-10229"/>
            <a:ext cx="7539955" cy="1046440"/>
          </a:xfrm>
          <a:prstGeom prst="rect">
            <a:avLst/>
          </a:prstGeom>
          <a:noFill/>
          <a:ln w="9525">
            <a:noFill/>
            <a:miter lim="800000"/>
            <a:headEnd/>
            <a:tailEnd/>
          </a:ln>
        </p:spPr>
        <p:txBody>
          <a:bodyPr wrap="square">
            <a:spAutoFit/>
          </a:bodyPr>
          <a:lstStyle/>
          <a:p>
            <a:pPr lvl="0" algn="ctr">
              <a:spcBef>
                <a:spcPts val="0"/>
              </a:spcBef>
            </a:pPr>
            <a:r>
              <a:rPr lang="en-US" sz="1600" b="1" dirty="0">
                <a:solidFill>
                  <a:srgbClr val="000000"/>
                </a:solidFill>
              </a:rPr>
              <a:t>Expanding </a:t>
            </a:r>
            <a:r>
              <a:rPr lang="en-US" sz="1600" b="1" dirty="0" smtClean="0">
                <a:solidFill>
                  <a:srgbClr val="000000"/>
                </a:solidFill>
              </a:rPr>
              <a:t>MagLab Coding Camp to Further Engage </a:t>
            </a:r>
            <a:r>
              <a:rPr lang="en-US" sz="1600" b="1" dirty="0">
                <a:solidFill>
                  <a:srgbClr val="000000"/>
                </a:solidFill>
              </a:rPr>
              <a:t>African American Girls </a:t>
            </a:r>
            <a:endParaRPr lang="en-US" sz="600" dirty="0">
              <a:solidFill>
                <a:srgbClr val="000000"/>
              </a:solidFill>
            </a:endParaRPr>
          </a:p>
          <a:p>
            <a:pPr lvl="0" algn="ctr">
              <a:spcBef>
                <a:spcPts val="0"/>
              </a:spcBef>
            </a:pPr>
            <a:r>
              <a:rPr lang="en-US" sz="1000" dirty="0">
                <a:solidFill>
                  <a:srgbClr val="000000"/>
                </a:solidFill>
              </a:rPr>
              <a:t>C.R. Villa</a:t>
            </a:r>
            <a:r>
              <a:rPr lang="en-US" sz="1000" baseline="30000" dirty="0">
                <a:solidFill>
                  <a:srgbClr val="000000"/>
                </a:solidFill>
              </a:rPr>
              <a:t>1</a:t>
            </a:r>
            <a:r>
              <a:rPr lang="en-US" sz="1000" dirty="0">
                <a:solidFill>
                  <a:srgbClr val="000000"/>
                </a:solidFill>
              </a:rPr>
              <a:t>, B. Hobbes</a:t>
            </a:r>
            <a:r>
              <a:rPr lang="en-US" sz="1000" baseline="30000" dirty="0">
                <a:solidFill>
                  <a:srgbClr val="000000"/>
                </a:solidFill>
              </a:rPr>
              <a:t>2</a:t>
            </a:r>
            <a:r>
              <a:rPr lang="en-US" sz="1000" dirty="0">
                <a:solidFill>
                  <a:srgbClr val="000000"/>
                </a:solidFill>
              </a:rPr>
              <a:t>, R.M. Hughes</a:t>
            </a:r>
            <a:r>
              <a:rPr lang="en-US" sz="1000" baseline="30000" dirty="0">
                <a:solidFill>
                  <a:srgbClr val="000000"/>
                </a:solidFill>
              </a:rPr>
              <a:t>1</a:t>
            </a:r>
            <a:r>
              <a:rPr lang="en-US" sz="1000" dirty="0">
                <a:solidFill>
                  <a:srgbClr val="000000"/>
                </a:solidFill>
              </a:rPr>
              <a:t> </a:t>
            </a:r>
          </a:p>
          <a:p>
            <a:pPr lvl="0" algn="ctr">
              <a:spcBef>
                <a:spcPts val="0"/>
              </a:spcBef>
            </a:pPr>
            <a:r>
              <a:rPr lang="en-US" sz="1000" b="1" dirty="0">
                <a:solidFill>
                  <a:srgbClr val="0033CC"/>
                </a:solidFill>
              </a:rPr>
              <a:t>1-Center for Integrating Research and Learning (CIRL) at the National High Magnetic Field Laboratory, </a:t>
            </a:r>
          </a:p>
          <a:p>
            <a:pPr lvl="0" algn="ctr">
              <a:spcBef>
                <a:spcPts val="0"/>
              </a:spcBef>
            </a:pPr>
            <a:r>
              <a:rPr lang="en-US" sz="1000" b="1" dirty="0">
                <a:solidFill>
                  <a:srgbClr val="0033CC"/>
                </a:solidFill>
              </a:rPr>
              <a:t>2- Florida A&amp;M University Developmental Research School </a:t>
            </a:r>
          </a:p>
          <a:p>
            <a:pPr lvl="0" algn="ctr">
              <a:spcBef>
                <a:spcPts val="0"/>
              </a:spcBef>
            </a:pPr>
            <a:endParaRPr lang="en-US" sz="600" b="1" dirty="0">
              <a:solidFill>
                <a:srgbClr val="0033CC"/>
              </a:solidFill>
            </a:endParaRPr>
          </a:p>
          <a:p>
            <a:pPr lvl="0" algn="ctr">
              <a:spcBef>
                <a:spcPts val="0"/>
              </a:spcBef>
            </a:pPr>
            <a:r>
              <a:rPr lang="en-US" sz="1000" b="1" dirty="0">
                <a:solidFill>
                  <a:srgbClr val="000000"/>
                </a:solidFill>
              </a:rPr>
              <a:t>Funding Grants:</a:t>
            </a:r>
            <a:r>
              <a:rPr lang="en-US" sz="1000" dirty="0">
                <a:solidFill>
                  <a:srgbClr val="000000"/>
                </a:solidFill>
              </a:rPr>
              <a:t>  G.S. Boebinger </a:t>
            </a:r>
            <a:r>
              <a:rPr lang="en-US" sz="1000" dirty="0" smtClean="0">
                <a:solidFill>
                  <a:srgbClr val="000000"/>
                </a:solidFill>
              </a:rPr>
              <a:t>(NSF </a:t>
            </a:r>
            <a:r>
              <a:rPr lang="en-US" sz="1000" dirty="0">
                <a:solidFill>
                  <a:srgbClr val="000000"/>
                </a:solidFill>
              </a:rPr>
              <a:t>DMR-1644779); R. Karl (NSF DRL-1712258)</a:t>
            </a:r>
            <a:endParaRPr lang="en-US" sz="1000" b="1" dirty="0">
              <a:solidFill>
                <a:srgbClr val="0033CC"/>
              </a:solidFill>
            </a:endParaRPr>
          </a:p>
        </p:txBody>
      </p:sp>
      <p:sp>
        <p:nvSpPr>
          <p:cNvPr id="1034" name="Rectangle 49"/>
          <p:cNvSpPr>
            <a:spLocks noChangeArrowheads="1"/>
          </p:cNvSpPr>
          <p:nvPr/>
        </p:nvSpPr>
        <p:spPr bwMode="auto">
          <a:xfrm>
            <a:off x="5667249" y="1151097"/>
            <a:ext cx="3422961" cy="4935226"/>
          </a:xfrm>
          <a:prstGeom prst="rect">
            <a:avLst/>
          </a:prstGeom>
          <a:noFill/>
          <a:ln w="19050">
            <a:solidFill>
              <a:srgbClr val="0033CC"/>
            </a:solidFill>
            <a:miter lim="800000"/>
            <a:headEnd/>
            <a:tailEnd/>
          </a:ln>
        </p:spPr>
        <p:txBody>
          <a:bodyPr wrap="none" anchor="ctr"/>
          <a:lstStyle/>
          <a:p>
            <a:endParaRPr lang="en-US"/>
          </a:p>
        </p:txBody>
      </p:sp>
      <p:sp>
        <p:nvSpPr>
          <p:cNvPr id="5" name="Rectangle 4"/>
          <p:cNvSpPr/>
          <p:nvPr/>
        </p:nvSpPr>
        <p:spPr>
          <a:xfrm>
            <a:off x="5221" y="5584306"/>
            <a:ext cx="9095458" cy="1277273"/>
          </a:xfrm>
          <a:prstGeom prst="rect">
            <a:avLst/>
          </a:prstGeom>
        </p:spPr>
        <p:txBody>
          <a:bodyPr wrap="square">
            <a:spAutoFit/>
          </a:bodyPr>
          <a:lstStyle/>
          <a:p>
            <a:pPr algn="just">
              <a:spcBef>
                <a:spcPts val="0"/>
              </a:spcBef>
              <a:spcAft>
                <a:spcPts val="0"/>
              </a:spcAft>
            </a:pPr>
            <a:r>
              <a:rPr lang="en-US" sz="1100" b="1" dirty="0">
                <a:solidFill>
                  <a:srgbClr val="333399"/>
                </a:solidFill>
              </a:rPr>
              <a:t>Facilities:</a:t>
            </a:r>
            <a:r>
              <a:rPr lang="en-US" sz="1100" dirty="0">
                <a:solidFill>
                  <a:srgbClr val="333399"/>
                </a:solidFill>
              </a:rPr>
              <a:t>  Center for Integrating Research and Learning, </a:t>
            </a:r>
            <a:endParaRPr lang="en-US" sz="1100" dirty="0" smtClean="0">
              <a:solidFill>
                <a:srgbClr val="333399"/>
              </a:solidFill>
            </a:endParaRPr>
          </a:p>
          <a:p>
            <a:pPr algn="just">
              <a:spcBef>
                <a:spcPts val="0"/>
              </a:spcBef>
              <a:spcAft>
                <a:spcPts val="0"/>
              </a:spcAft>
            </a:pPr>
            <a:r>
              <a:rPr lang="en-US" sz="1100" dirty="0" smtClean="0">
                <a:solidFill>
                  <a:srgbClr val="333399"/>
                </a:solidFill>
              </a:rPr>
              <a:t>Florida </a:t>
            </a:r>
            <a:r>
              <a:rPr lang="en-US" sz="1100" dirty="0">
                <a:solidFill>
                  <a:srgbClr val="333399"/>
                </a:solidFill>
              </a:rPr>
              <a:t>A&amp;M University </a:t>
            </a:r>
            <a:r>
              <a:rPr lang="en-US" sz="1100" dirty="0" smtClean="0">
                <a:solidFill>
                  <a:srgbClr val="333399"/>
                </a:solidFill>
              </a:rPr>
              <a:t>Developmental </a:t>
            </a:r>
            <a:r>
              <a:rPr lang="en-US" sz="1100" dirty="0">
                <a:solidFill>
                  <a:srgbClr val="333399"/>
                </a:solidFill>
              </a:rPr>
              <a:t>Research School</a:t>
            </a:r>
          </a:p>
          <a:p>
            <a:pPr algn="just">
              <a:spcBef>
                <a:spcPts val="0"/>
              </a:spcBef>
              <a:spcAft>
                <a:spcPts val="0"/>
              </a:spcAft>
            </a:pPr>
            <a:r>
              <a:rPr lang="en-US" sz="1100" b="1" dirty="0">
                <a:solidFill>
                  <a:srgbClr val="333399"/>
                </a:solidFill>
              </a:rPr>
              <a:t>Citations</a:t>
            </a:r>
            <a:r>
              <a:rPr lang="en-US" sz="1100" b="1" dirty="0" smtClean="0">
                <a:solidFill>
                  <a:srgbClr val="333399"/>
                </a:solidFill>
              </a:rPr>
              <a:t>: </a:t>
            </a:r>
            <a:r>
              <a:rPr lang="en-US" sz="1100" b="1" dirty="0" smtClean="0">
                <a:solidFill>
                  <a:srgbClr val="333399"/>
                </a:solidFill>
                <a:latin typeface="Arial" charset="0"/>
              </a:rPr>
              <a:t>[</a:t>
            </a:r>
            <a:r>
              <a:rPr lang="en-US" sz="1100" b="1" dirty="0">
                <a:solidFill>
                  <a:srgbClr val="333399"/>
                </a:solidFill>
                <a:latin typeface="Arial" charset="0"/>
              </a:rPr>
              <a:t>1] </a:t>
            </a:r>
            <a:r>
              <a:rPr lang="en-US" sz="1100" dirty="0">
                <a:solidFill>
                  <a:srgbClr val="333399"/>
                </a:solidFill>
                <a:latin typeface="Arial" charset="0"/>
              </a:rPr>
              <a:t>Professional Women: A Gendered Look at Inequality in the U.S. Workforce. </a:t>
            </a:r>
          </a:p>
          <a:p>
            <a:pPr algn="just">
              <a:spcBef>
                <a:spcPts val="0"/>
              </a:spcBef>
              <a:spcAft>
                <a:spcPts val="0"/>
              </a:spcAft>
            </a:pPr>
            <a:r>
              <a:rPr lang="en-US" sz="1100" dirty="0">
                <a:solidFill>
                  <a:srgbClr val="333399"/>
                </a:solidFill>
                <a:latin typeface="Arial" charset="0"/>
              </a:rPr>
              <a:t>(n.d.). Department for Professional Employees, AFL-CIO. Retrieved from </a:t>
            </a:r>
            <a:r>
              <a:rPr lang="en-US" sz="1100" dirty="0">
                <a:solidFill>
                  <a:srgbClr val="333399"/>
                </a:solidFill>
                <a:latin typeface="Arial" charset="0"/>
                <a:hlinkClick r:id="rId6">
                  <a:extLst>
                    <a:ext uri="{A12FA001-AC4F-418D-AE19-62706E023703}">
                      <ahyp:hlinkClr xmlns:ahyp="http://schemas.microsoft.com/office/drawing/2018/hyperlinkcolor" xmlns="" val="tx"/>
                    </a:ext>
                  </a:extLst>
                </a:hlinkClick>
              </a:rPr>
              <a:t>https://www.dpeaflcio.org/factsheets/professional-women-a-gendered-look-at-inequality-in-the-us-workforce</a:t>
            </a:r>
            <a:r>
              <a:rPr lang="en-US" sz="1100" dirty="0">
                <a:solidFill>
                  <a:srgbClr val="333399"/>
                </a:solidFill>
                <a:latin typeface="Arial" charset="0"/>
              </a:rPr>
              <a:t> </a:t>
            </a:r>
          </a:p>
          <a:p>
            <a:pPr algn="just">
              <a:spcBef>
                <a:spcPts val="0"/>
              </a:spcBef>
              <a:spcAft>
                <a:spcPts val="0"/>
              </a:spcAft>
            </a:pPr>
            <a:r>
              <a:rPr lang="en-US" sz="1100" b="1" dirty="0">
                <a:solidFill>
                  <a:srgbClr val="333399"/>
                </a:solidFill>
                <a:latin typeface="Arial" charset="0"/>
              </a:rPr>
              <a:t>[2]</a:t>
            </a:r>
            <a:r>
              <a:rPr lang="en-US" sz="1100" dirty="0">
                <a:solidFill>
                  <a:srgbClr val="333399"/>
                </a:solidFill>
                <a:latin typeface="Arial" charset="0"/>
              </a:rPr>
              <a:t> NSF Award Search: Award # 1543209—SciGirls Code: A National Connected Learning Model to Integrate Computing in STEM Learning with Middle School Girls. (n.d.). Retrieved from </a:t>
            </a:r>
            <a:r>
              <a:rPr lang="en-US" sz="1100" dirty="0">
                <a:solidFill>
                  <a:srgbClr val="333399"/>
                </a:solidFill>
                <a:latin typeface="Arial" charset="0"/>
                <a:hlinkClick r:id="rId7">
                  <a:extLst>
                    <a:ext uri="{A12FA001-AC4F-418D-AE19-62706E023703}">
                      <ahyp:hlinkClr xmlns:ahyp="http://schemas.microsoft.com/office/drawing/2018/hyperlinkcolor" xmlns="" val="tx"/>
                    </a:ext>
                  </a:extLst>
                </a:hlinkClick>
              </a:rPr>
              <a:t>https://www.nsf.gov/awardsearch/showAward?AWD_ID=1543209</a:t>
            </a:r>
            <a:r>
              <a:rPr lang="en-US" sz="1100" dirty="0">
                <a:solidFill>
                  <a:srgbClr val="333399"/>
                </a:solidFill>
                <a:latin typeface="Arial" charset="0"/>
              </a:rPr>
              <a:t> </a:t>
            </a:r>
            <a:endParaRPr lang="en-US" sz="1100" dirty="0">
              <a:solidFill>
                <a:srgbClr val="333399"/>
              </a:solidFill>
            </a:endParaRPr>
          </a:p>
        </p:txBody>
      </p:sp>
      <p:pic>
        <p:nvPicPr>
          <p:cNvPr id="2" name="Picture 1"/>
          <p:cNvPicPr>
            <a:picLocks noChangeAspect="1"/>
          </p:cNvPicPr>
          <p:nvPr/>
        </p:nvPicPr>
        <p:blipFill rotWithShape="1">
          <a:blip r:embed="rId8"/>
          <a:srcRect l="3820" t="35244" r="69818" b="22877"/>
          <a:stretch/>
        </p:blipFill>
        <p:spPr>
          <a:xfrm>
            <a:off x="5676721" y="1198293"/>
            <a:ext cx="3422961" cy="1529406"/>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92AE501C-D91E-4118-B926-07798C53B91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61200" y="4315991"/>
            <a:ext cx="1224666" cy="746072"/>
          </a:xfrm>
          <a:prstGeom prst="rect">
            <a:avLst/>
          </a:prstGeom>
        </p:spPr>
      </p:pic>
      <p:pic>
        <p:nvPicPr>
          <p:cNvPr id="7" name="Picture 6" descr="Text&#10;&#10;Description automatically generated">
            <a:extLst>
              <a:ext uri="{FF2B5EF4-FFF2-40B4-BE49-F238E27FC236}">
                <a16:creationId xmlns:a16="http://schemas.microsoft.com/office/drawing/2014/main" id="{D4221CEF-B013-4757-9A98-94C94E09E58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31936" y="5507087"/>
            <a:ext cx="2860487" cy="535027"/>
          </a:xfrm>
          <a:prstGeom prst="rect">
            <a:avLst/>
          </a:prstGeom>
        </p:spPr>
      </p:pic>
      <p:pic>
        <p:nvPicPr>
          <p:cNvPr id="9" name="Picture 8" descr="Graphical user interface, website&#10;&#10;Description automatically generated">
            <a:extLst>
              <a:ext uri="{FF2B5EF4-FFF2-40B4-BE49-F238E27FC236}">
                <a16:creationId xmlns:a16="http://schemas.microsoft.com/office/drawing/2014/main" id="{EF81A4A2-E427-4AD1-BE93-A582414E1349}"/>
              </a:ext>
            </a:extLst>
          </p:cNvPr>
          <p:cNvPicPr>
            <a:picLocks noChangeAspect="1"/>
          </p:cNvPicPr>
          <p:nvPr/>
        </p:nvPicPr>
        <p:blipFill rotWithShape="1">
          <a:blip r:embed="rId11">
            <a:extLst>
              <a:ext uri="{28A0092B-C50C-407E-A947-70E740481C1C}">
                <a14:useLocalDpi xmlns:a14="http://schemas.microsoft.com/office/drawing/2010/main" val="0"/>
              </a:ext>
            </a:extLst>
          </a:blip>
          <a:srcRect l="34572" t="49527" r="40735" b="30622"/>
          <a:stretch/>
        </p:blipFill>
        <p:spPr>
          <a:xfrm>
            <a:off x="6985866" y="4452579"/>
            <a:ext cx="2089698" cy="944986"/>
          </a:xfrm>
          <a:prstGeom prst="rect">
            <a:avLst/>
          </a:prstGeom>
        </p:spPr>
      </p:pic>
      <p:sp>
        <p:nvSpPr>
          <p:cNvPr id="18" name="TextBox 17">
            <a:extLst>
              <a:ext uri="{FF2B5EF4-FFF2-40B4-BE49-F238E27FC236}">
                <a16:creationId xmlns:a16="http://schemas.microsoft.com/office/drawing/2014/main" id="{729C1260-0625-4023-8BB8-C3C0AC22E371}"/>
              </a:ext>
            </a:extLst>
          </p:cNvPr>
          <p:cNvSpPr txBox="1"/>
          <p:nvPr/>
        </p:nvSpPr>
        <p:spPr>
          <a:xfrm>
            <a:off x="5652603" y="2698694"/>
            <a:ext cx="3372766" cy="430887"/>
          </a:xfrm>
          <a:prstGeom prst="rect">
            <a:avLst/>
          </a:prstGeom>
          <a:noFill/>
        </p:spPr>
        <p:txBody>
          <a:bodyPr wrap="square" rtlCol="0">
            <a:spAutoFit/>
          </a:bodyPr>
          <a:lstStyle/>
          <a:p>
            <a:r>
              <a:rPr lang="en-US" sz="1100" dirty="0"/>
              <a:t>(Above) A Zoom portrait of the Code: SciGirls students and their three instructors.</a:t>
            </a:r>
          </a:p>
        </p:txBody>
      </p:sp>
      <p:sp>
        <p:nvSpPr>
          <p:cNvPr id="3" name="Rectangle 2">
            <a:extLst>
              <a:ext uri="{FF2B5EF4-FFF2-40B4-BE49-F238E27FC236}">
                <a16:creationId xmlns:a16="http://schemas.microsoft.com/office/drawing/2014/main" id="{C0D7FE3C-A520-4EA7-99CC-4217E46FBB6F}"/>
              </a:ext>
            </a:extLst>
          </p:cNvPr>
          <p:cNvSpPr/>
          <p:nvPr/>
        </p:nvSpPr>
        <p:spPr>
          <a:xfrm>
            <a:off x="5652603" y="3116615"/>
            <a:ext cx="1465833" cy="1277273"/>
          </a:xfrm>
          <a:prstGeom prst="rect">
            <a:avLst/>
          </a:prstGeom>
        </p:spPr>
        <p:txBody>
          <a:bodyPr wrap="square">
            <a:spAutoFit/>
          </a:bodyPr>
          <a:lstStyle/>
          <a:p>
            <a:pPr algn="r"/>
            <a:r>
              <a:rPr lang="en-US" sz="1100" dirty="0"/>
              <a:t>(Right) SciGirls show off their coding abilities by holding up a coded </a:t>
            </a:r>
            <a:r>
              <a:rPr lang="en-US" sz="1100" dirty="0" err="1"/>
              <a:t>micro:bit</a:t>
            </a:r>
            <a:r>
              <a:rPr lang="en-US" sz="1100" dirty="0"/>
              <a:t> (top) and spelling out words in binary (bottom). </a:t>
            </a:r>
          </a:p>
        </p:txBody>
      </p:sp>
      <p:pic>
        <p:nvPicPr>
          <p:cNvPr id="8" name="Picture 7" descr="Logo, company name&#10;&#10;Description automatically generated">
            <a:extLst>
              <a:ext uri="{FF2B5EF4-FFF2-40B4-BE49-F238E27FC236}">
                <a16:creationId xmlns:a16="http://schemas.microsoft.com/office/drawing/2014/main" id="{28CCD1E3-1B65-4237-A994-E504CD9901CB}"/>
              </a:ext>
            </a:extLst>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foregroundMark x1="24117" y1="43571" x2="35228" y2="49313"/>
                        <a14:foregroundMark x1="37209" y1="44320" x2="37209" y2="44320"/>
                        <a14:foregroundMark x1="37640" y1="53683" x2="36951" y2="55930"/>
                        <a14:foregroundMark x1="59604" y1="33833" x2="64686" y2="36704"/>
                        <a14:foregroundMark x1="64686" y1="36704" x2="69854" y2="35581"/>
                        <a14:foregroundMark x1="69854" y1="35581" x2="69940" y2="35581"/>
                        <a14:foregroundMark x1="69767" y1="34956" x2="80534" y2="30712"/>
                        <a14:foregroundMark x1="80534" y1="30712" x2="80620" y2="30712"/>
                        <a14:foregroundMark x1="56761" y1="47191" x2="56761" y2="47191"/>
                        <a14:foregroundMark x1="65805" y1="51685" x2="65805" y2="51685"/>
                        <a14:foregroundMark x1="81481" y1="45194" x2="81481" y2="45194"/>
                        <a14:foregroundMark x1="26873" y1="54432" x2="23686" y2="48065"/>
                        <a14:foregroundMark x1="23686" y1="48065" x2="28165" y2="42697"/>
                        <a14:foregroundMark x1="28165" y1="42697" x2="28768" y2="42572"/>
                        <a14:foregroundMark x1="34970" y1="60175" x2="36003" y2="56929"/>
                      </a14:backgroundRemoval>
                    </a14:imgEffect>
                  </a14:imgLayer>
                </a14:imgProps>
              </a:ext>
              <a:ext uri="{28A0092B-C50C-407E-A947-70E740481C1C}">
                <a14:useLocalDpi xmlns:a14="http://schemas.microsoft.com/office/drawing/2010/main" val="0"/>
              </a:ext>
            </a:extLst>
          </a:blip>
          <a:stretch>
            <a:fillRect/>
          </a:stretch>
        </p:blipFill>
        <p:spPr>
          <a:xfrm>
            <a:off x="5722852" y="4862113"/>
            <a:ext cx="1224666" cy="844924"/>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E76CB6D853C64B89835FD2B25191F7" ma:contentTypeVersion="1" ma:contentTypeDescription="Create a new document." ma:contentTypeScope="" ma:versionID="c65b3aeb76beb82d9b928cfbb17b6307">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E0E109-92B8-436D-8E6D-AAB186F73CAC}"/>
</file>

<file path=customXml/itemProps2.xml><?xml version="1.0" encoding="utf-8"?>
<ds:datastoreItem xmlns:ds="http://schemas.openxmlformats.org/officeDocument/2006/customXml" ds:itemID="{6A649250-8CB6-4086-9F55-592942930323}"/>
</file>

<file path=customXml/itemProps3.xml><?xml version="1.0" encoding="utf-8"?>
<ds:datastoreItem xmlns:ds="http://schemas.openxmlformats.org/officeDocument/2006/customXml" ds:itemID="{C4A8B231-BEF5-4A83-9918-34183E1557CE}"/>
</file>

<file path=docProps/app.xml><?xml version="1.0" encoding="utf-8"?>
<Properties xmlns="http://schemas.openxmlformats.org/officeDocument/2006/extended-properties" xmlns:vt="http://schemas.openxmlformats.org/officeDocument/2006/docPropsVTypes">
  <TotalTime>30167</TotalTime>
  <Words>524</Words>
  <Application>Microsoft Office PowerPoint</Application>
  <PresentationFormat>On-screen Show (4:3)</PresentationFormat>
  <Paragraphs>17</Paragraphs>
  <Slides>1</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Gregory Boebinger</cp:lastModifiedBy>
  <cp:revision>239</cp:revision>
  <cp:lastPrinted>2019-07-16T13:07:28Z</cp:lastPrinted>
  <dcterms:created xsi:type="dcterms:W3CDTF">2004-08-07T03:10:56Z</dcterms:created>
  <dcterms:modified xsi:type="dcterms:W3CDTF">2021-11-15T15:35:58Z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0x0101006EE76CB6D853C64B89835FD2B25191F7</vt:lpwstr>
  </property>
</Properties>
</file>