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9" autoAdjust="0"/>
    <p:restoredTop sz="89370" autoAdjust="0"/>
  </p:normalViewPr>
  <p:slideViewPr>
    <p:cSldViewPr snapToGrid="0">
      <p:cViewPr varScale="1">
        <p:scale>
          <a:sx n="98" d="100"/>
          <a:sy n="98" d="100"/>
        </p:scale>
        <p:origin x="12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doi.org/10.1126/sciadv.abf1388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doi.org/10.1126/sciadv.abf1388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1C84A44-C2F7-4FA4-B1BF-A35419AF96F0}"/>
              </a:ext>
            </a:extLst>
          </p:cNvPr>
          <p:cNvSpPr/>
          <p:nvPr/>
        </p:nvSpPr>
        <p:spPr>
          <a:xfrm>
            <a:off x="4444998" y="5149466"/>
            <a:ext cx="4648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r>
              <a:rPr lang="en-US" sz="1100" b="1" dirty="0"/>
              <a:t>Fig.1 (a) </a:t>
            </a:r>
            <a:r>
              <a:rPr lang="en-US" sz="1100" dirty="0"/>
              <a:t>Layer structure of the epitaxial nitride heterostructure. </a:t>
            </a:r>
            <a:r>
              <a:rPr lang="en-US" sz="1100" b="1" dirty="0"/>
              <a:t>(b) </a:t>
            </a:r>
            <a:r>
              <a:rPr lang="en-US" sz="1100" dirty="0"/>
              <a:t>High-resolution transmission electron microscopy image of the </a:t>
            </a:r>
            <a:r>
              <a:rPr lang="en-US" sz="1100" dirty="0" smtClean="0"/>
              <a:t>semiconductor /</a:t>
            </a:r>
            <a:r>
              <a:rPr lang="en-US" sz="1100" dirty="0"/>
              <a:t>superconductor interface. </a:t>
            </a:r>
            <a:r>
              <a:rPr lang="en-US" sz="1100" b="1" dirty="0"/>
              <a:t>(c)</a:t>
            </a:r>
            <a:r>
              <a:rPr lang="en-US" sz="1100" dirty="0"/>
              <a:t> The quantum Hall effect in the </a:t>
            </a:r>
            <a:r>
              <a:rPr lang="en-US" sz="1100" dirty="0" err="1"/>
              <a:t>GaN</a:t>
            </a:r>
            <a:r>
              <a:rPr lang="en-US" sz="1100" dirty="0"/>
              <a:t> semiconductor. </a:t>
            </a:r>
            <a:r>
              <a:rPr lang="en-US" sz="1100" b="1" dirty="0"/>
              <a:t>(d)</a:t>
            </a:r>
            <a:r>
              <a:rPr lang="en-US" sz="1100" dirty="0"/>
              <a:t> The temperature and magnetic field region where superconductivity in </a:t>
            </a:r>
            <a:r>
              <a:rPr lang="en-US" sz="1100" dirty="0" err="1"/>
              <a:t>NbN</a:t>
            </a:r>
            <a:r>
              <a:rPr lang="en-US" sz="1100" dirty="0"/>
              <a:t> and the quantum Hall effect in </a:t>
            </a:r>
            <a:r>
              <a:rPr lang="en-US" sz="1100" dirty="0" err="1"/>
              <a:t>GaN</a:t>
            </a:r>
            <a:r>
              <a:rPr lang="en-US" sz="1100" dirty="0"/>
              <a:t> coexist</a:t>
            </a:r>
            <a:r>
              <a:rPr lang="en-US" sz="1200" dirty="0"/>
              <a:t>.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" y="1331447"/>
            <a:ext cx="4337642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Nitride-based semiconductors are now widely employed in high-frequency and </a:t>
            </a:r>
            <a:r>
              <a:rPr lang="en-US" sz="1200" dirty="0" err="1" smtClean="0"/>
              <a:t>opto</a:t>
            </a:r>
            <a:r>
              <a:rPr lang="en-US" sz="1200" dirty="0" smtClean="0"/>
              <a:t>-electronics applications. </a:t>
            </a:r>
            <a:r>
              <a:rPr lang="en-US" sz="1200" i="1" u="sng" dirty="0"/>
              <a:t>However, </a:t>
            </a:r>
            <a:r>
              <a:rPr lang="en-US" sz="1200" i="1" u="sng" dirty="0" smtClean="0"/>
              <a:t>nitrides are  largely unexplored </a:t>
            </a:r>
            <a:r>
              <a:rPr lang="en-US" sz="1200" i="1" u="sng" dirty="0"/>
              <a:t>as </a:t>
            </a:r>
            <a:r>
              <a:rPr lang="en-US" sz="1200" i="1" u="sng" dirty="0" smtClean="0"/>
              <a:t>hosts for </a:t>
            </a:r>
            <a:r>
              <a:rPr lang="en-US" sz="1200" i="1" u="sng" dirty="0"/>
              <a:t>quantum computation and cryogenic electronics. </a:t>
            </a:r>
            <a:r>
              <a:rPr lang="en-US" sz="1200" dirty="0"/>
              <a:t>To demonstrate the feasibility of </a:t>
            </a:r>
            <a:r>
              <a:rPr lang="en-US" sz="1200" dirty="0" smtClean="0"/>
              <a:t>nitrides </a:t>
            </a:r>
            <a:r>
              <a:rPr lang="en-US" sz="1200" dirty="0"/>
              <a:t>for these applications, </a:t>
            </a:r>
            <a:r>
              <a:rPr lang="en-US" sz="1200" dirty="0" smtClean="0"/>
              <a:t>MagLab users developed </a:t>
            </a:r>
            <a:r>
              <a:rPr lang="en-US" sz="1200" dirty="0"/>
              <a:t>a nitride </a:t>
            </a:r>
            <a:r>
              <a:rPr lang="en-US" sz="1200" dirty="0" smtClean="0"/>
              <a:t>superconductor / semiconductor </a:t>
            </a:r>
            <a:r>
              <a:rPr lang="en-US" sz="1200" dirty="0" err="1"/>
              <a:t>heterostructure</a:t>
            </a:r>
            <a:r>
              <a:rPr lang="en-US" sz="1200" dirty="0"/>
              <a:t> </a:t>
            </a:r>
            <a:r>
              <a:rPr lang="en-US" sz="1200" dirty="0" smtClean="0"/>
              <a:t>in which these two</a:t>
            </a:r>
            <a:r>
              <a:rPr lang="en-US" sz="1200" dirty="0" smtClean="0"/>
              <a:t> </a:t>
            </a:r>
            <a:r>
              <a:rPr lang="en-US" sz="1200" dirty="0"/>
              <a:t>quantum states </a:t>
            </a:r>
            <a:r>
              <a:rPr lang="en-US" sz="1200" dirty="0" smtClean="0"/>
              <a:t>occur and in which electron transport exhibits </a:t>
            </a:r>
            <a:r>
              <a:rPr lang="en-US" sz="1200" dirty="0"/>
              <a:t>high performance at low temperatures. </a:t>
            </a:r>
          </a:p>
          <a:p>
            <a:pPr algn="just"/>
            <a:endParaRPr lang="en-US" sz="900" dirty="0"/>
          </a:p>
          <a:p>
            <a:pPr algn="just"/>
            <a:r>
              <a:rPr lang="en-US" sz="1200" dirty="0" smtClean="0"/>
              <a:t>In particular, the team investigated </a:t>
            </a:r>
            <a:r>
              <a:rPr lang="en-US" sz="1200" dirty="0"/>
              <a:t>an epitaxial heterostructure that combines the semiconductor </a:t>
            </a:r>
            <a:r>
              <a:rPr lang="en-US" sz="1200" dirty="0" err="1"/>
              <a:t>GaN</a:t>
            </a:r>
            <a:r>
              <a:rPr lang="en-US" sz="1200" dirty="0"/>
              <a:t> with the superconductor </a:t>
            </a:r>
            <a:r>
              <a:rPr lang="en-US" sz="1200" dirty="0" err="1"/>
              <a:t>NbN</a:t>
            </a:r>
            <a:r>
              <a:rPr lang="en-US" sz="1200" dirty="0"/>
              <a:t>. </a:t>
            </a:r>
            <a:r>
              <a:rPr lang="en-US" sz="1200" dirty="0" smtClean="0"/>
              <a:t>They </a:t>
            </a:r>
            <a:r>
              <a:rPr lang="en-US" sz="1200" dirty="0"/>
              <a:t>measured longitudinal resistance and the Hall resistance in the </a:t>
            </a:r>
            <a:r>
              <a:rPr lang="en-US" sz="1200" dirty="0" err="1"/>
              <a:t>GaN</a:t>
            </a:r>
            <a:r>
              <a:rPr lang="en-US" sz="1200" dirty="0"/>
              <a:t> two-dimensional electron gas as a function of magnetic field and gate voltage to explore the quantum Hall effect. </a:t>
            </a:r>
            <a:r>
              <a:rPr lang="en-US" sz="1200" dirty="0" smtClean="0"/>
              <a:t>They </a:t>
            </a:r>
            <a:r>
              <a:rPr lang="en-US" sz="1200" dirty="0"/>
              <a:t>also measured the longitudinal resistance in the </a:t>
            </a:r>
            <a:r>
              <a:rPr lang="en-US" sz="1200" dirty="0" err="1"/>
              <a:t>NbN</a:t>
            </a:r>
            <a:r>
              <a:rPr lang="en-US" sz="1200" dirty="0"/>
              <a:t> superconducting layer as a function of temperature and magnetic field to determine the limits of superconductivity. </a:t>
            </a:r>
            <a:r>
              <a:rPr lang="en-US" sz="1200" i="1" u="sng" dirty="0" smtClean="0"/>
              <a:t>They discovered </a:t>
            </a:r>
            <a:r>
              <a:rPr lang="en-US" sz="1200" i="1" u="sng" dirty="0"/>
              <a:t>that the quantum Hall state in </a:t>
            </a:r>
            <a:r>
              <a:rPr lang="en-US" sz="1200" i="1" u="sng" dirty="0" err="1"/>
              <a:t>GaN</a:t>
            </a:r>
            <a:r>
              <a:rPr lang="en-US" sz="1200" i="1" u="sng" dirty="0"/>
              <a:t> coexists with superconductivity in </a:t>
            </a:r>
            <a:r>
              <a:rPr lang="en-US" sz="1200" i="1" u="sng" dirty="0" err="1"/>
              <a:t>NbN</a:t>
            </a:r>
            <a:r>
              <a:rPr lang="en-US" sz="1200" i="1" u="sng" dirty="0"/>
              <a:t> in the same structure (Fig.1a) over a range of field and temperature</a:t>
            </a:r>
            <a:r>
              <a:rPr lang="en-US" sz="1200" dirty="0"/>
              <a:t>. </a:t>
            </a:r>
          </a:p>
          <a:p>
            <a:pPr algn="just"/>
            <a:endParaRPr lang="en-US" sz="900" dirty="0"/>
          </a:p>
          <a:p>
            <a:pPr algn="just"/>
            <a:r>
              <a:rPr lang="en-US" sz="1200" i="1" u="sng" dirty="0">
                <a:latin typeface="Arial" charset="0"/>
              </a:rPr>
              <a:t>If the semiconductor enters the quantum Hall state in proximity to a superconductor, one could achieve topological superconductivity, which can be used for quantum </a:t>
            </a:r>
            <a:r>
              <a:rPr lang="en-US" sz="1200" i="1" u="sng" dirty="0" smtClean="0">
                <a:latin typeface="Arial" charset="0"/>
              </a:rPr>
              <a:t>computing.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6662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6010" y="68754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843499" y="20740"/>
            <a:ext cx="7217135" cy="125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Quantum Rivals in Nitride Materials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kern="1200" dirty="0"/>
              <a:t>P. Dang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G. Khalsa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C. S. Chang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D. S. Katzer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N. Nepal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B. P. Downey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V. D. Wheeler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A. Suslov</a:t>
            </a:r>
            <a:r>
              <a:rPr lang="en-US" sz="1100" kern="1200" baseline="30000" dirty="0"/>
              <a:t>3</a:t>
            </a:r>
            <a:r>
              <a:rPr lang="en-US" sz="1100" kern="1200" dirty="0"/>
              <a:t>, A. Xie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E. Beam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Y. Cao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C. Lee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H. G. Xing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D. J. Meyer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D. Jena</a:t>
            </a:r>
            <a:r>
              <a:rPr lang="en-US" sz="1100" kern="1200" baseline="30000" dirty="0"/>
              <a:t>1</a:t>
            </a:r>
            <a:endParaRPr lang="en-US" sz="1100" kern="1200" dirty="0"/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Cornell University; 2. Naval Research Laboratory; 3. </a:t>
            </a:r>
            <a:r>
              <a:rPr lang="en-US" sz="1050" b="1" dirty="0">
                <a:solidFill>
                  <a:srgbClr val="0033CC"/>
                </a:solidFill>
              </a:rPr>
              <a:t>National High Magnetic Field Laboratory</a:t>
            </a:r>
            <a:r>
              <a:rPr lang="en-US" sz="1050" b="1" kern="1200" dirty="0">
                <a:solidFill>
                  <a:srgbClr val="0033CC"/>
                </a:solidFill>
              </a:rPr>
              <a:t>; 4. Qorvo, Inc.</a:t>
            </a: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</a:t>
            </a:r>
            <a:r>
              <a:rPr lang="en-US" sz="1050" dirty="0"/>
              <a:t>D. Jena </a:t>
            </a:r>
            <a:r>
              <a:rPr lang="en-US" sz="1050" kern="1200" dirty="0"/>
              <a:t>(NSF EFMA-1741694); C.S. Chang (NSF DMR-1539918 and MRSEC DMR-1719875); P. Dang (NSF DGE-1650441)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Text Box 28">
            <a:extLst>
              <a:ext uri="{FF2B5EF4-FFF2-40B4-BE49-F238E27FC236}">
                <a16:creationId xmlns:a16="http://schemas.microsoft.com/office/drawing/2014/main" id="{A53EB926-75F2-4246-8BC6-5F6CBD76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6105379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Instrumentation </a:t>
            </a:r>
            <a:r>
              <a:rPr lang="en-US" sz="1100" b="1" dirty="0">
                <a:solidFill>
                  <a:srgbClr val="333399"/>
                </a:solidFill>
              </a:rPr>
              <a:t>used:</a:t>
            </a:r>
            <a:r>
              <a:rPr lang="en-US" sz="1100" dirty="0">
                <a:solidFill>
                  <a:srgbClr val="333399"/>
                </a:solidFill>
              </a:rPr>
              <a:t>  45T Hybrid magnet, </a:t>
            </a:r>
            <a:r>
              <a:rPr lang="en-US" sz="1100" dirty="0" smtClean="0">
                <a:solidFill>
                  <a:srgbClr val="333399"/>
                </a:solidFill>
              </a:rPr>
              <a:t>DC Field Facility</a:t>
            </a:r>
            <a:endParaRPr lang="en-US" sz="1100" dirty="0">
              <a:solidFill>
                <a:srgbClr val="333399"/>
              </a:solidFill>
            </a:endParaRP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Dang, P.; Khalsa, G.; Chang, C.S.; Scott </a:t>
            </a:r>
            <a:r>
              <a:rPr lang="en-US" sz="1100" b="0" i="0" dirty="0" err="1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Katzer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D.; Nepal, N.; Downey, B.P.; Wheeler, V.D.; Suslov, A.; </a:t>
            </a:r>
            <a:r>
              <a:rPr lang="en-US" sz="1100" b="0" i="0" dirty="0" err="1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Xie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A.; Beam, E.; Cao, Y.U.; Lee, C.; Muller, D.A.; Grace Xing, H.; Meyer, D.J.; Jena, D., </a:t>
            </a:r>
            <a:r>
              <a:rPr lang="en-US" sz="1100" b="0" i="1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An all-epitaxial nitride heterostructure with concurrent quantum Hall effect and superconductivity,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 Science Advances, </a:t>
            </a:r>
            <a:r>
              <a:rPr lang="en-US" sz="1100" b="1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 (8), eabf1388 (2021) </a:t>
            </a:r>
            <a:r>
              <a:rPr lang="en-US" sz="1100" b="1" i="0" dirty="0">
                <a:solidFill>
                  <a:srgbClr val="333399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doi.org/10.1126/sciadv.abf1388</a:t>
            </a:r>
            <a:endParaRPr lang="en-US" sz="1100" dirty="0">
              <a:solidFill>
                <a:srgbClr val="333399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351712" y="1303691"/>
            <a:ext cx="4741486" cy="4978048"/>
            <a:chOff x="4351712" y="1303691"/>
            <a:chExt cx="4741486" cy="497804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9E710C8-6E37-4B39-8FAE-836EA947E5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922"/>
            <a:stretch/>
          </p:blipFill>
          <p:spPr>
            <a:xfrm>
              <a:off x="4351712" y="1303691"/>
              <a:ext cx="4727081" cy="4151961"/>
            </a:xfrm>
            <a:prstGeom prst="rect">
              <a:avLst/>
            </a:prstGeom>
          </p:spPr>
        </p:pic>
        <p:sp>
          <p:nvSpPr>
            <p:cNvPr id="16" name="Text Box 62"/>
            <p:cNvSpPr txBox="1">
              <a:spLocks noChangeArrowheads="1"/>
            </p:cNvSpPr>
            <p:nvPr/>
          </p:nvSpPr>
          <p:spPr bwMode="auto">
            <a:xfrm>
              <a:off x="6751803" y="1331447"/>
              <a:ext cx="297880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1600" b="1" kern="1200" dirty="0" smtClean="0"/>
                <a:t>b</a:t>
              </a:r>
              <a:endParaRPr lang="en-US" sz="1050" b="1" kern="1200" dirty="0">
                <a:solidFill>
                  <a:srgbClr val="0033CC"/>
                </a:solidFill>
              </a:endParaRPr>
            </a:p>
          </p:txBody>
        </p:sp>
        <p:sp>
          <p:nvSpPr>
            <p:cNvPr id="1034" name="Rectangle 49"/>
            <p:cNvSpPr>
              <a:spLocks noChangeArrowheads="1"/>
            </p:cNvSpPr>
            <p:nvPr/>
          </p:nvSpPr>
          <p:spPr bwMode="auto">
            <a:xfrm>
              <a:off x="4375742" y="1334689"/>
              <a:ext cx="4717456" cy="4947050"/>
            </a:xfrm>
            <a:prstGeom prst="rect">
              <a:avLst/>
            </a:prstGeom>
            <a:noFill/>
            <a:ln w="19050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325562"/>
            <a:ext cx="429577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>
                <a:latin typeface="Arial" charset="0"/>
              </a:rPr>
              <a:t>A new </a:t>
            </a:r>
            <a:r>
              <a:rPr lang="en-US" sz="1200" dirty="0" smtClean="0">
                <a:latin typeface="Arial" charset="0"/>
              </a:rPr>
              <a:t>device structure </a:t>
            </a:r>
            <a:r>
              <a:rPr lang="en-US" sz="1200" dirty="0">
                <a:latin typeface="Arial" charset="0"/>
              </a:rPr>
              <a:t>that combines a nitride semiconductor with a nitride superconductor is shown to </a:t>
            </a:r>
            <a:r>
              <a:rPr lang="en-US" sz="1200" i="1" u="sng" dirty="0">
                <a:latin typeface="Arial" charset="0"/>
              </a:rPr>
              <a:t>exhibit two quantum states simultaneously </a:t>
            </a:r>
            <a:r>
              <a:rPr lang="en-US" sz="1200" i="1" u="sng" dirty="0" smtClean="0">
                <a:latin typeface="Arial" charset="0"/>
              </a:rPr>
              <a:t>- the quantum Hall state </a:t>
            </a:r>
            <a:r>
              <a:rPr lang="en-US" sz="1200" i="1" u="sng" dirty="0">
                <a:latin typeface="Arial" charset="0"/>
              </a:rPr>
              <a:t>and superconductivity - that typically do not </a:t>
            </a:r>
            <a:r>
              <a:rPr lang="en-US" sz="1200" i="1" u="sng" dirty="0" smtClean="0">
                <a:latin typeface="Arial" charset="0"/>
              </a:rPr>
              <a:t>coexist</a:t>
            </a:r>
            <a:r>
              <a:rPr lang="en-US" sz="1200" dirty="0" smtClean="0">
                <a:latin typeface="Arial" charset="0"/>
              </a:rPr>
              <a:t>.</a:t>
            </a:r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>
                <a:latin typeface="Arial" charset="0"/>
              </a:rPr>
              <a:t>Researchers studied two </a:t>
            </a:r>
            <a:r>
              <a:rPr lang="en-US" sz="1200" dirty="0">
                <a:latin typeface="Arial" charset="0"/>
              </a:rPr>
              <a:t>conventional materials: </a:t>
            </a:r>
            <a:r>
              <a:rPr lang="en-US" sz="1200" dirty="0" err="1"/>
              <a:t>GaN</a:t>
            </a:r>
            <a:r>
              <a:rPr lang="en-US" sz="1200" dirty="0"/>
              <a:t> (semiconductor) </a:t>
            </a:r>
            <a:r>
              <a:rPr lang="en-US" sz="1200" dirty="0" smtClean="0"/>
              <a:t>and </a:t>
            </a:r>
            <a:r>
              <a:rPr lang="en-US" sz="1200" dirty="0" err="1"/>
              <a:t>NbN</a:t>
            </a:r>
            <a:r>
              <a:rPr lang="en-US" sz="1200" dirty="0"/>
              <a:t> (superconductor). </a:t>
            </a:r>
            <a:r>
              <a:rPr lang="en-US" sz="1200" i="1" u="sng" dirty="0">
                <a:latin typeface="Arial" charset="0"/>
              </a:rPr>
              <a:t>If the semiconductor enters the quantum </a:t>
            </a:r>
            <a:r>
              <a:rPr lang="en-US" sz="1200" i="1" u="sng" dirty="0" smtClean="0">
                <a:latin typeface="Arial" charset="0"/>
              </a:rPr>
              <a:t>Hall </a:t>
            </a:r>
            <a:r>
              <a:rPr lang="en-US" sz="1200" i="1" u="sng" dirty="0">
                <a:latin typeface="Arial" charset="0"/>
              </a:rPr>
              <a:t>state in proximity to a superconductor, one could achieve topological superconductivity, which can be used for quantum computing</a:t>
            </a:r>
            <a:r>
              <a:rPr lang="en-US" sz="1200" dirty="0">
                <a:latin typeface="Arial" charset="0"/>
              </a:rPr>
              <a:t>. A difficulty with this approach is that the quantum </a:t>
            </a:r>
            <a:r>
              <a:rPr lang="en-US" sz="1200" dirty="0" smtClean="0">
                <a:latin typeface="Arial" charset="0"/>
              </a:rPr>
              <a:t>Hall </a:t>
            </a:r>
            <a:r>
              <a:rPr lang="en-US" sz="1200" dirty="0">
                <a:latin typeface="Arial" charset="0"/>
              </a:rPr>
              <a:t>states in a semiconductor typically require high magnetic fields, but superconductivity is quenched at high magnetic fields, making coexistence </a:t>
            </a:r>
            <a:r>
              <a:rPr lang="en-US" sz="1200" dirty="0" smtClean="0">
                <a:latin typeface="Arial" charset="0"/>
              </a:rPr>
              <a:t>difficult. By </a:t>
            </a:r>
            <a:r>
              <a:rPr lang="en-US" sz="1200" dirty="0">
                <a:latin typeface="Arial" charset="0"/>
              </a:rPr>
              <a:t>demonstrating that this nitride structure can host both phenomena simultaneously, </a:t>
            </a:r>
            <a:r>
              <a:rPr lang="en-US" sz="1200" dirty="0" smtClean="0">
                <a:latin typeface="Arial" charset="0"/>
              </a:rPr>
              <a:t>this research teaches old </a:t>
            </a:r>
            <a:r>
              <a:rPr lang="en-US" sz="1200" dirty="0">
                <a:latin typeface="Arial" charset="0"/>
              </a:rPr>
              <a:t>dogs </a:t>
            </a:r>
            <a:r>
              <a:rPr lang="en-US" sz="1200" dirty="0" smtClean="0">
                <a:latin typeface="Arial" charset="0"/>
              </a:rPr>
              <a:t>(i.e. </a:t>
            </a:r>
            <a:r>
              <a:rPr lang="en-US" sz="1200" dirty="0" err="1" smtClean="0">
                <a:latin typeface="Arial" charset="0"/>
              </a:rPr>
              <a:t>GaN</a:t>
            </a:r>
            <a:r>
              <a:rPr lang="en-US" sz="1200" dirty="0" smtClean="0">
                <a:latin typeface="Arial" charset="0"/>
              </a:rPr>
              <a:t> and </a:t>
            </a:r>
            <a:r>
              <a:rPr lang="en-US" sz="1200" dirty="0" err="1" smtClean="0">
                <a:latin typeface="Arial" charset="0"/>
              </a:rPr>
              <a:t>NbN</a:t>
            </a:r>
            <a:r>
              <a:rPr lang="en-US" sz="1200" dirty="0">
                <a:latin typeface="Arial" charset="0"/>
              </a:rPr>
              <a:t>) </a:t>
            </a:r>
            <a:r>
              <a:rPr lang="en-US" sz="1200" dirty="0" smtClean="0">
                <a:latin typeface="Arial" charset="0"/>
              </a:rPr>
              <a:t>a new trick. </a:t>
            </a:r>
            <a:r>
              <a:rPr lang="en-US" sz="1200" i="1" u="sng" dirty="0"/>
              <a:t>The nitride material system is </a:t>
            </a:r>
            <a:r>
              <a:rPr lang="en-US" sz="1200" i="1" u="sng" dirty="0" smtClean="0"/>
              <a:t>among the </a:t>
            </a:r>
            <a:r>
              <a:rPr lang="en-US" sz="1200" i="1" u="sng" dirty="0"/>
              <a:t>most widely used and mature semiconductor </a:t>
            </a:r>
            <a:r>
              <a:rPr lang="en-US" sz="1200" i="1" u="sng" dirty="0" smtClean="0"/>
              <a:t> technologies, </a:t>
            </a:r>
            <a:r>
              <a:rPr lang="en-US" sz="1200" i="1" u="sng" dirty="0"/>
              <a:t>making it very appealing for use in quantum computing applications</a:t>
            </a:r>
            <a:r>
              <a:rPr lang="en-US" sz="1200" dirty="0"/>
              <a:t>.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The </a:t>
            </a:r>
            <a:r>
              <a:rPr lang="en-US" sz="1200" dirty="0" smtClean="0">
                <a:latin typeface="Arial" charset="0"/>
              </a:rPr>
              <a:t>MagLab’s 45T </a:t>
            </a:r>
            <a:r>
              <a:rPr lang="en-US" sz="1200" dirty="0">
                <a:latin typeface="Arial" charset="0"/>
              </a:rPr>
              <a:t>magnet was essential to fully </a:t>
            </a:r>
            <a:r>
              <a:rPr lang="en-US" sz="1200" dirty="0" smtClean="0">
                <a:latin typeface="Arial" charset="0"/>
              </a:rPr>
              <a:t>explore </a:t>
            </a:r>
            <a:r>
              <a:rPr lang="en-US" sz="1200" dirty="0">
                <a:latin typeface="Arial" charset="0"/>
              </a:rPr>
              <a:t>the quantum hall states in the nitride semiconductor </a:t>
            </a:r>
            <a:r>
              <a:rPr lang="en-US" sz="1200" dirty="0" smtClean="0">
                <a:latin typeface="Arial" charset="0"/>
              </a:rPr>
              <a:t>prior to exploring the region in which they coexist with superconductivity. </a:t>
            </a:r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6662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3" name="Text Box 62">
            <a:extLst>
              <a:ext uri="{FF2B5EF4-FFF2-40B4-BE49-F238E27FC236}">
                <a16:creationId xmlns:a16="http://schemas.microsoft.com/office/drawing/2014/main" id="{ABC4F97F-03D6-449C-90DD-1DC34642B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499" y="20740"/>
            <a:ext cx="7217135" cy="125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Quantum Rivals in Nitride Materials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kern="1200" dirty="0"/>
              <a:t>P. Dang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G. Khalsa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C. S. Chang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D. S. Katzer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N. Nepal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B. P. Downey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V. D. Wheeler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A. Suslov</a:t>
            </a:r>
            <a:r>
              <a:rPr lang="en-US" sz="1100" kern="1200" baseline="30000" dirty="0"/>
              <a:t>3</a:t>
            </a:r>
            <a:r>
              <a:rPr lang="en-US" sz="1100" kern="1200" dirty="0"/>
              <a:t>, A. Xie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E. Beam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Y. Cao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C. Lee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H. G. Xing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D. J. Meyer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D. Jena</a:t>
            </a:r>
            <a:r>
              <a:rPr lang="en-US" sz="1100" kern="1200" baseline="30000" dirty="0"/>
              <a:t>1</a:t>
            </a:r>
            <a:endParaRPr lang="en-US" sz="1100" kern="1200" dirty="0"/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Cornell University; 2. Naval Research Laboratory; 3. </a:t>
            </a:r>
            <a:r>
              <a:rPr lang="en-US" sz="1050" b="1" dirty="0">
                <a:solidFill>
                  <a:srgbClr val="0033CC"/>
                </a:solidFill>
              </a:rPr>
              <a:t>National High Magnetic Field Laboratory</a:t>
            </a:r>
            <a:r>
              <a:rPr lang="en-US" sz="1050" b="1" kern="1200" dirty="0">
                <a:solidFill>
                  <a:srgbClr val="0033CC"/>
                </a:solidFill>
              </a:rPr>
              <a:t>; 4. Qorvo, Inc.</a:t>
            </a: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</a:t>
            </a:r>
            <a:r>
              <a:rPr lang="en-US" sz="1050" dirty="0"/>
              <a:t>D. Jena </a:t>
            </a:r>
            <a:r>
              <a:rPr lang="en-US" sz="1050" kern="1200" dirty="0"/>
              <a:t>(NSF EFMA-1741694); C.S. Chang (NSF DMR-1539918 and MRSEC DMR-1719875); P. Dang (NSF DGE-1650441)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C84A44-C2F7-4FA4-B1BF-A35419AF96F0}"/>
              </a:ext>
            </a:extLst>
          </p:cNvPr>
          <p:cNvSpPr/>
          <p:nvPr/>
        </p:nvSpPr>
        <p:spPr>
          <a:xfrm>
            <a:off x="4444998" y="5149466"/>
            <a:ext cx="4648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r>
              <a:rPr lang="en-US" sz="1100" b="1" dirty="0"/>
              <a:t>Fig.1 (a) </a:t>
            </a:r>
            <a:r>
              <a:rPr lang="en-US" sz="1100" dirty="0"/>
              <a:t>Layer structure of the epitaxial nitride heterostructure. </a:t>
            </a:r>
            <a:r>
              <a:rPr lang="en-US" sz="1100" b="1" dirty="0"/>
              <a:t>(b) </a:t>
            </a:r>
            <a:r>
              <a:rPr lang="en-US" sz="1100" dirty="0"/>
              <a:t>High-resolution transmission electron microscopy image of the </a:t>
            </a:r>
            <a:r>
              <a:rPr lang="en-US" sz="1100" dirty="0" smtClean="0"/>
              <a:t>semiconductor /</a:t>
            </a:r>
            <a:r>
              <a:rPr lang="en-US" sz="1100" dirty="0"/>
              <a:t>superconductor interface. </a:t>
            </a:r>
            <a:r>
              <a:rPr lang="en-US" sz="1100" b="1" dirty="0"/>
              <a:t>(c)</a:t>
            </a:r>
            <a:r>
              <a:rPr lang="en-US" sz="1100" dirty="0"/>
              <a:t> The quantum Hall effect in the </a:t>
            </a:r>
            <a:r>
              <a:rPr lang="en-US" sz="1100" dirty="0" err="1"/>
              <a:t>GaN</a:t>
            </a:r>
            <a:r>
              <a:rPr lang="en-US" sz="1100" dirty="0"/>
              <a:t> semiconductor. </a:t>
            </a:r>
            <a:r>
              <a:rPr lang="en-US" sz="1100" b="1" dirty="0"/>
              <a:t>(d)</a:t>
            </a:r>
            <a:r>
              <a:rPr lang="en-US" sz="1100" dirty="0"/>
              <a:t> The temperature and magnetic field region where superconductivity in </a:t>
            </a:r>
            <a:r>
              <a:rPr lang="en-US" sz="1100" dirty="0" err="1"/>
              <a:t>NbN</a:t>
            </a:r>
            <a:r>
              <a:rPr lang="en-US" sz="1100" dirty="0"/>
              <a:t> and the quantum Hall effect in </a:t>
            </a:r>
            <a:r>
              <a:rPr lang="en-US" sz="1100" dirty="0" err="1"/>
              <a:t>GaN</a:t>
            </a:r>
            <a:r>
              <a:rPr lang="en-US" sz="1100" dirty="0"/>
              <a:t> coexist</a:t>
            </a:r>
            <a:r>
              <a:rPr lang="en-US" sz="1200" dirty="0"/>
              <a:t>.</a:t>
            </a: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A53EB926-75F2-4246-8BC6-5F6CBD76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6105379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Instrumentation </a:t>
            </a:r>
            <a:r>
              <a:rPr lang="en-US" sz="1100" b="1" dirty="0">
                <a:solidFill>
                  <a:srgbClr val="333399"/>
                </a:solidFill>
              </a:rPr>
              <a:t>used:</a:t>
            </a:r>
            <a:r>
              <a:rPr lang="en-US" sz="1100" dirty="0">
                <a:solidFill>
                  <a:srgbClr val="333399"/>
                </a:solidFill>
              </a:rPr>
              <a:t>  45T Hybrid magnet, </a:t>
            </a:r>
            <a:r>
              <a:rPr lang="en-US" sz="1100" dirty="0" smtClean="0">
                <a:solidFill>
                  <a:srgbClr val="333399"/>
                </a:solidFill>
              </a:rPr>
              <a:t>DC Field Facility</a:t>
            </a:r>
            <a:endParaRPr lang="en-US" sz="1100" dirty="0">
              <a:solidFill>
                <a:srgbClr val="333399"/>
              </a:solidFill>
            </a:endParaRP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Dang, P.; Khalsa, G.; Chang, C.S.; Scott </a:t>
            </a:r>
            <a:r>
              <a:rPr lang="en-US" sz="1100" b="0" i="0" dirty="0" err="1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Katzer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D.; Nepal, N.; Downey, B.P.; Wheeler, V.D.; Suslov, A.; </a:t>
            </a:r>
            <a:r>
              <a:rPr lang="en-US" sz="1100" b="0" i="0" dirty="0" err="1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Xie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A.; Beam, E.; Cao, Y.U.; Lee, C.; Muller, D.A.; Grace Xing, H.; Meyer, D.J.; Jena, D., </a:t>
            </a:r>
            <a:r>
              <a:rPr lang="en-US" sz="1100" b="0" i="1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An all-epitaxial nitride heterostructure with concurrent quantum Hall effect and superconductivity,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 Science Advances, </a:t>
            </a:r>
            <a:r>
              <a:rPr lang="en-US" sz="1100" b="1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 (8), eabf1388 (2021) </a:t>
            </a:r>
            <a:r>
              <a:rPr lang="en-US" sz="1100" b="1" i="0" dirty="0">
                <a:solidFill>
                  <a:srgbClr val="333399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doi.org/10.1126/sciadv.abf1388</a:t>
            </a:r>
            <a:endParaRPr lang="en-US" sz="1100" dirty="0">
              <a:solidFill>
                <a:srgbClr val="333399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351712" y="1303691"/>
            <a:ext cx="4741486" cy="4978048"/>
            <a:chOff x="4351712" y="1303691"/>
            <a:chExt cx="4741486" cy="4978048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9E710C8-6E37-4B39-8FAE-836EA947E5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922"/>
            <a:stretch/>
          </p:blipFill>
          <p:spPr>
            <a:xfrm>
              <a:off x="4351712" y="1303691"/>
              <a:ext cx="4727081" cy="4151961"/>
            </a:xfrm>
            <a:prstGeom prst="rect">
              <a:avLst/>
            </a:prstGeom>
          </p:spPr>
        </p:pic>
        <p:sp>
          <p:nvSpPr>
            <p:cNvPr id="21" name="Text Box 62"/>
            <p:cNvSpPr txBox="1">
              <a:spLocks noChangeArrowheads="1"/>
            </p:cNvSpPr>
            <p:nvPr/>
          </p:nvSpPr>
          <p:spPr bwMode="auto">
            <a:xfrm>
              <a:off x="6751803" y="1331447"/>
              <a:ext cx="297880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1600" b="1" kern="1200" dirty="0" smtClean="0"/>
                <a:t>b</a:t>
              </a:r>
              <a:endParaRPr lang="en-US" sz="1050" b="1" kern="1200" dirty="0">
                <a:solidFill>
                  <a:srgbClr val="0033CC"/>
                </a:solidFill>
              </a:endParaRPr>
            </a:p>
          </p:txBody>
        </p:sp>
        <p:sp>
          <p:nvSpPr>
            <p:cNvPr id="22" name="Rectangle 49"/>
            <p:cNvSpPr>
              <a:spLocks noChangeArrowheads="1"/>
            </p:cNvSpPr>
            <p:nvPr/>
          </p:nvSpPr>
          <p:spPr bwMode="auto">
            <a:xfrm>
              <a:off x="4351712" y="1334689"/>
              <a:ext cx="4741486" cy="4947050"/>
            </a:xfrm>
            <a:prstGeom prst="rect">
              <a:avLst/>
            </a:prstGeom>
            <a:noFill/>
            <a:ln w="19050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FBD57A-46CA-4797-8DE5-D2ED8BCA97DA}"/>
</file>

<file path=customXml/itemProps2.xml><?xml version="1.0" encoding="utf-8"?>
<ds:datastoreItem xmlns:ds="http://schemas.openxmlformats.org/officeDocument/2006/customXml" ds:itemID="{A8882951-FA41-490E-AF52-0BB8B8ADC3BF}"/>
</file>

<file path=customXml/itemProps3.xml><?xml version="1.0" encoding="utf-8"?>
<ds:datastoreItem xmlns:ds="http://schemas.openxmlformats.org/officeDocument/2006/customXml" ds:itemID="{021A1F79-6E43-4C88-8414-D8871D05D1F6}"/>
</file>

<file path=docProps/app.xml><?xml version="1.0" encoding="utf-8"?>
<Properties xmlns="http://schemas.openxmlformats.org/officeDocument/2006/extended-properties" xmlns:vt="http://schemas.openxmlformats.org/officeDocument/2006/docPropsVTypes">
  <TotalTime>11378</TotalTime>
  <Words>1027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177</cp:revision>
  <cp:lastPrinted>2019-07-16T13:07:28Z</cp:lastPrinted>
  <dcterms:created xsi:type="dcterms:W3CDTF">2004-08-07T03:10:56Z</dcterms:created>
  <dcterms:modified xsi:type="dcterms:W3CDTF">2021-11-15T23:31:18Z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