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333399"/>
    <a:srgbClr val="0033CC"/>
    <a:srgbClr val="00808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9" autoAdjust="0"/>
    <p:restoredTop sz="89847" autoAdjust="0"/>
  </p:normalViewPr>
  <p:slideViewPr>
    <p:cSldViewPr snapToGrid="0">
      <p:cViewPr>
        <p:scale>
          <a:sx n="72" d="100"/>
          <a:sy n="72" d="100"/>
        </p:scale>
        <p:origin x="1886" y="7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doi.org/10.1103/PhysRevMaterials.5.06440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s://doi.org/10.1103/PhysRevMaterials.5.06440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4048" y="1308878"/>
            <a:ext cx="4024415" cy="5055230"/>
          </a:xfrm>
          <a:prstGeom prst="rect">
            <a:avLst/>
          </a:prstGeom>
          <a:noFill/>
          <a:ln w="9525">
            <a:noFill/>
            <a:miter lim="800000"/>
            <a:headEnd/>
            <a:tailEnd/>
          </a:ln>
        </p:spPr>
        <p:txBody>
          <a:bodyPr wrap="square">
            <a:spAutoFit/>
          </a:bodyPr>
          <a:lstStyle/>
          <a:p>
            <a:pPr algn="just"/>
            <a:r>
              <a:rPr lang="en-US" sz="1200" dirty="0" smtClean="0"/>
              <a:t>The recent coupling of an X-ray </a:t>
            </a:r>
            <a:r>
              <a:rPr lang="en-US" sz="1200" dirty="0"/>
              <a:t>diffractometer </a:t>
            </a:r>
            <a:r>
              <a:rPr lang="en-US" sz="1200" dirty="0" smtClean="0"/>
              <a:t>with</a:t>
            </a:r>
            <a:r>
              <a:rPr lang="en-US" sz="1200" dirty="0" smtClean="0"/>
              <a:t> </a:t>
            </a:r>
            <a:r>
              <a:rPr lang="en-US" sz="1200" dirty="0"/>
              <a:t>the </a:t>
            </a:r>
            <a:r>
              <a:rPr lang="en-US" sz="1200" dirty="0" smtClean="0"/>
              <a:t>world-uniqu</a:t>
            </a:r>
            <a:r>
              <a:rPr lang="en-US" sz="1200" dirty="0" smtClean="0"/>
              <a:t>e </a:t>
            </a:r>
            <a:r>
              <a:rPr lang="en-US" sz="1200" dirty="0" smtClean="0"/>
              <a:t>25T </a:t>
            </a:r>
            <a:r>
              <a:rPr lang="en-US" sz="1200" dirty="0"/>
              <a:t>Florida Split Helix Magnet </a:t>
            </a:r>
            <a:r>
              <a:rPr lang="en-US" sz="1200" dirty="0" smtClean="0"/>
              <a:t>enabled instrumentation developers to study </a:t>
            </a:r>
            <a:r>
              <a:rPr lang="en-US" sz="1200" dirty="0"/>
              <a:t>the magnetostriction of polycrystalline AlFe</a:t>
            </a:r>
            <a:r>
              <a:rPr lang="en-US" sz="1200" baseline="-25000" dirty="0"/>
              <a:t>2</a:t>
            </a:r>
            <a:r>
              <a:rPr lang="en-US" sz="1200" dirty="0"/>
              <a:t>B</a:t>
            </a:r>
            <a:r>
              <a:rPr lang="en-US" sz="1200" baseline="-25000" dirty="0"/>
              <a:t>2</a:t>
            </a:r>
            <a:r>
              <a:rPr lang="en-US" sz="1200" dirty="0"/>
              <a:t>, a ferromagnetic compound </a:t>
            </a:r>
            <a:r>
              <a:rPr lang="en-US" sz="1200" dirty="0" smtClean="0"/>
              <a:t>with </a:t>
            </a:r>
            <a:r>
              <a:rPr lang="en-US" sz="1200" dirty="0" smtClean="0"/>
              <a:t>a ferromagnetic transition temperature of 280K </a:t>
            </a:r>
            <a:r>
              <a:rPr lang="en-US" sz="1200" dirty="0"/>
              <a:t>and potential </a:t>
            </a:r>
            <a:r>
              <a:rPr lang="en-US" sz="1200" dirty="0" smtClean="0"/>
              <a:t>applications </a:t>
            </a:r>
            <a:r>
              <a:rPr lang="en-US" sz="1200" dirty="0"/>
              <a:t>in magnetocaloric devices.</a:t>
            </a:r>
          </a:p>
          <a:p>
            <a:pPr algn="just"/>
            <a:endParaRPr lang="en-US" sz="1000" dirty="0"/>
          </a:p>
          <a:p>
            <a:pPr algn="just"/>
            <a:r>
              <a:rPr lang="en-US" sz="1200" dirty="0"/>
              <a:t>AlFe</a:t>
            </a:r>
            <a:r>
              <a:rPr lang="en-US" sz="1200" baseline="-25000" dirty="0"/>
              <a:t>2</a:t>
            </a:r>
            <a:r>
              <a:rPr lang="en-US" sz="1200" dirty="0"/>
              <a:t>B</a:t>
            </a:r>
            <a:r>
              <a:rPr lang="en-US" sz="1200" baseline="-25000" dirty="0"/>
              <a:t>2</a:t>
            </a:r>
            <a:r>
              <a:rPr lang="en-US" sz="1200" dirty="0"/>
              <a:t> exhibits anisotropic magnetostriction in an applied DC magnetic field up to 25T. The unit cell parameter c </a:t>
            </a:r>
            <a:r>
              <a:rPr lang="en-US" sz="1200" dirty="0" smtClean="0"/>
              <a:t>increases, </a:t>
            </a:r>
            <a:r>
              <a:rPr lang="en-US" sz="1200" dirty="0"/>
              <a:t>while both the a- and b-axis decrease with increasing magnetic field. The magnetostriction effects are largest </a:t>
            </a:r>
            <a:r>
              <a:rPr lang="en-US" sz="1200" dirty="0" smtClean="0"/>
              <a:t>at temperatures in </a:t>
            </a:r>
            <a:r>
              <a:rPr lang="en-US" sz="1200" dirty="0"/>
              <a:t>the vicinity of </a:t>
            </a:r>
            <a:r>
              <a:rPr lang="en-US" sz="1200" dirty="0" smtClean="0"/>
              <a:t>the ferromagnetic transition temperature.</a:t>
            </a:r>
            <a:endParaRPr lang="en-US" sz="1200" dirty="0"/>
          </a:p>
          <a:p>
            <a:pPr algn="just"/>
            <a:endParaRPr lang="en-US" sz="1000" dirty="0"/>
          </a:p>
          <a:p>
            <a:pPr algn="just"/>
            <a:r>
              <a:rPr lang="en-US" sz="1200" dirty="0"/>
              <a:t>A Landau theory model including quartic terms gives </a:t>
            </a:r>
            <a:r>
              <a:rPr lang="en-US" sz="1200" dirty="0" smtClean="0"/>
              <a:t>qualitatively </a:t>
            </a:r>
            <a:r>
              <a:rPr lang="en-US" sz="1200" dirty="0"/>
              <a:t>good agreement with the observed behavior of AlFe</a:t>
            </a:r>
            <a:r>
              <a:rPr lang="en-US" sz="1200" baseline="-25000" dirty="0"/>
              <a:t>2</a:t>
            </a:r>
            <a:r>
              <a:rPr lang="en-US" sz="1200" dirty="0"/>
              <a:t>B</a:t>
            </a:r>
            <a:r>
              <a:rPr lang="en-US" sz="1200" baseline="-25000" dirty="0"/>
              <a:t>2 </a:t>
            </a:r>
            <a:r>
              <a:rPr lang="en-US" sz="1200" dirty="0"/>
              <a:t>in high magnetic fields. While not all tensor components of the magnetoelastic tensor can be determined from powder diffraction measurements, </a:t>
            </a:r>
            <a:r>
              <a:rPr lang="en-US" sz="1200" dirty="0" smtClean="0"/>
              <a:t>this magnet system has </a:t>
            </a:r>
            <a:r>
              <a:rPr lang="en-US" sz="1200" dirty="0"/>
              <a:t>been instrumental in assessing the magnetostriction in AlFe</a:t>
            </a:r>
            <a:r>
              <a:rPr lang="en-US" sz="1200" baseline="-25000" dirty="0"/>
              <a:t>2</a:t>
            </a:r>
            <a:r>
              <a:rPr lang="en-US" sz="1200" dirty="0"/>
              <a:t>B</a:t>
            </a:r>
            <a:r>
              <a:rPr lang="en-US" sz="1200" baseline="-25000" dirty="0"/>
              <a:t>2</a:t>
            </a:r>
            <a:r>
              <a:rPr lang="en-US" sz="1200" dirty="0"/>
              <a:t>.</a:t>
            </a:r>
          </a:p>
          <a:p>
            <a:pPr algn="just"/>
            <a:endParaRPr lang="en-US" sz="1000" dirty="0"/>
          </a:p>
          <a:p>
            <a:pPr algn="just"/>
            <a:r>
              <a:rPr lang="en-US" sz="1200" dirty="0"/>
              <a:t>This diffractometer enables direct probing of structural properties in high magnetic fields and will transition into the user program in 2022. Initial experiments have been </a:t>
            </a:r>
            <a:r>
              <a:rPr lang="en-US" sz="1200" dirty="0" smtClean="0"/>
              <a:t>enabled </a:t>
            </a:r>
            <a:r>
              <a:rPr lang="en-US" sz="1200" dirty="0"/>
              <a:t>by external groups working closely with the in-house team that developed the diffractometer.</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7974053" y="45116"/>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grpSp>
        <p:nvGrpSpPr>
          <p:cNvPr id="19" name="Group 18"/>
          <p:cNvGrpSpPr/>
          <p:nvPr/>
        </p:nvGrpSpPr>
        <p:grpSpPr>
          <a:xfrm>
            <a:off x="4221130" y="1383252"/>
            <a:ext cx="2358948" cy="3604339"/>
            <a:chOff x="4311502" y="1367304"/>
            <a:chExt cx="2358948" cy="3604339"/>
          </a:xfrm>
        </p:grpSpPr>
        <p:pic>
          <p:nvPicPr>
            <p:cNvPr id="20" name="Picture 19">
              <a:extLst>
                <a:ext uri="{FF2B5EF4-FFF2-40B4-BE49-F238E27FC236}">
                  <a16:creationId xmlns:a16="http://schemas.microsoft.com/office/drawing/2014/main" id="{A4BC662B-2273-8942-AD81-23D0789305F4}"/>
                </a:ext>
              </a:extLst>
            </p:cNvPr>
            <p:cNvPicPr>
              <a:picLocks noChangeAspect="1"/>
            </p:cNvPicPr>
            <p:nvPr/>
          </p:nvPicPr>
          <p:blipFill rotWithShape="1">
            <a:blip r:embed="rId5"/>
            <a:srcRect l="4313"/>
            <a:stretch/>
          </p:blipFill>
          <p:spPr>
            <a:xfrm>
              <a:off x="4311502" y="1367304"/>
              <a:ext cx="2358948" cy="3604339"/>
            </a:xfrm>
            <a:prstGeom prst="rect">
              <a:avLst/>
            </a:prstGeom>
          </p:spPr>
        </p:pic>
        <p:sp>
          <p:nvSpPr>
            <p:cNvPr id="21" name="Right Arrow 20"/>
            <p:cNvSpPr/>
            <p:nvPr/>
          </p:nvSpPr>
          <p:spPr>
            <a:xfrm rot="16200000">
              <a:off x="4794475" y="3661063"/>
              <a:ext cx="505047" cy="478465"/>
            </a:xfrm>
            <a:prstGeom prst="rightArrow">
              <a:avLst/>
            </a:prstGeom>
            <a:solidFill>
              <a:srgbClr val="00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5193085">
              <a:off x="5656732" y="2914652"/>
              <a:ext cx="505047" cy="478465"/>
            </a:xfrm>
            <a:prstGeom prst="rightArrow">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p:cNvSpPr/>
            <p:nvPr/>
          </p:nvSpPr>
          <p:spPr>
            <a:xfrm rot="14413268">
              <a:off x="6115587" y="2602849"/>
              <a:ext cx="505047" cy="478465"/>
            </a:xfrm>
            <a:prstGeom prst="right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pic>
        <p:nvPicPr>
          <p:cNvPr id="25" name="Picture 24">
            <a:extLst>
              <a:ext uri="{FF2B5EF4-FFF2-40B4-BE49-F238E27FC236}">
                <a16:creationId xmlns:a16="http://schemas.microsoft.com/office/drawing/2014/main" id="{2DCB1AE9-4D63-49E0-870A-7C94ED5494C2}"/>
              </a:ext>
            </a:extLst>
          </p:cNvPr>
          <p:cNvPicPr>
            <a:picLocks noChangeAspect="1"/>
          </p:cNvPicPr>
          <p:nvPr/>
        </p:nvPicPr>
        <p:blipFill rotWithShape="1">
          <a:blip r:embed="rId6"/>
          <a:srcRect l="9588" t="4489" r="2255" b="49129"/>
          <a:stretch/>
        </p:blipFill>
        <p:spPr>
          <a:xfrm>
            <a:off x="6619633" y="1331914"/>
            <a:ext cx="2423358" cy="2010154"/>
          </a:xfrm>
          <a:prstGeom prst="rect">
            <a:avLst/>
          </a:prstGeom>
        </p:spPr>
      </p:pic>
      <p:sp>
        <p:nvSpPr>
          <p:cNvPr id="26" name="Text Box 62">
            <a:extLst>
              <a:ext uri="{FF2B5EF4-FFF2-40B4-BE49-F238E27FC236}">
                <a16:creationId xmlns:a16="http://schemas.microsoft.com/office/drawing/2014/main" id="{E9BC4D14-CAD7-304D-8DD9-1CF4525377F8}"/>
              </a:ext>
            </a:extLst>
          </p:cNvPr>
          <p:cNvSpPr txBox="1">
            <a:spLocks noChangeArrowheads="1"/>
          </p:cNvSpPr>
          <p:nvPr/>
        </p:nvSpPr>
        <p:spPr bwMode="auto">
          <a:xfrm>
            <a:off x="876300" y="2629"/>
            <a:ext cx="7031770" cy="1254189"/>
          </a:xfrm>
          <a:prstGeom prst="rect">
            <a:avLst/>
          </a:prstGeom>
          <a:noFill/>
          <a:ln w="9525">
            <a:noFill/>
            <a:miter lim="800000"/>
            <a:headEnd/>
            <a:tailEnd/>
          </a:ln>
        </p:spPr>
        <p:txBody>
          <a:bodyPr wrap="square">
            <a:spAutoFit/>
          </a:bodyPr>
          <a:lstStyle/>
          <a:p>
            <a:pPr algn="ctr">
              <a:spcBef>
                <a:spcPts val="0"/>
              </a:spcBef>
            </a:pPr>
            <a:r>
              <a:rPr lang="en-US" sz="1600" b="1" kern="1200" dirty="0"/>
              <a:t>Magnetostriction in AlFe</a:t>
            </a:r>
            <a:r>
              <a:rPr lang="en-US" sz="1600" b="1" kern="1200" baseline="-25000" dirty="0"/>
              <a:t>2</a:t>
            </a:r>
            <a:r>
              <a:rPr lang="en-US" sz="1600" b="1" kern="1200" dirty="0"/>
              <a:t>B</a:t>
            </a:r>
            <a:r>
              <a:rPr lang="en-US" sz="1600" b="1" kern="1200" baseline="-25000" dirty="0"/>
              <a:t>2</a:t>
            </a:r>
            <a:r>
              <a:rPr lang="en-US" sz="1600" b="1" kern="1200" dirty="0"/>
              <a:t> at 25 T measured by X-ray diffraction</a:t>
            </a:r>
          </a:p>
          <a:p>
            <a:pPr algn="ctr">
              <a:spcBef>
                <a:spcPts val="0"/>
              </a:spcBef>
            </a:pPr>
            <a:endParaRPr lang="en-US" sz="600" dirty="0"/>
          </a:p>
          <a:p>
            <a:pPr algn="ctr"/>
            <a:r>
              <a:rPr lang="en-US" sz="1100" b="0" i="0" dirty="0">
                <a:effectLst/>
                <a:latin typeface="+mn-lt"/>
              </a:rPr>
              <a:t>S. Sharma</a:t>
            </a:r>
            <a:r>
              <a:rPr lang="en-US" sz="1100" b="0" i="0" baseline="30000" dirty="0">
                <a:effectLst/>
                <a:latin typeface="+mn-lt"/>
              </a:rPr>
              <a:t>1</a:t>
            </a:r>
            <a:r>
              <a:rPr lang="en-US" sz="1100" b="0" i="0" dirty="0">
                <a:effectLst/>
                <a:latin typeface="+mn-lt"/>
              </a:rPr>
              <a:t>, A. E. Kovalev</a:t>
            </a:r>
            <a:r>
              <a:rPr lang="en-US" sz="1100" b="0" i="0" baseline="30000" dirty="0">
                <a:effectLst/>
                <a:latin typeface="+mn-lt"/>
              </a:rPr>
              <a:t>1</a:t>
            </a:r>
            <a:r>
              <a:rPr lang="en-US" sz="1100" b="0" i="0" dirty="0">
                <a:effectLst/>
                <a:latin typeface="+mn-lt"/>
              </a:rPr>
              <a:t>, D. J. Rebar</a:t>
            </a:r>
            <a:r>
              <a:rPr lang="en-US" sz="1100" b="0" i="0" baseline="30000" dirty="0">
                <a:effectLst/>
                <a:latin typeface="+mn-lt"/>
              </a:rPr>
              <a:t>1</a:t>
            </a:r>
            <a:r>
              <a:rPr lang="en-US" sz="1100" b="0" i="0" dirty="0">
                <a:effectLst/>
                <a:latin typeface="+mn-lt"/>
              </a:rPr>
              <a:t>, D. Mann</a:t>
            </a:r>
            <a:r>
              <a:rPr lang="en-US" sz="1100" b="0" i="0" baseline="30000" dirty="0">
                <a:effectLst/>
                <a:latin typeface="+mn-lt"/>
              </a:rPr>
              <a:t>2</a:t>
            </a:r>
            <a:r>
              <a:rPr lang="en-US" sz="1100" b="0" i="0" dirty="0">
                <a:effectLst/>
                <a:latin typeface="+mn-lt"/>
              </a:rPr>
              <a:t>, V. Yannello</a:t>
            </a:r>
            <a:r>
              <a:rPr lang="en-US" sz="1100" b="0" i="0" baseline="30000" dirty="0">
                <a:effectLst/>
                <a:latin typeface="+mn-lt"/>
              </a:rPr>
              <a:t>3</a:t>
            </a:r>
            <a:r>
              <a:rPr lang="en-US" sz="1100" b="0" i="0" dirty="0">
                <a:effectLst/>
                <a:latin typeface="+mn-lt"/>
              </a:rPr>
              <a:t>, M. Shatruk</a:t>
            </a:r>
            <a:r>
              <a:rPr lang="en-US" sz="1100" b="0" i="0" baseline="30000" dirty="0">
                <a:effectLst/>
                <a:latin typeface="+mn-lt"/>
              </a:rPr>
              <a:t>2</a:t>
            </a:r>
            <a:r>
              <a:rPr lang="en-US" sz="1100" b="0" i="0" dirty="0">
                <a:effectLst/>
                <a:latin typeface="+mn-lt"/>
              </a:rPr>
              <a:t>, A. V. Suslov</a:t>
            </a:r>
            <a:r>
              <a:rPr lang="en-US" sz="1100" b="0" i="0" baseline="30000" dirty="0">
                <a:effectLst/>
                <a:latin typeface="+mn-lt"/>
              </a:rPr>
              <a:t>1</a:t>
            </a:r>
            <a:r>
              <a:rPr lang="en-US" sz="1100" b="0" i="0" dirty="0">
                <a:effectLst/>
                <a:latin typeface="+mn-lt"/>
              </a:rPr>
              <a:t>, </a:t>
            </a:r>
            <a:r>
              <a:rPr lang="en-US" sz="1100" b="0" i="0" dirty="0" smtClean="0">
                <a:effectLst/>
                <a:latin typeface="+mn-lt"/>
              </a:rPr>
              <a:t>                                           J</a:t>
            </a:r>
            <a:r>
              <a:rPr lang="en-US" sz="1100" b="0" i="0" dirty="0">
                <a:effectLst/>
                <a:latin typeface="+mn-lt"/>
              </a:rPr>
              <a:t>. H. Smith</a:t>
            </a:r>
            <a:r>
              <a:rPr lang="en-US" sz="1100" b="0" i="0" baseline="30000" dirty="0">
                <a:effectLst/>
                <a:latin typeface="+mn-lt"/>
              </a:rPr>
              <a:t>1</a:t>
            </a:r>
            <a:r>
              <a:rPr lang="en-US" sz="1100" b="0" i="0" dirty="0">
                <a:effectLst/>
                <a:latin typeface="+mn-lt"/>
              </a:rPr>
              <a:t>, and T. Siegrist</a:t>
            </a:r>
            <a:r>
              <a:rPr lang="en-US" sz="1100" b="0" i="0" baseline="30000" dirty="0">
                <a:effectLst/>
                <a:latin typeface="+mn-lt"/>
              </a:rPr>
              <a:t>1,4</a:t>
            </a:r>
          </a:p>
          <a:p>
            <a:pPr marL="228600" indent="-228600" algn="ctr">
              <a:spcBef>
                <a:spcPts val="0"/>
              </a:spcBef>
              <a:buAutoNum type="arabicPeriod"/>
            </a:pPr>
            <a:r>
              <a:rPr lang="en-US" sz="1050" b="1" dirty="0">
                <a:solidFill>
                  <a:srgbClr val="0033CC"/>
                </a:solidFill>
              </a:rPr>
              <a:t>National High Magnetic Field Laboratory</a:t>
            </a:r>
            <a:r>
              <a:rPr lang="en-US" sz="1050" b="1" kern="1200" dirty="0">
                <a:solidFill>
                  <a:srgbClr val="0033CC"/>
                </a:solidFill>
              </a:rPr>
              <a:t>; 2. Florida State University; 3. </a:t>
            </a:r>
            <a:r>
              <a:rPr lang="en-US" sz="1050" b="1" dirty="0">
                <a:solidFill>
                  <a:srgbClr val="0033CC"/>
                </a:solidFill>
              </a:rPr>
              <a:t>University of Tampa</a:t>
            </a:r>
            <a:r>
              <a:rPr lang="en-US" sz="1050" b="1" kern="1200" dirty="0">
                <a:solidFill>
                  <a:srgbClr val="0033CC"/>
                </a:solidFill>
              </a:rPr>
              <a:t>; </a:t>
            </a:r>
          </a:p>
          <a:p>
            <a:pPr algn="ctr">
              <a:spcBef>
                <a:spcPts val="0"/>
              </a:spcBef>
            </a:pPr>
            <a:r>
              <a:rPr lang="en-US" sz="1050" b="1" kern="1200" dirty="0">
                <a:solidFill>
                  <a:srgbClr val="0033CC"/>
                </a:solidFill>
              </a:rPr>
              <a:t>4. </a:t>
            </a:r>
            <a:r>
              <a:rPr lang="en-US" sz="1050" b="1" dirty="0">
                <a:solidFill>
                  <a:srgbClr val="0033CC"/>
                </a:solidFill>
              </a:rPr>
              <a:t>FAMU-FSU College of Engineering</a:t>
            </a:r>
            <a:r>
              <a:rPr lang="en-US" sz="600" b="1" kern="1200" dirty="0">
                <a:solidFill>
                  <a:srgbClr val="0033CC"/>
                </a:solidFill>
              </a:rPr>
              <a:t> </a:t>
            </a:r>
          </a:p>
          <a:p>
            <a:pPr algn="ctr">
              <a:spcBef>
                <a:spcPts val="0"/>
              </a:spcBef>
            </a:pPr>
            <a:r>
              <a:rPr lang="en-US" sz="1050" b="1" kern="1200" dirty="0"/>
              <a:t>Funding Grants:</a:t>
            </a:r>
            <a:r>
              <a:rPr lang="en-US" sz="1050" kern="1200" dirty="0"/>
              <a:t>  G.S. Boebinger (NSF </a:t>
            </a:r>
            <a:r>
              <a:rPr lang="en-US" sz="1050" dirty="0"/>
              <a:t>DMR-1644779</a:t>
            </a:r>
            <a:r>
              <a:rPr lang="en-US" sz="1050" kern="1200" dirty="0"/>
              <a:t>); T. Siegrist (NSF DMR-1625780)</a:t>
            </a:r>
            <a:endParaRPr lang="en-US" sz="1050" b="1" kern="1200" dirty="0">
              <a:solidFill>
                <a:srgbClr val="0033CC"/>
              </a:solidFill>
            </a:endParaRPr>
          </a:p>
        </p:txBody>
      </p:sp>
      <p:sp>
        <p:nvSpPr>
          <p:cNvPr id="27" name="TextBox 26">
            <a:extLst>
              <a:ext uri="{FF2B5EF4-FFF2-40B4-BE49-F238E27FC236}">
                <a16:creationId xmlns:a16="http://schemas.microsoft.com/office/drawing/2014/main" id="{0C8EB079-702B-984B-BA23-5E276BC7AAED}"/>
              </a:ext>
            </a:extLst>
          </p:cNvPr>
          <p:cNvSpPr txBox="1"/>
          <p:nvPr/>
        </p:nvSpPr>
        <p:spPr>
          <a:xfrm>
            <a:off x="4270574" y="1447590"/>
            <a:ext cx="298480" cy="338554"/>
          </a:xfrm>
          <a:prstGeom prst="rect">
            <a:avLst/>
          </a:prstGeom>
          <a:solidFill>
            <a:schemeClr val="bg1"/>
          </a:solidFill>
        </p:spPr>
        <p:txBody>
          <a:bodyPr wrap="none" rtlCol="0">
            <a:spAutoFit/>
          </a:bodyPr>
          <a:lstStyle/>
          <a:p>
            <a:r>
              <a:rPr lang="en-US" sz="1600" b="1" dirty="0"/>
              <a:t>a</a:t>
            </a:r>
          </a:p>
        </p:txBody>
      </p:sp>
      <p:sp>
        <p:nvSpPr>
          <p:cNvPr id="28" name="TextBox 27">
            <a:extLst>
              <a:ext uri="{FF2B5EF4-FFF2-40B4-BE49-F238E27FC236}">
                <a16:creationId xmlns:a16="http://schemas.microsoft.com/office/drawing/2014/main" id="{E71471FD-3D4F-2B42-8022-61B4959A7D43}"/>
              </a:ext>
            </a:extLst>
          </p:cNvPr>
          <p:cNvSpPr txBox="1"/>
          <p:nvPr/>
        </p:nvSpPr>
        <p:spPr>
          <a:xfrm>
            <a:off x="6903637" y="1396445"/>
            <a:ext cx="309700" cy="338554"/>
          </a:xfrm>
          <a:prstGeom prst="rect">
            <a:avLst/>
          </a:prstGeom>
          <a:noFill/>
        </p:spPr>
        <p:txBody>
          <a:bodyPr wrap="none" rtlCol="0">
            <a:spAutoFit/>
          </a:bodyPr>
          <a:lstStyle/>
          <a:p>
            <a:r>
              <a:rPr lang="en-US" sz="1600" b="1" dirty="0"/>
              <a:t>b</a:t>
            </a:r>
          </a:p>
        </p:txBody>
      </p:sp>
      <p:sp>
        <p:nvSpPr>
          <p:cNvPr id="29" name="TextBox 28">
            <a:extLst>
              <a:ext uri="{FF2B5EF4-FFF2-40B4-BE49-F238E27FC236}">
                <a16:creationId xmlns:a16="http://schemas.microsoft.com/office/drawing/2014/main" id="{B92CC118-4873-A648-B916-A759AED9CB2B}"/>
              </a:ext>
            </a:extLst>
          </p:cNvPr>
          <p:cNvSpPr txBox="1"/>
          <p:nvPr/>
        </p:nvSpPr>
        <p:spPr>
          <a:xfrm>
            <a:off x="4240531" y="5246856"/>
            <a:ext cx="4765246" cy="1107996"/>
          </a:xfrm>
          <a:prstGeom prst="rect">
            <a:avLst/>
          </a:prstGeom>
          <a:noFill/>
        </p:spPr>
        <p:txBody>
          <a:bodyPr wrap="square" rtlCol="0">
            <a:spAutoFit/>
          </a:bodyPr>
          <a:lstStyle/>
          <a:p>
            <a:r>
              <a:rPr lang="en-US" sz="1100" b="1" dirty="0" smtClean="0"/>
              <a:t>Fig</a:t>
            </a:r>
            <a:r>
              <a:rPr lang="en-US" sz="1100" b="1" dirty="0" smtClean="0"/>
              <a:t>ure:</a:t>
            </a:r>
            <a:r>
              <a:rPr lang="en-US" sz="1100" b="1" dirty="0" smtClean="0"/>
              <a:t> (a</a:t>
            </a:r>
            <a:r>
              <a:rPr lang="en-US" sz="1100" b="1" dirty="0"/>
              <a:t>) </a:t>
            </a:r>
            <a:r>
              <a:rPr lang="en-US" sz="1100" dirty="0"/>
              <a:t>X-ray </a:t>
            </a:r>
            <a:r>
              <a:rPr lang="en-US" sz="1100" dirty="0" smtClean="0"/>
              <a:t>source (green arrow) with </a:t>
            </a:r>
            <a:r>
              <a:rPr lang="en-US" sz="1100" dirty="0"/>
              <a:t>evacuated </a:t>
            </a:r>
            <a:r>
              <a:rPr lang="en-US" sz="1100" dirty="0" smtClean="0"/>
              <a:t>X-ray beam tunnel (blue arrow) leading to the two-meter-tall 25T Florida Split Helix Magnet (red arrow). </a:t>
            </a:r>
            <a:r>
              <a:rPr lang="en-US" sz="1100" dirty="0"/>
              <a:t>The fringe magnetic field at </a:t>
            </a:r>
            <a:r>
              <a:rPr lang="en-US" sz="1100" dirty="0" smtClean="0"/>
              <a:t>the X-ray </a:t>
            </a:r>
            <a:r>
              <a:rPr lang="en-US" sz="1100" dirty="0"/>
              <a:t>source is </a:t>
            </a:r>
            <a:r>
              <a:rPr lang="en-US" sz="1100" dirty="0" smtClean="0"/>
              <a:t>~</a:t>
            </a:r>
            <a:r>
              <a:rPr lang="en-US" sz="1100" dirty="0"/>
              <a:t>20 gauss and is compensated to </a:t>
            </a:r>
            <a:r>
              <a:rPr lang="en-US" sz="1100" dirty="0" smtClean="0"/>
              <a:t>ensure proper </a:t>
            </a:r>
            <a:r>
              <a:rPr lang="en-US" sz="1100" dirty="0"/>
              <a:t>functioning of the source. </a:t>
            </a:r>
            <a:r>
              <a:rPr lang="en-US" sz="1100" dirty="0" smtClean="0"/>
              <a:t>             </a:t>
            </a:r>
            <a:r>
              <a:rPr lang="en-US" sz="1100" b="1" dirty="0" smtClean="0"/>
              <a:t>(b</a:t>
            </a:r>
            <a:r>
              <a:rPr lang="en-US" sz="1100" b="1" dirty="0"/>
              <a:t>) </a:t>
            </a:r>
            <a:r>
              <a:rPr lang="en-US" sz="1100" dirty="0"/>
              <a:t>Shift of the (041) peak with magnetic field at T=290 K. </a:t>
            </a:r>
            <a:r>
              <a:rPr lang="en-US" sz="1100" dirty="0" smtClean="0"/>
              <a:t>                        </a:t>
            </a:r>
            <a:r>
              <a:rPr lang="en-US" sz="1100" b="1" dirty="0" smtClean="0"/>
              <a:t>(c</a:t>
            </a:r>
            <a:r>
              <a:rPr lang="en-US" sz="1100" b="1" dirty="0"/>
              <a:t>) </a:t>
            </a:r>
            <a:r>
              <a:rPr lang="en-US" sz="1100" dirty="0"/>
              <a:t>Unit cell parameter changes with magnetic field at T= 290 K.</a:t>
            </a:r>
          </a:p>
        </p:txBody>
      </p:sp>
      <p:sp>
        <p:nvSpPr>
          <p:cNvPr id="30" name="Text Box 28">
            <a:extLst>
              <a:ext uri="{FF2B5EF4-FFF2-40B4-BE49-F238E27FC236}">
                <a16:creationId xmlns:a16="http://schemas.microsoft.com/office/drawing/2014/main" id="{E3F2ECE8-1B05-4D75-9814-479C809CE3EB}"/>
              </a:ext>
            </a:extLst>
          </p:cNvPr>
          <p:cNvSpPr txBox="1">
            <a:spLocks noChangeArrowheads="1"/>
          </p:cNvSpPr>
          <p:nvPr/>
        </p:nvSpPr>
        <p:spPr bwMode="auto">
          <a:xfrm>
            <a:off x="50802" y="6226993"/>
            <a:ext cx="9093198" cy="600164"/>
          </a:xfrm>
          <a:prstGeom prst="rect">
            <a:avLst/>
          </a:prstGeom>
          <a:noFill/>
          <a:ln w="9525">
            <a:noFill/>
            <a:miter lim="800000"/>
            <a:headEnd/>
            <a:tailEnd/>
          </a:ln>
        </p:spPr>
        <p:txBody>
          <a:bodyPr wrap="square">
            <a:spAutoFit/>
          </a:bodyPr>
          <a:lstStyle/>
          <a:p>
            <a:r>
              <a:rPr lang="en-US" sz="1100" b="1" dirty="0" smtClean="0">
                <a:solidFill>
                  <a:srgbClr val="333399"/>
                </a:solidFill>
              </a:rPr>
              <a:t>Facility used</a:t>
            </a:r>
            <a:r>
              <a:rPr lang="en-US" sz="1100" b="1" dirty="0">
                <a:solidFill>
                  <a:srgbClr val="333399"/>
                </a:solidFill>
              </a:rPr>
              <a:t>:</a:t>
            </a:r>
            <a:r>
              <a:rPr lang="en-US" sz="1100" dirty="0">
                <a:solidFill>
                  <a:srgbClr val="333399"/>
                </a:solidFill>
              </a:rPr>
              <a:t>  </a:t>
            </a:r>
            <a:r>
              <a:rPr lang="en-US" sz="1100" dirty="0" smtClean="0">
                <a:solidFill>
                  <a:srgbClr val="333399"/>
                </a:solidFill>
              </a:rPr>
              <a:t>25T Florida Split Magnet in the </a:t>
            </a:r>
            <a:r>
              <a:rPr lang="en-US" sz="1100" dirty="0">
                <a:solidFill>
                  <a:srgbClr val="333399"/>
                </a:solidFill>
              </a:rPr>
              <a:t>DC field facility</a:t>
            </a:r>
          </a:p>
          <a:p>
            <a:pPr algn="just"/>
            <a:r>
              <a:rPr lang="en-US" sz="1100" b="1" dirty="0">
                <a:solidFill>
                  <a:srgbClr val="333399"/>
                </a:solidFill>
              </a:rPr>
              <a:t>Citation: </a:t>
            </a:r>
            <a:r>
              <a:rPr lang="en-US" sz="1100" dirty="0">
                <a:solidFill>
                  <a:srgbClr val="333399"/>
                </a:solidFill>
              </a:rPr>
              <a:t>Sharma, S.; </a:t>
            </a:r>
            <a:r>
              <a:rPr lang="en-US" sz="1100" dirty="0" err="1">
                <a:solidFill>
                  <a:srgbClr val="333399"/>
                </a:solidFill>
              </a:rPr>
              <a:t>Kovalev</a:t>
            </a:r>
            <a:r>
              <a:rPr lang="en-US" sz="1100" dirty="0">
                <a:solidFill>
                  <a:srgbClr val="333399"/>
                </a:solidFill>
              </a:rPr>
              <a:t>, A.; Rebar, D.; Mann, D.; </a:t>
            </a:r>
            <a:r>
              <a:rPr lang="en-US" sz="1100" dirty="0" err="1">
                <a:solidFill>
                  <a:srgbClr val="333399"/>
                </a:solidFill>
              </a:rPr>
              <a:t>Yannello</a:t>
            </a:r>
            <a:r>
              <a:rPr lang="en-US" sz="1100" dirty="0">
                <a:solidFill>
                  <a:srgbClr val="333399"/>
                </a:solidFill>
              </a:rPr>
              <a:t>, V.; </a:t>
            </a:r>
            <a:r>
              <a:rPr lang="en-US" sz="1100" dirty="0" err="1">
                <a:solidFill>
                  <a:srgbClr val="333399"/>
                </a:solidFill>
              </a:rPr>
              <a:t>Shatruk</a:t>
            </a:r>
            <a:r>
              <a:rPr lang="en-US" sz="1100" dirty="0">
                <a:solidFill>
                  <a:srgbClr val="333399"/>
                </a:solidFill>
              </a:rPr>
              <a:t>, M.; Suslov, A.; Smith, J.H.; Siegrist, T.M., </a:t>
            </a:r>
            <a:r>
              <a:rPr lang="en-US" sz="1100" i="1" dirty="0">
                <a:solidFill>
                  <a:srgbClr val="333399"/>
                </a:solidFill>
              </a:rPr>
              <a:t>Magnetostriction of AlFe2B2 in high magnetic fields,</a:t>
            </a:r>
            <a:r>
              <a:rPr lang="en-US" sz="1100" dirty="0">
                <a:solidFill>
                  <a:srgbClr val="333399"/>
                </a:solidFill>
              </a:rPr>
              <a:t> Physical Review Materials, </a:t>
            </a:r>
            <a:r>
              <a:rPr lang="en-US" sz="1100" b="1" dirty="0">
                <a:solidFill>
                  <a:srgbClr val="333399"/>
                </a:solidFill>
              </a:rPr>
              <a:t>5</a:t>
            </a:r>
            <a:r>
              <a:rPr lang="en-US" sz="1100" dirty="0">
                <a:solidFill>
                  <a:srgbClr val="333399"/>
                </a:solidFill>
              </a:rPr>
              <a:t>, 064409 (2021) </a:t>
            </a:r>
            <a:r>
              <a:rPr lang="en-US" sz="1100" dirty="0">
                <a:solidFill>
                  <a:srgbClr val="333399"/>
                </a:solidFill>
                <a:hlinkClick r:id="rId7">
                  <a:extLst>
                    <a:ext uri="{A12FA001-AC4F-418D-AE19-62706E023703}">
                      <ahyp:hlinkClr xmlns:ahyp="http://schemas.microsoft.com/office/drawing/2018/hyperlinkcolor" xmlns="" val="tx"/>
                    </a:ext>
                  </a:extLst>
                </a:hlinkClick>
              </a:rPr>
              <a:t>doi.org/10.1103/PhysRevMaterials.5.064409</a:t>
            </a:r>
            <a:endParaRPr lang="en-US" sz="1100" dirty="0">
              <a:solidFill>
                <a:srgbClr val="333399"/>
              </a:solidFill>
            </a:endParaRPr>
          </a:p>
        </p:txBody>
      </p:sp>
      <p:grpSp>
        <p:nvGrpSpPr>
          <p:cNvPr id="31" name="Group 30"/>
          <p:cNvGrpSpPr/>
          <p:nvPr/>
        </p:nvGrpSpPr>
        <p:grpSpPr>
          <a:xfrm>
            <a:off x="6422065" y="3348420"/>
            <a:ext cx="2694477" cy="1930645"/>
            <a:chOff x="6788888" y="4568469"/>
            <a:chExt cx="2386419" cy="1779169"/>
          </a:xfrm>
        </p:grpSpPr>
        <p:pic>
          <p:nvPicPr>
            <p:cNvPr id="32" name="Picture 31">
              <a:extLst>
                <a:ext uri="{FF2B5EF4-FFF2-40B4-BE49-F238E27FC236}">
                  <a16:creationId xmlns:a16="http://schemas.microsoft.com/office/drawing/2014/main" id="{2DCB1AE9-4D63-49E0-870A-7C94ED5494C2}"/>
                </a:ext>
              </a:extLst>
            </p:cNvPr>
            <p:cNvPicPr>
              <a:picLocks noChangeAspect="1"/>
            </p:cNvPicPr>
            <p:nvPr/>
          </p:nvPicPr>
          <p:blipFill rotWithShape="1">
            <a:blip r:embed="rId6"/>
            <a:srcRect l="4429" t="50916" b="8212"/>
            <a:stretch/>
          </p:blipFill>
          <p:spPr>
            <a:xfrm>
              <a:off x="6788888" y="4568469"/>
              <a:ext cx="2386419" cy="1609047"/>
            </a:xfrm>
            <a:prstGeom prst="rect">
              <a:avLst/>
            </a:prstGeom>
          </p:spPr>
        </p:pic>
        <p:pic>
          <p:nvPicPr>
            <p:cNvPr id="33" name="Picture 32">
              <a:extLst>
                <a:ext uri="{FF2B5EF4-FFF2-40B4-BE49-F238E27FC236}">
                  <a16:creationId xmlns:a16="http://schemas.microsoft.com/office/drawing/2014/main" id="{2DCB1AE9-4D63-49E0-870A-7C94ED5494C2}"/>
                </a:ext>
              </a:extLst>
            </p:cNvPr>
            <p:cNvPicPr>
              <a:picLocks noChangeAspect="1"/>
            </p:cNvPicPr>
            <p:nvPr/>
          </p:nvPicPr>
          <p:blipFill rotWithShape="1">
            <a:blip r:embed="rId6"/>
            <a:srcRect l="50913" t="94129" r="26731" b="469"/>
            <a:stretch/>
          </p:blipFill>
          <p:spPr>
            <a:xfrm>
              <a:off x="8022266" y="6134987"/>
              <a:ext cx="558210" cy="212651"/>
            </a:xfrm>
            <a:prstGeom prst="rect">
              <a:avLst/>
            </a:prstGeom>
          </p:spPr>
        </p:pic>
      </p:grpSp>
      <p:sp>
        <p:nvSpPr>
          <p:cNvPr id="34" name="TextBox 33">
            <a:extLst>
              <a:ext uri="{FF2B5EF4-FFF2-40B4-BE49-F238E27FC236}">
                <a16:creationId xmlns:a16="http://schemas.microsoft.com/office/drawing/2014/main" id="{2C527E7C-D153-0049-AC55-05AABC80A8E1}"/>
              </a:ext>
            </a:extLst>
          </p:cNvPr>
          <p:cNvSpPr txBox="1"/>
          <p:nvPr/>
        </p:nvSpPr>
        <p:spPr>
          <a:xfrm>
            <a:off x="6865150" y="3049511"/>
            <a:ext cx="285360" cy="338554"/>
          </a:xfrm>
          <a:prstGeom prst="rect">
            <a:avLst/>
          </a:prstGeom>
          <a:noFill/>
        </p:spPr>
        <p:txBody>
          <a:bodyPr wrap="square" rtlCol="0">
            <a:spAutoFit/>
          </a:bodyPr>
          <a:lstStyle/>
          <a:p>
            <a:r>
              <a:rPr lang="en-US" sz="1600" b="1" dirty="0"/>
              <a:t>c</a:t>
            </a:r>
          </a:p>
        </p:txBody>
      </p:sp>
      <p:sp>
        <p:nvSpPr>
          <p:cNvPr id="35" name="Rectangle 49"/>
          <p:cNvSpPr>
            <a:spLocks noChangeArrowheads="1"/>
          </p:cNvSpPr>
          <p:nvPr/>
        </p:nvSpPr>
        <p:spPr bwMode="auto">
          <a:xfrm>
            <a:off x="4152016" y="1331914"/>
            <a:ext cx="4927314" cy="5044262"/>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221130" y="1383252"/>
            <a:ext cx="2358948" cy="3604339"/>
            <a:chOff x="4311502" y="1367304"/>
            <a:chExt cx="2358948" cy="3604339"/>
          </a:xfrm>
        </p:grpSpPr>
        <p:pic>
          <p:nvPicPr>
            <p:cNvPr id="2" name="Picture 1">
              <a:extLst>
                <a:ext uri="{FF2B5EF4-FFF2-40B4-BE49-F238E27FC236}">
                  <a16:creationId xmlns:a16="http://schemas.microsoft.com/office/drawing/2014/main" id="{A4BC662B-2273-8942-AD81-23D0789305F4}"/>
                </a:ext>
              </a:extLst>
            </p:cNvPr>
            <p:cNvPicPr>
              <a:picLocks noChangeAspect="1"/>
            </p:cNvPicPr>
            <p:nvPr/>
          </p:nvPicPr>
          <p:blipFill rotWithShape="1">
            <a:blip r:embed="rId3"/>
            <a:srcRect l="4313"/>
            <a:stretch/>
          </p:blipFill>
          <p:spPr>
            <a:xfrm>
              <a:off x="4311502" y="1367304"/>
              <a:ext cx="2358948" cy="3604339"/>
            </a:xfrm>
            <a:prstGeom prst="rect">
              <a:avLst/>
            </a:prstGeom>
          </p:spPr>
        </p:pic>
        <p:sp>
          <p:nvSpPr>
            <p:cNvPr id="3" name="Right Arrow 2"/>
            <p:cNvSpPr/>
            <p:nvPr/>
          </p:nvSpPr>
          <p:spPr>
            <a:xfrm rot="16200000">
              <a:off x="4794475" y="3661063"/>
              <a:ext cx="505047" cy="478465"/>
            </a:xfrm>
            <a:prstGeom prst="rightArrow">
              <a:avLst/>
            </a:prstGeom>
            <a:solidFill>
              <a:srgbClr val="00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rot="15193085">
              <a:off x="5656732" y="2914652"/>
              <a:ext cx="505047" cy="478465"/>
            </a:xfrm>
            <a:prstGeom prst="rightArrow">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Arrow 24"/>
            <p:cNvSpPr/>
            <p:nvPr/>
          </p:nvSpPr>
          <p:spPr>
            <a:xfrm rot="14413268">
              <a:off x="6115587" y="2602849"/>
              <a:ext cx="505047" cy="478465"/>
            </a:xfrm>
            <a:prstGeom prst="right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8100" y="1325562"/>
            <a:ext cx="4112295" cy="510909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solidFill>
                  <a:srgbClr val="000000"/>
                </a:solidFill>
              </a:rPr>
              <a:t>Anisotropic</a:t>
            </a:r>
            <a:r>
              <a:rPr lang="en-US" sz="1200" b="1" dirty="0">
                <a:solidFill>
                  <a:srgbClr val="000000"/>
                </a:solidFill>
              </a:rPr>
              <a:t> </a:t>
            </a:r>
            <a:r>
              <a:rPr lang="en-US" sz="1200" dirty="0">
                <a:solidFill>
                  <a:srgbClr val="000000"/>
                </a:solidFill>
                <a:latin typeface="Arial" charset="0"/>
              </a:rPr>
              <a:t>m</a:t>
            </a:r>
            <a:r>
              <a:rPr lang="en-US" sz="1200" dirty="0">
                <a:latin typeface="Arial" charset="0"/>
              </a:rPr>
              <a:t>agnetostriction in ferromagnetic AlFe</a:t>
            </a:r>
            <a:r>
              <a:rPr lang="en-US" sz="1200" baseline="-25000" dirty="0">
                <a:latin typeface="Arial" charset="0"/>
              </a:rPr>
              <a:t>2</a:t>
            </a:r>
            <a:r>
              <a:rPr lang="en-US" sz="1200" dirty="0">
                <a:latin typeface="Arial" charset="0"/>
              </a:rPr>
              <a:t>B</a:t>
            </a:r>
            <a:r>
              <a:rPr lang="en-US" sz="1200" baseline="-25000" dirty="0">
                <a:latin typeface="Arial" charset="0"/>
              </a:rPr>
              <a:t>2</a:t>
            </a:r>
            <a:r>
              <a:rPr lang="en-US" sz="1200" dirty="0">
                <a:latin typeface="Arial" charset="0"/>
              </a:rPr>
              <a:t> was investigated using </a:t>
            </a:r>
            <a:r>
              <a:rPr lang="en-US" sz="1200" dirty="0" smtClean="0">
                <a:latin typeface="Arial" charset="0"/>
              </a:rPr>
              <a:t>an </a:t>
            </a:r>
            <a:r>
              <a:rPr lang="en-US" sz="1200" dirty="0">
                <a:latin typeface="Arial" charset="0"/>
              </a:rPr>
              <a:t>X-ray diffractometer (XRD</a:t>
            </a:r>
            <a:r>
              <a:rPr lang="en-US" sz="1200" dirty="0" smtClean="0">
                <a:latin typeface="Arial" charset="0"/>
              </a:rPr>
              <a:t>) in the </a:t>
            </a:r>
            <a:r>
              <a:rPr lang="en-US" sz="1200" dirty="0" smtClean="0">
                <a:latin typeface="Arial" charset="0"/>
              </a:rPr>
              <a:t>25T </a:t>
            </a:r>
            <a:r>
              <a:rPr lang="en-US" sz="1200" dirty="0">
                <a:latin typeface="Arial" charset="0"/>
              </a:rPr>
              <a:t>Florida Split Helix </a:t>
            </a:r>
            <a:r>
              <a:rPr lang="en-US" sz="1200" dirty="0" smtClean="0">
                <a:latin typeface="Arial" charset="0"/>
              </a:rPr>
              <a:t>Magnet.</a:t>
            </a:r>
          </a:p>
          <a:p>
            <a:pPr algn="just"/>
            <a:endParaRPr lang="en-US" sz="700" dirty="0">
              <a:solidFill>
                <a:srgbClr val="000000"/>
              </a:solidFill>
            </a:endParaRPr>
          </a:p>
          <a:p>
            <a:pPr algn="just"/>
            <a:r>
              <a:rPr lang="en-US" sz="1200" b="1" dirty="0">
                <a:solidFill>
                  <a:srgbClr val="000000"/>
                </a:solidFill>
              </a:rPr>
              <a:t>Why is this important? </a:t>
            </a:r>
            <a:r>
              <a:rPr lang="en-US" sz="1200" b="0" i="0" dirty="0">
                <a:solidFill>
                  <a:srgbClr val="000000"/>
                </a:solidFill>
                <a:effectLst/>
                <a:latin typeface="Tahoma" panose="020B0604030504040204" pitchFamily="34" charset="0"/>
              </a:rPr>
              <a:t>Magnetostriction is a property of ferromagnetic materials causing a shape change in response to an applied magnetic field. This </a:t>
            </a:r>
            <a:r>
              <a:rPr lang="en-US" sz="1200" b="0" i="0" dirty="0" smtClean="0">
                <a:solidFill>
                  <a:srgbClr val="000000"/>
                </a:solidFill>
                <a:effectLst/>
                <a:latin typeface="Tahoma" panose="020B0604030504040204" pitchFamily="34" charset="0"/>
              </a:rPr>
              <a:t>allows </a:t>
            </a:r>
            <a:r>
              <a:rPr lang="en-US" sz="1200" b="0" i="0" dirty="0">
                <a:solidFill>
                  <a:srgbClr val="000000"/>
                </a:solidFill>
                <a:effectLst/>
                <a:latin typeface="Tahoma" panose="020B0604030504040204" pitchFamily="34" charset="0"/>
              </a:rPr>
              <a:t>magnetostrictive materials to convert electromagnetic energy into mechanical energy and vice-versa and can be used to create sensors that measure </a:t>
            </a:r>
            <a:r>
              <a:rPr lang="en-US" sz="1200" b="0" i="0" dirty="0" smtClean="0">
                <a:solidFill>
                  <a:srgbClr val="000000"/>
                </a:solidFill>
                <a:effectLst/>
                <a:latin typeface="Tahoma" panose="020B0604030504040204" pitchFamily="34" charset="0"/>
              </a:rPr>
              <a:t>magnetic </a:t>
            </a:r>
            <a:r>
              <a:rPr lang="en-US" sz="1200" b="0" i="0" dirty="0">
                <a:solidFill>
                  <a:srgbClr val="000000"/>
                </a:solidFill>
                <a:effectLst/>
                <a:latin typeface="Tahoma" panose="020B0604030504040204" pitchFamily="34" charset="0"/>
              </a:rPr>
              <a:t>field or detect a force. Furthermore, repeated </a:t>
            </a:r>
            <a:r>
              <a:rPr lang="en-US" sz="1200" b="0" i="0" dirty="0" smtClean="0">
                <a:solidFill>
                  <a:srgbClr val="000000"/>
                </a:solidFill>
                <a:effectLst/>
                <a:latin typeface="Tahoma" panose="020B0604030504040204" pitchFamily="34" charset="0"/>
              </a:rPr>
              <a:t>mechanical cycling can </a:t>
            </a:r>
            <a:r>
              <a:rPr lang="en-US" sz="1200" b="0" i="0" dirty="0">
                <a:solidFill>
                  <a:srgbClr val="000000"/>
                </a:solidFill>
                <a:effectLst/>
                <a:latin typeface="Tahoma" panose="020B0604030504040204" pitchFamily="34" charset="0"/>
              </a:rPr>
              <a:t>induce </a:t>
            </a:r>
            <a:r>
              <a:rPr lang="en-US" sz="1200" b="0" i="0" dirty="0" smtClean="0">
                <a:solidFill>
                  <a:srgbClr val="000000"/>
                </a:solidFill>
                <a:effectLst/>
                <a:latin typeface="Tahoma" panose="020B0604030504040204" pitchFamily="34" charset="0"/>
              </a:rPr>
              <a:t>fatigue, which must be understood to avoid premature </a:t>
            </a:r>
            <a:r>
              <a:rPr lang="en-US" sz="1200" b="0" i="0" dirty="0">
                <a:solidFill>
                  <a:srgbClr val="000000"/>
                </a:solidFill>
                <a:effectLst/>
                <a:latin typeface="Tahoma" panose="020B0604030504040204" pitchFamily="34" charset="0"/>
              </a:rPr>
              <a:t>material </a:t>
            </a:r>
            <a:r>
              <a:rPr lang="en-US" sz="1200" b="0" i="0" dirty="0" smtClean="0">
                <a:solidFill>
                  <a:srgbClr val="000000"/>
                </a:solidFill>
                <a:effectLst/>
                <a:latin typeface="Tahoma" panose="020B0604030504040204" pitchFamily="34" charset="0"/>
              </a:rPr>
              <a:t>failure. </a:t>
            </a:r>
            <a:r>
              <a:rPr lang="en-US" sz="1200" dirty="0" smtClean="0">
                <a:solidFill>
                  <a:srgbClr val="000000"/>
                </a:solidFill>
                <a:latin typeface="Tahoma" panose="020B0604030504040204" pitchFamily="34" charset="0"/>
              </a:rPr>
              <a:t>This </a:t>
            </a:r>
            <a:r>
              <a:rPr lang="en-US" sz="1200" dirty="0">
                <a:solidFill>
                  <a:srgbClr val="000000"/>
                </a:solidFill>
                <a:latin typeface="Tahoma" panose="020B0604030504040204" pitchFamily="34" charset="0"/>
              </a:rPr>
              <a:t>experiment demonstrates the utility of </a:t>
            </a:r>
            <a:r>
              <a:rPr lang="en-US" sz="1200" dirty="0" smtClean="0">
                <a:solidFill>
                  <a:srgbClr val="000000"/>
                </a:solidFill>
                <a:latin typeface="Tahoma" panose="020B0604030504040204" pitchFamily="34" charset="0"/>
              </a:rPr>
              <a:t>the </a:t>
            </a:r>
            <a:r>
              <a:rPr lang="en-US" sz="1200" dirty="0">
                <a:solidFill>
                  <a:srgbClr val="000000"/>
                </a:solidFill>
                <a:latin typeface="Tahoma" panose="020B0604030504040204" pitchFamily="34" charset="0"/>
              </a:rPr>
              <a:t>XRD system available at the MagLab to explore </a:t>
            </a:r>
            <a:r>
              <a:rPr lang="en-US" sz="1200" dirty="0" err="1">
                <a:solidFill>
                  <a:srgbClr val="000000"/>
                </a:solidFill>
                <a:latin typeface="Tahoma" panose="020B0604030504040204" pitchFamily="34" charset="0"/>
              </a:rPr>
              <a:t>magnetostrictive</a:t>
            </a:r>
            <a:r>
              <a:rPr lang="en-US" sz="1200" dirty="0">
                <a:solidFill>
                  <a:srgbClr val="000000"/>
                </a:solidFill>
                <a:latin typeface="Tahoma" panose="020B0604030504040204" pitchFamily="34" charset="0"/>
              </a:rPr>
              <a:t> materials. </a:t>
            </a:r>
            <a:r>
              <a:rPr lang="en-US" sz="1200" dirty="0" smtClean="0">
                <a:solidFill>
                  <a:srgbClr val="000000"/>
                </a:solidFill>
                <a:latin typeface="Tahoma" panose="020B0604030504040204" pitchFamily="34" charset="0"/>
              </a:rPr>
              <a:t>T</a:t>
            </a:r>
            <a:r>
              <a:rPr lang="en-US" sz="1200" dirty="0" smtClean="0"/>
              <a:t>hermodynamic </a:t>
            </a:r>
            <a:r>
              <a:rPr lang="en-US" sz="1200" dirty="0"/>
              <a:t>relationships for magnetostriction are estimated based on a Landau model that agrees with </a:t>
            </a:r>
            <a:r>
              <a:rPr lang="en-US" sz="1200" dirty="0" smtClean="0"/>
              <a:t>the </a:t>
            </a:r>
            <a:r>
              <a:rPr lang="en-US" sz="1200" dirty="0"/>
              <a:t>experimental results. This approach is </a:t>
            </a:r>
            <a:r>
              <a:rPr lang="en-US" sz="1200" dirty="0" smtClean="0"/>
              <a:t>readily applicable </a:t>
            </a:r>
            <a:r>
              <a:rPr lang="en-US" sz="1200" dirty="0"/>
              <a:t>to </a:t>
            </a:r>
            <a:r>
              <a:rPr lang="en-US" sz="1200" dirty="0" smtClean="0"/>
              <a:t>a wide range of other materials </a:t>
            </a:r>
            <a:r>
              <a:rPr lang="en-US" sz="1200" dirty="0"/>
              <a:t>and a user community is being developed.</a:t>
            </a:r>
            <a:endParaRPr lang="en-US" sz="1200" b="0" i="0" dirty="0">
              <a:solidFill>
                <a:srgbClr val="000000"/>
              </a:solidFill>
              <a:effectLst/>
              <a:latin typeface="Tahoma" panose="020B0604030504040204" pitchFamily="34" charset="0"/>
            </a:endParaRPr>
          </a:p>
          <a:p>
            <a:pPr algn="just"/>
            <a:endParaRPr lang="en-US" sz="7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smtClean="0">
                <a:latin typeface="Arial" charset="0"/>
              </a:rPr>
              <a:t> The </a:t>
            </a:r>
            <a:r>
              <a:rPr lang="en-US" sz="1200" dirty="0" smtClean="0">
                <a:latin typeface="Arial" charset="0"/>
              </a:rPr>
              <a:t>25T </a:t>
            </a:r>
            <a:r>
              <a:rPr lang="en-US" sz="1200" dirty="0">
                <a:latin typeface="Arial" charset="0"/>
              </a:rPr>
              <a:t>Florida Split Helix </a:t>
            </a:r>
            <a:r>
              <a:rPr lang="en-US" sz="1200" dirty="0" smtClean="0">
                <a:latin typeface="Arial" charset="0"/>
              </a:rPr>
              <a:t>Magnet is a world-unique resistive magnet that features four large ports with direct line-of-sight access to the sample at the center of the magnet. </a:t>
            </a:r>
            <a:r>
              <a:rPr lang="en-US" sz="1200" dirty="0">
                <a:latin typeface="Arial" charset="0"/>
              </a:rPr>
              <a:t>The </a:t>
            </a:r>
            <a:r>
              <a:rPr lang="en-US" sz="1200" dirty="0" smtClean="0">
                <a:latin typeface="Arial" charset="0"/>
              </a:rPr>
              <a:t>combination of the XRD system and this magnet enables users to </a:t>
            </a:r>
            <a:r>
              <a:rPr lang="en-US" sz="1200" dirty="0">
                <a:latin typeface="Arial" charset="0"/>
              </a:rPr>
              <a:t>explore the structure of materials </a:t>
            </a:r>
            <a:r>
              <a:rPr lang="en-US" sz="1200" dirty="0" smtClean="0">
                <a:latin typeface="Arial" charset="0"/>
              </a:rPr>
              <a:t>at </a:t>
            </a:r>
            <a:r>
              <a:rPr lang="en-US" sz="1200" dirty="0">
                <a:latin typeface="Arial" charset="0"/>
              </a:rPr>
              <a:t>magnetic fields unavailable </a:t>
            </a:r>
            <a:r>
              <a:rPr lang="en-US" sz="1200" dirty="0" smtClean="0">
                <a:latin typeface="Arial" charset="0"/>
              </a:rPr>
              <a:t>to X-ray sources elsewhere.</a:t>
            </a:r>
            <a:endParaRPr lang="en-US" sz="1200" dirty="0">
              <a:latin typeface="Arial" charset="0"/>
            </a:endParaRP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4" cstate="print"/>
          <a:stretch>
            <a:fillRect/>
          </a:stretch>
        </p:blipFill>
        <p:spPr>
          <a:xfrm>
            <a:off x="8050612" y="71414"/>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pic>
        <p:nvPicPr>
          <p:cNvPr id="18" name="Picture 17">
            <a:extLst>
              <a:ext uri="{FF2B5EF4-FFF2-40B4-BE49-F238E27FC236}">
                <a16:creationId xmlns:a16="http://schemas.microsoft.com/office/drawing/2014/main" id="{2DCB1AE9-4D63-49E0-870A-7C94ED5494C2}"/>
              </a:ext>
            </a:extLst>
          </p:cNvPr>
          <p:cNvPicPr>
            <a:picLocks noChangeAspect="1"/>
          </p:cNvPicPr>
          <p:nvPr/>
        </p:nvPicPr>
        <p:blipFill rotWithShape="1">
          <a:blip r:embed="rId6"/>
          <a:srcRect l="9588" t="4489" r="2255" b="49129"/>
          <a:stretch/>
        </p:blipFill>
        <p:spPr>
          <a:xfrm>
            <a:off x="6619633" y="1331914"/>
            <a:ext cx="2423358" cy="2010154"/>
          </a:xfrm>
          <a:prstGeom prst="rect">
            <a:avLst/>
          </a:prstGeom>
        </p:spPr>
      </p:pic>
      <p:sp>
        <p:nvSpPr>
          <p:cNvPr id="20" name="Text Box 62">
            <a:extLst>
              <a:ext uri="{FF2B5EF4-FFF2-40B4-BE49-F238E27FC236}">
                <a16:creationId xmlns:a16="http://schemas.microsoft.com/office/drawing/2014/main" id="{E9BC4D14-CAD7-304D-8DD9-1CF4525377F8}"/>
              </a:ext>
            </a:extLst>
          </p:cNvPr>
          <p:cNvSpPr txBox="1">
            <a:spLocks noChangeArrowheads="1"/>
          </p:cNvSpPr>
          <p:nvPr/>
        </p:nvSpPr>
        <p:spPr bwMode="auto">
          <a:xfrm>
            <a:off x="876300" y="2629"/>
            <a:ext cx="7031770" cy="1254189"/>
          </a:xfrm>
          <a:prstGeom prst="rect">
            <a:avLst/>
          </a:prstGeom>
          <a:noFill/>
          <a:ln w="9525">
            <a:noFill/>
            <a:miter lim="800000"/>
            <a:headEnd/>
            <a:tailEnd/>
          </a:ln>
        </p:spPr>
        <p:txBody>
          <a:bodyPr wrap="square">
            <a:spAutoFit/>
          </a:bodyPr>
          <a:lstStyle/>
          <a:p>
            <a:pPr algn="ctr">
              <a:spcBef>
                <a:spcPts val="0"/>
              </a:spcBef>
            </a:pPr>
            <a:r>
              <a:rPr lang="en-US" sz="1600" b="1" kern="1200" dirty="0"/>
              <a:t>Magnetostriction in AlFe</a:t>
            </a:r>
            <a:r>
              <a:rPr lang="en-US" sz="1600" b="1" kern="1200" baseline="-25000" dirty="0"/>
              <a:t>2</a:t>
            </a:r>
            <a:r>
              <a:rPr lang="en-US" sz="1600" b="1" kern="1200" dirty="0"/>
              <a:t>B</a:t>
            </a:r>
            <a:r>
              <a:rPr lang="en-US" sz="1600" b="1" kern="1200" baseline="-25000" dirty="0"/>
              <a:t>2</a:t>
            </a:r>
            <a:r>
              <a:rPr lang="en-US" sz="1600" b="1" kern="1200" dirty="0"/>
              <a:t> at 25 T measured by X-ray diffraction</a:t>
            </a:r>
          </a:p>
          <a:p>
            <a:pPr algn="ctr">
              <a:spcBef>
                <a:spcPts val="0"/>
              </a:spcBef>
            </a:pPr>
            <a:endParaRPr lang="en-US" sz="600" dirty="0"/>
          </a:p>
          <a:p>
            <a:pPr algn="ctr"/>
            <a:r>
              <a:rPr lang="en-US" sz="1100" b="0" i="0" dirty="0">
                <a:effectLst/>
                <a:latin typeface="+mn-lt"/>
              </a:rPr>
              <a:t>S. Sharma</a:t>
            </a:r>
            <a:r>
              <a:rPr lang="en-US" sz="1100" b="0" i="0" baseline="30000" dirty="0">
                <a:effectLst/>
                <a:latin typeface="+mn-lt"/>
              </a:rPr>
              <a:t>1</a:t>
            </a:r>
            <a:r>
              <a:rPr lang="en-US" sz="1100" b="0" i="0" dirty="0">
                <a:effectLst/>
                <a:latin typeface="+mn-lt"/>
              </a:rPr>
              <a:t>, A. E. Kovalev</a:t>
            </a:r>
            <a:r>
              <a:rPr lang="en-US" sz="1100" b="0" i="0" baseline="30000" dirty="0">
                <a:effectLst/>
                <a:latin typeface="+mn-lt"/>
              </a:rPr>
              <a:t>1</a:t>
            </a:r>
            <a:r>
              <a:rPr lang="en-US" sz="1100" b="0" i="0" dirty="0">
                <a:effectLst/>
                <a:latin typeface="+mn-lt"/>
              </a:rPr>
              <a:t>, D. J. Rebar</a:t>
            </a:r>
            <a:r>
              <a:rPr lang="en-US" sz="1100" b="0" i="0" baseline="30000" dirty="0">
                <a:effectLst/>
                <a:latin typeface="+mn-lt"/>
              </a:rPr>
              <a:t>1</a:t>
            </a:r>
            <a:r>
              <a:rPr lang="en-US" sz="1100" b="0" i="0" dirty="0">
                <a:effectLst/>
                <a:latin typeface="+mn-lt"/>
              </a:rPr>
              <a:t>, D. Mann</a:t>
            </a:r>
            <a:r>
              <a:rPr lang="en-US" sz="1100" b="0" i="0" baseline="30000" dirty="0">
                <a:effectLst/>
                <a:latin typeface="+mn-lt"/>
              </a:rPr>
              <a:t>2</a:t>
            </a:r>
            <a:r>
              <a:rPr lang="en-US" sz="1100" b="0" i="0" dirty="0">
                <a:effectLst/>
                <a:latin typeface="+mn-lt"/>
              </a:rPr>
              <a:t>, V. Yannello</a:t>
            </a:r>
            <a:r>
              <a:rPr lang="en-US" sz="1100" b="0" i="0" baseline="30000" dirty="0">
                <a:effectLst/>
                <a:latin typeface="+mn-lt"/>
              </a:rPr>
              <a:t>3</a:t>
            </a:r>
            <a:r>
              <a:rPr lang="en-US" sz="1100" b="0" i="0" dirty="0">
                <a:effectLst/>
                <a:latin typeface="+mn-lt"/>
              </a:rPr>
              <a:t>, M. Shatruk</a:t>
            </a:r>
            <a:r>
              <a:rPr lang="en-US" sz="1100" b="0" i="0" baseline="30000" dirty="0">
                <a:effectLst/>
                <a:latin typeface="+mn-lt"/>
              </a:rPr>
              <a:t>2</a:t>
            </a:r>
            <a:r>
              <a:rPr lang="en-US" sz="1100" b="0" i="0" dirty="0">
                <a:effectLst/>
                <a:latin typeface="+mn-lt"/>
              </a:rPr>
              <a:t>, A. V. Suslov</a:t>
            </a:r>
            <a:r>
              <a:rPr lang="en-US" sz="1100" b="0" i="0" baseline="30000" dirty="0">
                <a:effectLst/>
                <a:latin typeface="+mn-lt"/>
              </a:rPr>
              <a:t>1</a:t>
            </a:r>
            <a:r>
              <a:rPr lang="en-US" sz="1100" b="0" i="0" dirty="0">
                <a:effectLst/>
                <a:latin typeface="+mn-lt"/>
              </a:rPr>
              <a:t>, </a:t>
            </a:r>
            <a:r>
              <a:rPr lang="en-US" sz="1100" b="0" i="0" dirty="0" smtClean="0">
                <a:effectLst/>
                <a:latin typeface="+mn-lt"/>
              </a:rPr>
              <a:t>                                           J</a:t>
            </a:r>
            <a:r>
              <a:rPr lang="en-US" sz="1100" b="0" i="0" dirty="0">
                <a:effectLst/>
                <a:latin typeface="+mn-lt"/>
              </a:rPr>
              <a:t>. H. Smith</a:t>
            </a:r>
            <a:r>
              <a:rPr lang="en-US" sz="1100" b="0" i="0" baseline="30000" dirty="0">
                <a:effectLst/>
                <a:latin typeface="+mn-lt"/>
              </a:rPr>
              <a:t>1</a:t>
            </a:r>
            <a:r>
              <a:rPr lang="en-US" sz="1100" b="0" i="0" dirty="0">
                <a:effectLst/>
                <a:latin typeface="+mn-lt"/>
              </a:rPr>
              <a:t>, and T. Siegrist</a:t>
            </a:r>
            <a:r>
              <a:rPr lang="en-US" sz="1100" b="0" i="0" baseline="30000" dirty="0">
                <a:effectLst/>
                <a:latin typeface="+mn-lt"/>
              </a:rPr>
              <a:t>1,4</a:t>
            </a:r>
          </a:p>
          <a:p>
            <a:pPr marL="228600" indent="-228600" algn="ctr">
              <a:spcBef>
                <a:spcPts val="0"/>
              </a:spcBef>
              <a:buAutoNum type="arabicPeriod"/>
            </a:pPr>
            <a:r>
              <a:rPr lang="en-US" sz="1050" b="1" dirty="0">
                <a:solidFill>
                  <a:srgbClr val="0033CC"/>
                </a:solidFill>
              </a:rPr>
              <a:t>National High Magnetic Field Laboratory</a:t>
            </a:r>
            <a:r>
              <a:rPr lang="en-US" sz="1050" b="1" kern="1200" dirty="0">
                <a:solidFill>
                  <a:srgbClr val="0033CC"/>
                </a:solidFill>
              </a:rPr>
              <a:t>; 2. Florida State University; 3. </a:t>
            </a:r>
            <a:r>
              <a:rPr lang="en-US" sz="1050" b="1" dirty="0">
                <a:solidFill>
                  <a:srgbClr val="0033CC"/>
                </a:solidFill>
              </a:rPr>
              <a:t>University of Tampa</a:t>
            </a:r>
            <a:r>
              <a:rPr lang="en-US" sz="1050" b="1" kern="1200" dirty="0">
                <a:solidFill>
                  <a:srgbClr val="0033CC"/>
                </a:solidFill>
              </a:rPr>
              <a:t>; </a:t>
            </a:r>
          </a:p>
          <a:p>
            <a:pPr algn="ctr">
              <a:spcBef>
                <a:spcPts val="0"/>
              </a:spcBef>
            </a:pPr>
            <a:r>
              <a:rPr lang="en-US" sz="1050" b="1" kern="1200" dirty="0">
                <a:solidFill>
                  <a:srgbClr val="0033CC"/>
                </a:solidFill>
              </a:rPr>
              <a:t>4. </a:t>
            </a:r>
            <a:r>
              <a:rPr lang="en-US" sz="1050" b="1" dirty="0">
                <a:solidFill>
                  <a:srgbClr val="0033CC"/>
                </a:solidFill>
              </a:rPr>
              <a:t>FAMU-FSU College of Engineering</a:t>
            </a:r>
            <a:r>
              <a:rPr lang="en-US" sz="600" b="1" kern="1200" dirty="0">
                <a:solidFill>
                  <a:srgbClr val="0033CC"/>
                </a:solidFill>
              </a:rPr>
              <a:t> </a:t>
            </a:r>
          </a:p>
          <a:p>
            <a:pPr algn="ctr">
              <a:spcBef>
                <a:spcPts val="0"/>
              </a:spcBef>
            </a:pPr>
            <a:r>
              <a:rPr lang="en-US" sz="1050" b="1" kern="1200" dirty="0"/>
              <a:t>Funding Grants:</a:t>
            </a:r>
            <a:r>
              <a:rPr lang="en-US" sz="1050" kern="1200" dirty="0"/>
              <a:t>  G.S. Boebinger (NSF </a:t>
            </a:r>
            <a:r>
              <a:rPr lang="en-US" sz="1050" dirty="0"/>
              <a:t>DMR-1644779</a:t>
            </a:r>
            <a:r>
              <a:rPr lang="en-US" sz="1050" kern="1200" dirty="0"/>
              <a:t>); T. Siegrist (NSF DMR-1625780)</a:t>
            </a:r>
            <a:endParaRPr lang="en-US" sz="1050" b="1" kern="1200" dirty="0">
              <a:solidFill>
                <a:srgbClr val="0033CC"/>
              </a:solidFill>
            </a:endParaRPr>
          </a:p>
        </p:txBody>
      </p:sp>
      <p:sp>
        <p:nvSpPr>
          <p:cNvPr id="21" name="TextBox 20">
            <a:extLst>
              <a:ext uri="{FF2B5EF4-FFF2-40B4-BE49-F238E27FC236}">
                <a16:creationId xmlns:a16="http://schemas.microsoft.com/office/drawing/2014/main" id="{0C8EB079-702B-984B-BA23-5E276BC7AAED}"/>
              </a:ext>
            </a:extLst>
          </p:cNvPr>
          <p:cNvSpPr txBox="1"/>
          <p:nvPr/>
        </p:nvSpPr>
        <p:spPr>
          <a:xfrm>
            <a:off x="4270574" y="1447590"/>
            <a:ext cx="298480" cy="338554"/>
          </a:xfrm>
          <a:prstGeom prst="rect">
            <a:avLst/>
          </a:prstGeom>
          <a:solidFill>
            <a:schemeClr val="bg1"/>
          </a:solidFill>
        </p:spPr>
        <p:txBody>
          <a:bodyPr wrap="none" rtlCol="0">
            <a:spAutoFit/>
          </a:bodyPr>
          <a:lstStyle/>
          <a:p>
            <a:r>
              <a:rPr lang="en-US" sz="1600" b="1" dirty="0"/>
              <a:t>a</a:t>
            </a:r>
          </a:p>
        </p:txBody>
      </p:sp>
      <p:sp>
        <p:nvSpPr>
          <p:cNvPr id="22" name="TextBox 21">
            <a:extLst>
              <a:ext uri="{FF2B5EF4-FFF2-40B4-BE49-F238E27FC236}">
                <a16:creationId xmlns:a16="http://schemas.microsoft.com/office/drawing/2014/main" id="{E71471FD-3D4F-2B42-8022-61B4959A7D43}"/>
              </a:ext>
            </a:extLst>
          </p:cNvPr>
          <p:cNvSpPr txBox="1"/>
          <p:nvPr/>
        </p:nvSpPr>
        <p:spPr>
          <a:xfrm>
            <a:off x="6903637" y="1396445"/>
            <a:ext cx="309700" cy="338554"/>
          </a:xfrm>
          <a:prstGeom prst="rect">
            <a:avLst/>
          </a:prstGeom>
          <a:noFill/>
        </p:spPr>
        <p:txBody>
          <a:bodyPr wrap="none" rtlCol="0">
            <a:spAutoFit/>
          </a:bodyPr>
          <a:lstStyle/>
          <a:p>
            <a:r>
              <a:rPr lang="en-US" sz="1600" b="1" dirty="0"/>
              <a:t>b</a:t>
            </a:r>
          </a:p>
        </p:txBody>
      </p:sp>
      <p:sp>
        <p:nvSpPr>
          <p:cNvPr id="17" name="Text Box 28">
            <a:extLst>
              <a:ext uri="{FF2B5EF4-FFF2-40B4-BE49-F238E27FC236}">
                <a16:creationId xmlns:a16="http://schemas.microsoft.com/office/drawing/2014/main" id="{E3F2ECE8-1B05-4D75-9814-479C809CE3EB}"/>
              </a:ext>
            </a:extLst>
          </p:cNvPr>
          <p:cNvSpPr txBox="1">
            <a:spLocks noChangeArrowheads="1"/>
          </p:cNvSpPr>
          <p:nvPr/>
        </p:nvSpPr>
        <p:spPr bwMode="auto">
          <a:xfrm>
            <a:off x="50802" y="6226993"/>
            <a:ext cx="9093198" cy="600164"/>
          </a:xfrm>
          <a:prstGeom prst="rect">
            <a:avLst/>
          </a:prstGeom>
          <a:noFill/>
          <a:ln w="9525">
            <a:noFill/>
            <a:miter lim="800000"/>
            <a:headEnd/>
            <a:tailEnd/>
          </a:ln>
        </p:spPr>
        <p:txBody>
          <a:bodyPr wrap="square">
            <a:spAutoFit/>
          </a:bodyPr>
          <a:lstStyle/>
          <a:p>
            <a:r>
              <a:rPr lang="en-US" sz="1100" b="1" dirty="0" smtClean="0">
                <a:solidFill>
                  <a:srgbClr val="333399"/>
                </a:solidFill>
              </a:rPr>
              <a:t>Facility used</a:t>
            </a:r>
            <a:r>
              <a:rPr lang="en-US" sz="1100" b="1" dirty="0">
                <a:solidFill>
                  <a:srgbClr val="333399"/>
                </a:solidFill>
              </a:rPr>
              <a:t>:</a:t>
            </a:r>
            <a:r>
              <a:rPr lang="en-US" sz="1100" dirty="0">
                <a:solidFill>
                  <a:srgbClr val="333399"/>
                </a:solidFill>
              </a:rPr>
              <a:t>  </a:t>
            </a:r>
            <a:r>
              <a:rPr lang="en-US" sz="1100" dirty="0" smtClean="0">
                <a:solidFill>
                  <a:srgbClr val="333399"/>
                </a:solidFill>
              </a:rPr>
              <a:t>25T Florida Split Magnet in the </a:t>
            </a:r>
            <a:r>
              <a:rPr lang="en-US" sz="1100" dirty="0">
                <a:solidFill>
                  <a:srgbClr val="333399"/>
                </a:solidFill>
              </a:rPr>
              <a:t>DC field facility</a:t>
            </a:r>
          </a:p>
          <a:p>
            <a:pPr algn="just"/>
            <a:r>
              <a:rPr lang="en-US" sz="1100" b="1" dirty="0">
                <a:solidFill>
                  <a:srgbClr val="333399"/>
                </a:solidFill>
              </a:rPr>
              <a:t>Citation: </a:t>
            </a:r>
            <a:r>
              <a:rPr lang="en-US" sz="1100" dirty="0">
                <a:solidFill>
                  <a:srgbClr val="333399"/>
                </a:solidFill>
              </a:rPr>
              <a:t>Sharma, S.; </a:t>
            </a:r>
            <a:r>
              <a:rPr lang="en-US" sz="1100" dirty="0" err="1">
                <a:solidFill>
                  <a:srgbClr val="333399"/>
                </a:solidFill>
              </a:rPr>
              <a:t>Kovalev</a:t>
            </a:r>
            <a:r>
              <a:rPr lang="en-US" sz="1100" dirty="0">
                <a:solidFill>
                  <a:srgbClr val="333399"/>
                </a:solidFill>
              </a:rPr>
              <a:t>, A.; Rebar, D.; Mann, D.; </a:t>
            </a:r>
            <a:r>
              <a:rPr lang="en-US" sz="1100" dirty="0" err="1">
                <a:solidFill>
                  <a:srgbClr val="333399"/>
                </a:solidFill>
              </a:rPr>
              <a:t>Yannello</a:t>
            </a:r>
            <a:r>
              <a:rPr lang="en-US" sz="1100" dirty="0">
                <a:solidFill>
                  <a:srgbClr val="333399"/>
                </a:solidFill>
              </a:rPr>
              <a:t>, V.; </a:t>
            </a:r>
            <a:r>
              <a:rPr lang="en-US" sz="1100" dirty="0" err="1">
                <a:solidFill>
                  <a:srgbClr val="333399"/>
                </a:solidFill>
              </a:rPr>
              <a:t>Shatruk</a:t>
            </a:r>
            <a:r>
              <a:rPr lang="en-US" sz="1100" dirty="0">
                <a:solidFill>
                  <a:srgbClr val="333399"/>
                </a:solidFill>
              </a:rPr>
              <a:t>, M.; Suslov, A.; Smith, J.H.; Siegrist, T.M., </a:t>
            </a:r>
            <a:r>
              <a:rPr lang="en-US" sz="1100" i="1" dirty="0">
                <a:solidFill>
                  <a:srgbClr val="333399"/>
                </a:solidFill>
              </a:rPr>
              <a:t>Magnetostriction of AlFe2B2 in high magnetic fields,</a:t>
            </a:r>
            <a:r>
              <a:rPr lang="en-US" sz="1100" dirty="0">
                <a:solidFill>
                  <a:srgbClr val="333399"/>
                </a:solidFill>
              </a:rPr>
              <a:t> Physical Review Materials, </a:t>
            </a:r>
            <a:r>
              <a:rPr lang="en-US" sz="1100" b="1" dirty="0">
                <a:solidFill>
                  <a:srgbClr val="333399"/>
                </a:solidFill>
              </a:rPr>
              <a:t>5</a:t>
            </a:r>
            <a:r>
              <a:rPr lang="en-US" sz="1100" dirty="0">
                <a:solidFill>
                  <a:srgbClr val="333399"/>
                </a:solidFill>
              </a:rPr>
              <a:t>, 064409 (2021) </a:t>
            </a:r>
            <a:r>
              <a:rPr lang="en-US" sz="1100" dirty="0">
                <a:solidFill>
                  <a:srgbClr val="333399"/>
                </a:solidFill>
                <a:hlinkClick r:id="rId7">
                  <a:extLst>
                    <a:ext uri="{A12FA001-AC4F-418D-AE19-62706E023703}">
                      <ahyp:hlinkClr xmlns:ahyp="http://schemas.microsoft.com/office/drawing/2018/hyperlinkcolor" xmlns="" val="tx"/>
                    </a:ext>
                  </a:extLst>
                </a:hlinkClick>
              </a:rPr>
              <a:t>doi.org/10.1103/PhysRevMaterials.5.064409</a:t>
            </a:r>
            <a:endParaRPr lang="en-US" sz="1100" dirty="0">
              <a:solidFill>
                <a:srgbClr val="333399"/>
              </a:solidFill>
            </a:endParaRPr>
          </a:p>
        </p:txBody>
      </p:sp>
      <p:grpSp>
        <p:nvGrpSpPr>
          <p:cNvPr id="5" name="Group 4"/>
          <p:cNvGrpSpPr/>
          <p:nvPr/>
        </p:nvGrpSpPr>
        <p:grpSpPr>
          <a:xfrm>
            <a:off x="6422065" y="3348420"/>
            <a:ext cx="2694477" cy="1930645"/>
            <a:chOff x="6788888" y="4568469"/>
            <a:chExt cx="2386419" cy="1779169"/>
          </a:xfrm>
        </p:grpSpPr>
        <p:pic>
          <p:nvPicPr>
            <p:cNvPr id="26" name="Picture 25">
              <a:extLst>
                <a:ext uri="{FF2B5EF4-FFF2-40B4-BE49-F238E27FC236}">
                  <a16:creationId xmlns:a16="http://schemas.microsoft.com/office/drawing/2014/main" id="{2DCB1AE9-4D63-49E0-870A-7C94ED5494C2}"/>
                </a:ext>
              </a:extLst>
            </p:cNvPr>
            <p:cNvPicPr>
              <a:picLocks noChangeAspect="1"/>
            </p:cNvPicPr>
            <p:nvPr/>
          </p:nvPicPr>
          <p:blipFill rotWithShape="1">
            <a:blip r:embed="rId6"/>
            <a:srcRect l="4429" t="50916" b="8212"/>
            <a:stretch/>
          </p:blipFill>
          <p:spPr>
            <a:xfrm>
              <a:off x="6788888" y="4568469"/>
              <a:ext cx="2386419" cy="1609047"/>
            </a:xfrm>
            <a:prstGeom prst="rect">
              <a:avLst/>
            </a:prstGeom>
          </p:spPr>
        </p:pic>
        <p:pic>
          <p:nvPicPr>
            <p:cNvPr id="27" name="Picture 26">
              <a:extLst>
                <a:ext uri="{FF2B5EF4-FFF2-40B4-BE49-F238E27FC236}">
                  <a16:creationId xmlns:a16="http://schemas.microsoft.com/office/drawing/2014/main" id="{2DCB1AE9-4D63-49E0-870A-7C94ED5494C2}"/>
                </a:ext>
              </a:extLst>
            </p:cNvPr>
            <p:cNvPicPr>
              <a:picLocks noChangeAspect="1"/>
            </p:cNvPicPr>
            <p:nvPr/>
          </p:nvPicPr>
          <p:blipFill rotWithShape="1">
            <a:blip r:embed="rId6"/>
            <a:srcRect l="50913" t="94129" r="26731" b="469"/>
            <a:stretch/>
          </p:blipFill>
          <p:spPr>
            <a:xfrm>
              <a:off x="8022266" y="6134987"/>
              <a:ext cx="558210" cy="212651"/>
            </a:xfrm>
            <a:prstGeom prst="rect">
              <a:avLst/>
            </a:prstGeom>
          </p:spPr>
        </p:pic>
      </p:grpSp>
      <p:sp>
        <p:nvSpPr>
          <p:cNvPr id="23" name="TextBox 22">
            <a:extLst>
              <a:ext uri="{FF2B5EF4-FFF2-40B4-BE49-F238E27FC236}">
                <a16:creationId xmlns:a16="http://schemas.microsoft.com/office/drawing/2014/main" id="{2C527E7C-D153-0049-AC55-05AABC80A8E1}"/>
              </a:ext>
            </a:extLst>
          </p:cNvPr>
          <p:cNvSpPr txBox="1"/>
          <p:nvPr/>
        </p:nvSpPr>
        <p:spPr>
          <a:xfrm>
            <a:off x="6865150" y="3049511"/>
            <a:ext cx="285360" cy="338554"/>
          </a:xfrm>
          <a:prstGeom prst="rect">
            <a:avLst/>
          </a:prstGeom>
          <a:noFill/>
        </p:spPr>
        <p:txBody>
          <a:bodyPr wrap="square" rtlCol="0">
            <a:spAutoFit/>
          </a:bodyPr>
          <a:lstStyle/>
          <a:p>
            <a:r>
              <a:rPr lang="en-US" sz="1600" b="1" dirty="0"/>
              <a:t>c</a:t>
            </a:r>
          </a:p>
        </p:txBody>
      </p:sp>
      <p:sp>
        <p:nvSpPr>
          <p:cNvPr id="1034" name="Rectangle 49"/>
          <p:cNvSpPr>
            <a:spLocks noChangeArrowheads="1"/>
          </p:cNvSpPr>
          <p:nvPr/>
        </p:nvSpPr>
        <p:spPr bwMode="auto">
          <a:xfrm>
            <a:off x="4152016" y="1331914"/>
            <a:ext cx="4927314" cy="5044262"/>
          </a:xfrm>
          <a:prstGeom prst="rect">
            <a:avLst/>
          </a:prstGeom>
          <a:noFill/>
          <a:ln w="19050">
            <a:solidFill>
              <a:srgbClr val="0033CC"/>
            </a:solidFill>
            <a:miter lim="800000"/>
            <a:headEnd/>
            <a:tailEnd/>
          </a:ln>
        </p:spPr>
        <p:txBody>
          <a:bodyPr wrap="none" anchor="ctr"/>
          <a:lstStyle/>
          <a:p>
            <a:endParaRPr lang="en-US"/>
          </a:p>
        </p:txBody>
      </p:sp>
      <p:sp>
        <p:nvSpPr>
          <p:cNvPr id="28" name="TextBox 27">
            <a:extLst>
              <a:ext uri="{FF2B5EF4-FFF2-40B4-BE49-F238E27FC236}">
                <a16:creationId xmlns:a16="http://schemas.microsoft.com/office/drawing/2014/main" id="{B92CC118-4873-A648-B916-A759AED9CB2B}"/>
              </a:ext>
            </a:extLst>
          </p:cNvPr>
          <p:cNvSpPr txBox="1"/>
          <p:nvPr/>
        </p:nvSpPr>
        <p:spPr>
          <a:xfrm>
            <a:off x="4240531" y="5246856"/>
            <a:ext cx="4765246" cy="1107996"/>
          </a:xfrm>
          <a:prstGeom prst="rect">
            <a:avLst/>
          </a:prstGeom>
          <a:noFill/>
        </p:spPr>
        <p:txBody>
          <a:bodyPr wrap="square" rtlCol="0">
            <a:spAutoFit/>
          </a:bodyPr>
          <a:lstStyle/>
          <a:p>
            <a:r>
              <a:rPr lang="en-US" sz="1100" b="1" dirty="0" smtClean="0"/>
              <a:t>Fig</a:t>
            </a:r>
            <a:r>
              <a:rPr lang="en-US" sz="1100" b="1" dirty="0" smtClean="0"/>
              <a:t>ure:</a:t>
            </a:r>
            <a:r>
              <a:rPr lang="en-US" sz="1100" b="1" dirty="0" smtClean="0"/>
              <a:t> (a</a:t>
            </a:r>
            <a:r>
              <a:rPr lang="en-US" sz="1100" b="1" dirty="0"/>
              <a:t>) </a:t>
            </a:r>
            <a:r>
              <a:rPr lang="en-US" sz="1100" dirty="0"/>
              <a:t>X-ray </a:t>
            </a:r>
            <a:r>
              <a:rPr lang="en-US" sz="1100" dirty="0" smtClean="0"/>
              <a:t>source (green arrow) with </a:t>
            </a:r>
            <a:r>
              <a:rPr lang="en-US" sz="1100" dirty="0"/>
              <a:t>evacuated </a:t>
            </a:r>
            <a:r>
              <a:rPr lang="en-US" sz="1100" dirty="0" smtClean="0"/>
              <a:t>X-ray beam tunnel (blue arrow) leading to the two-meter-tall 25T Florida Split Helix Magnet (red arrow). </a:t>
            </a:r>
            <a:r>
              <a:rPr lang="en-US" sz="1100" dirty="0"/>
              <a:t>The fringe magnetic field at </a:t>
            </a:r>
            <a:r>
              <a:rPr lang="en-US" sz="1100" dirty="0" smtClean="0"/>
              <a:t>the X-ray </a:t>
            </a:r>
            <a:r>
              <a:rPr lang="en-US" sz="1100" dirty="0"/>
              <a:t>source is </a:t>
            </a:r>
            <a:r>
              <a:rPr lang="en-US" sz="1100" dirty="0" smtClean="0"/>
              <a:t>~</a:t>
            </a:r>
            <a:r>
              <a:rPr lang="en-US" sz="1100" dirty="0"/>
              <a:t>20 gauss and is compensated to </a:t>
            </a:r>
            <a:r>
              <a:rPr lang="en-US" sz="1100" dirty="0" smtClean="0"/>
              <a:t>ensure proper </a:t>
            </a:r>
            <a:r>
              <a:rPr lang="en-US" sz="1100" dirty="0"/>
              <a:t>functioning of the source. </a:t>
            </a:r>
            <a:r>
              <a:rPr lang="en-US" sz="1100" dirty="0" smtClean="0"/>
              <a:t>             </a:t>
            </a:r>
            <a:r>
              <a:rPr lang="en-US" sz="1100" b="1" dirty="0" smtClean="0"/>
              <a:t>(b</a:t>
            </a:r>
            <a:r>
              <a:rPr lang="en-US" sz="1100" b="1" dirty="0"/>
              <a:t>) </a:t>
            </a:r>
            <a:r>
              <a:rPr lang="en-US" sz="1100" dirty="0"/>
              <a:t>Shift of the (041) peak with magnetic field at T=290 K. </a:t>
            </a:r>
            <a:r>
              <a:rPr lang="en-US" sz="1100" dirty="0" smtClean="0"/>
              <a:t>                        </a:t>
            </a:r>
            <a:r>
              <a:rPr lang="en-US" sz="1100" b="1" dirty="0" smtClean="0"/>
              <a:t>(c</a:t>
            </a:r>
            <a:r>
              <a:rPr lang="en-US" sz="1100" b="1" dirty="0"/>
              <a:t>) </a:t>
            </a:r>
            <a:r>
              <a:rPr lang="en-US" sz="1100" dirty="0"/>
              <a:t>Unit cell parameter changes with magnetic field at T= 290 K.</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489ADD64191E43967A9DCBD9FB6C60" ma:contentTypeVersion="1" ma:contentTypeDescription="Create a new document." ma:contentTypeScope="" ma:versionID="a6b847c8da0d2eddcc68a0bc94e4d89e">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A186F5-8C5D-4546-BCE4-574FAE55052E}"/>
</file>

<file path=customXml/itemProps2.xml><?xml version="1.0" encoding="utf-8"?>
<ds:datastoreItem xmlns:ds="http://schemas.openxmlformats.org/officeDocument/2006/customXml" ds:itemID="{4082D49B-E2FC-429A-8AA2-6B40A5214672}"/>
</file>

<file path=customXml/itemProps3.xml><?xml version="1.0" encoding="utf-8"?>
<ds:datastoreItem xmlns:ds="http://schemas.openxmlformats.org/officeDocument/2006/customXml" ds:itemID="{778E640C-3814-4346-A6A3-C598B721EEFF}"/>
</file>

<file path=docProps/app.xml><?xml version="1.0" encoding="utf-8"?>
<Properties xmlns="http://schemas.openxmlformats.org/officeDocument/2006/extended-properties" xmlns:vt="http://schemas.openxmlformats.org/officeDocument/2006/docPropsVTypes">
  <TotalTime>11955</TotalTime>
  <Words>1015</Words>
  <Application>Microsoft Office PowerPoint</Application>
  <PresentationFormat>On-screen Show (4:3)</PresentationFormat>
  <Paragraphs>41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Tahoma</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161</cp:revision>
  <cp:lastPrinted>2019-07-16T13:07:28Z</cp:lastPrinted>
  <dcterms:created xsi:type="dcterms:W3CDTF">2004-08-07T03:10:56Z</dcterms:created>
  <dcterms:modified xsi:type="dcterms:W3CDTF">2021-12-21T20:21:21Z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0x01010033489ADD64191E43967A9DCBD9FB6C60</vt:lpwstr>
  </property>
</Properties>
</file>