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1" r:id="rId2"/>
    <p:sldId id="260" r:id="rId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0033CC"/>
    <a:srgbClr val="008080"/>
    <a:srgbClr val="006600"/>
    <a:srgbClr val="000066"/>
    <a:srgbClr val="FFFF00"/>
    <a:srgbClr val="0066FF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03" autoAdjust="0"/>
    <p:restoredTop sz="96864" autoAdjust="0"/>
  </p:normalViewPr>
  <p:slideViewPr>
    <p:cSldViewPr snapToGrid="0">
      <p:cViewPr varScale="1">
        <p:scale>
          <a:sx n="86" d="100"/>
          <a:sy n="86" d="100"/>
        </p:scale>
        <p:origin x="1598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73" d="100"/>
          <a:sy n="73" d="100"/>
        </p:scale>
        <p:origin x="-1986" y="-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22FB8F7-A4EF-491B-8766-3F9B2991C9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6314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B9D219D-06B3-467B-AA93-169E235498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6680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AC04BA-D5B1-4AEE-92A8-018E0611CCA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AC04BA-D5B1-4AEE-92A8-018E0611CCA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3AA275-2248-4703-A6BD-2B2C7E4662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CB457-3824-4C81-AF28-F5618F2A63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992C00-8830-40B8-83C7-509852F492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46750-D5FA-4671-B5BA-E95E7F6774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2780E7-AE4B-4A74-913C-69559A8F9A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E93F4C-B641-44D5-88A7-D685C8539F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37C37-A518-4341-96B5-795628DF95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34430-B1CB-4CC6-9592-621DF5AC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ADFAB3-0539-4C14-B23B-7AC1C4980D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B7CBC-4F8F-4D89-AE90-5DB130C8D8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1E606A-5DAB-4153-87A7-04FF91615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728583B-E7C8-46C8-B594-1E9554A88C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i.org/10.1038/s41467-021-26749-z" TargetMode="Externa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3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hyperlink" Target="https://doi.org/10.1038/s41467-021-26749-z" TargetMode="External"/><Relationship Id="rId10" Type="http://schemas.openxmlformats.org/officeDocument/2006/relationships/image" Target="../media/image8.png"/><Relationship Id="rId4" Type="http://schemas.openxmlformats.org/officeDocument/2006/relationships/image" Target="../media/image1.jpe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784225" y="6281738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/>
          </a:p>
        </p:txBody>
      </p:sp>
      <p:sp>
        <p:nvSpPr>
          <p:cNvPr id="1028" name="Text Box 28"/>
          <p:cNvSpPr txBox="1">
            <a:spLocks noChangeArrowheads="1"/>
          </p:cNvSpPr>
          <p:nvPr/>
        </p:nvSpPr>
        <p:spPr bwMode="auto">
          <a:xfrm>
            <a:off x="19720" y="1330194"/>
            <a:ext cx="4258200" cy="4939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05000"/>
              </a:lnSpc>
            </a:pPr>
            <a:r>
              <a:rPr lang="en-US" sz="1200" dirty="0"/>
              <a:t>Life-threatening fungal infections and the insufficient efficacy of </a:t>
            </a:r>
            <a:r>
              <a:rPr lang="en-US" sz="1200" dirty="0" smtClean="0"/>
              <a:t>existing drugs </a:t>
            </a:r>
            <a:r>
              <a:rPr lang="en-US" sz="1200" dirty="0"/>
              <a:t>call for the development of new antifungal agents. The polysaccharides in fungal cell walls are absent in humans, making them uniquely suitable as the target </a:t>
            </a:r>
            <a:r>
              <a:rPr lang="en-US" sz="1200" smtClean="0"/>
              <a:t>for </a:t>
            </a:r>
            <a:r>
              <a:rPr lang="en-US" sz="1200" smtClean="0"/>
              <a:t>future antifungal </a:t>
            </a:r>
            <a:r>
              <a:rPr lang="en-US" sz="1200" dirty="0"/>
              <a:t>treatments.</a:t>
            </a:r>
          </a:p>
          <a:p>
            <a:pPr algn="just">
              <a:lnSpc>
                <a:spcPct val="105000"/>
              </a:lnSpc>
            </a:pPr>
            <a:endParaRPr lang="en-US" sz="1200" dirty="0"/>
          </a:p>
          <a:p>
            <a:pPr algn="just">
              <a:lnSpc>
                <a:spcPct val="105000"/>
              </a:lnSpc>
            </a:pPr>
            <a:r>
              <a:rPr lang="en-US" sz="1200" dirty="0" smtClean="0"/>
              <a:t>An international user collaboration accessed a MagLab 18.8T magnet instrumented with unique MagLab probes, enabling </a:t>
            </a:r>
            <a:r>
              <a:rPr lang="en-US" sz="1200" dirty="0"/>
              <a:t>solid-state Nuclear Magnetic Resonance (NMR) </a:t>
            </a:r>
            <a:r>
              <a:rPr lang="en-US" sz="1200" dirty="0" smtClean="0"/>
              <a:t>on </a:t>
            </a:r>
            <a:r>
              <a:rPr lang="en-US" sz="1200" dirty="0"/>
              <a:t>the living cells of a major pathogenic fungus, </a:t>
            </a:r>
            <a:r>
              <a:rPr lang="en-US" sz="1200" i="1" dirty="0"/>
              <a:t>Aspergillus fumigatus, </a:t>
            </a:r>
            <a:r>
              <a:rPr lang="en-US" sz="1200" dirty="0" smtClean="0"/>
              <a:t>to provide </a:t>
            </a:r>
            <a:r>
              <a:rPr lang="en-US" sz="1200" dirty="0"/>
              <a:t>a molecular-level model of cell walls. </a:t>
            </a:r>
          </a:p>
          <a:p>
            <a:pPr algn="just">
              <a:lnSpc>
                <a:spcPct val="105000"/>
              </a:lnSpc>
            </a:pPr>
            <a:endParaRPr lang="en-US" sz="1200" dirty="0"/>
          </a:p>
          <a:p>
            <a:pPr algn="just">
              <a:lnSpc>
                <a:spcPct val="105000"/>
              </a:lnSpc>
            </a:pPr>
            <a:r>
              <a:rPr lang="en-US" sz="1200" dirty="0"/>
              <a:t>Four natural mutants of </a:t>
            </a:r>
            <a:r>
              <a:rPr lang="en-US" sz="1200" i="1" dirty="0"/>
              <a:t>Aspergillus </a:t>
            </a:r>
            <a:r>
              <a:rPr lang="en-US" sz="1200" i="1" dirty="0" err="1" smtClean="0"/>
              <a:t>fumigatus</a:t>
            </a:r>
            <a:r>
              <a:rPr lang="en-US" sz="1200" dirty="0"/>
              <a:t> </a:t>
            </a:r>
            <a:r>
              <a:rPr lang="en-US" sz="1200" dirty="0" smtClean="0"/>
              <a:t>were </a:t>
            </a:r>
            <a:r>
              <a:rPr lang="en-US" sz="1200" dirty="0"/>
              <a:t>found to substantially reshuffle the polysaccharide composition to increase the rigidity and hydrophobicity of cell walls. This explains how fungi respond to biosynthesis deficiencies and re-build the cell wall for better protection and survival. </a:t>
            </a:r>
          </a:p>
          <a:p>
            <a:pPr algn="just">
              <a:lnSpc>
                <a:spcPct val="105000"/>
              </a:lnSpc>
            </a:pPr>
            <a:endParaRPr lang="en-US" sz="1200" dirty="0"/>
          </a:p>
          <a:p>
            <a:pPr algn="just">
              <a:lnSpc>
                <a:spcPct val="105000"/>
              </a:lnSpc>
            </a:pPr>
            <a:r>
              <a:rPr lang="en-US" sz="1200" dirty="0"/>
              <a:t>These findings have </a:t>
            </a:r>
            <a:r>
              <a:rPr lang="en-US" sz="1200" dirty="0" smtClean="0"/>
              <a:t>advanced our understanding </a:t>
            </a:r>
            <a:r>
              <a:rPr lang="en-US" sz="1200" dirty="0"/>
              <a:t>of the supramolecular assembly of biopolymers in fungal cell walls. </a:t>
            </a:r>
            <a:r>
              <a:rPr lang="en-US" sz="1200" dirty="0" smtClean="0"/>
              <a:t>This </a:t>
            </a:r>
            <a:r>
              <a:rPr lang="en-US" sz="1200" dirty="0"/>
              <a:t>approach provides a readily applicable method for evaluating the structural responses of fungal cell walls to genetic mutations and external </a:t>
            </a:r>
            <a:r>
              <a:rPr lang="en-US" sz="1200" dirty="0" smtClean="0"/>
              <a:t>stresses, such </a:t>
            </a:r>
            <a:r>
              <a:rPr lang="en-US" sz="1200" dirty="0"/>
              <a:t>as novel antifungal compounds and other environmental </a:t>
            </a:r>
            <a:r>
              <a:rPr lang="en-US" sz="1200" dirty="0" smtClean="0"/>
              <a:t>stimuli.</a:t>
            </a:r>
            <a:endParaRPr lang="en-US" sz="1200" dirty="0"/>
          </a:p>
          <a:p>
            <a:pPr algn="just">
              <a:lnSpc>
                <a:spcPct val="105000"/>
              </a:lnSpc>
            </a:pPr>
            <a:endParaRPr lang="en-US" sz="1200" dirty="0"/>
          </a:p>
        </p:txBody>
      </p:sp>
      <p:sp>
        <p:nvSpPr>
          <p:cNvPr id="1029" name="Line 42"/>
          <p:cNvSpPr>
            <a:spLocks noChangeShapeType="1"/>
          </p:cNvSpPr>
          <p:nvPr/>
        </p:nvSpPr>
        <p:spPr bwMode="auto">
          <a:xfrm>
            <a:off x="38100" y="1247775"/>
            <a:ext cx="9029700" cy="0"/>
          </a:xfrm>
          <a:prstGeom prst="line">
            <a:avLst/>
          </a:prstGeom>
          <a:noFill/>
          <a:ln w="825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4" name="Rectangle 49"/>
          <p:cNvSpPr>
            <a:spLocks noChangeArrowheads="1"/>
          </p:cNvSpPr>
          <p:nvPr/>
        </p:nvSpPr>
        <p:spPr bwMode="auto">
          <a:xfrm>
            <a:off x="4298956" y="1330194"/>
            <a:ext cx="4791722" cy="4811525"/>
          </a:xfrm>
          <a:prstGeom prst="rect">
            <a:avLst/>
          </a:prstGeom>
          <a:noFill/>
          <a:ln w="19050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4" name="Picture 13" descr="JustM_purple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2" y="42335"/>
            <a:ext cx="792698" cy="944759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7E7D2B56-5CE4-4195-A088-02AD635904E6}"/>
              </a:ext>
            </a:extLst>
          </p:cNvPr>
          <p:cNvSpPr txBox="1"/>
          <p:nvPr/>
        </p:nvSpPr>
        <p:spPr>
          <a:xfrm>
            <a:off x="4343608" y="4644235"/>
            <a:ext cx="4678457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1100" b="1" dirty="0"/>
              <a:t>Left panel: </a:t>
            </a:r>
            <a:r>
              <a:rPr lang="en-US" sz="1100" dirty="0"/>
              <a:t>Structural model of fungal cell walls supported by extensive solid-state NMR data. The fungal cell wall is a complex network formed by five major types of polysaccharides and proteins. </a:t>
            </a:r>
            <a:r>
              <a:rPr lang="en-US" sz="1100" dirty="0" smtClean="0"/>
              <a:t>The dashed line separates the outer (above) and inner (below) domains of the cell wall </a:t>
            </a:r>
            <a:r>
              <a:rPr lang="en-US" sz="1100" dirty="0"/>
              <a:t> </a:t>
            </a:r>
            <a:r>
              <a:rPr lang="en-US" sz="1100" dirty="0" smtClean="0"/>
              <a:t>that contain </a:t>
            </a:r>
            <a:r>
              <a:rPr lang="en-US" sz="1100" dirty="0"/>
              <a:t>different polymers. </a:t>
            </a:r>
            <a:r>
              <a:rPr lang="en-US" sz="1100" b="1" dirty="0"/>
              <a:t>Right panel: </a:t>
            </a:r>
            <a:r>
              <a:rPr lang="en-US" sz="1100" dirty="0"/>
              <a:t>Representative 2D </a:t>
            </a:r>
            <a:r>
              <a:rPr lang="en-US" sz="1100" baseline="30000" dirty="0"/>
              <a:t>13</a:t>
            </a:r>
            <a:r>
              <a:rPr lang="en-US" sz="1100" dirty="0"/>
              <a:t>C-</a:t>
            </a:r>
            <a:r>
              <a:rPr lang="en-US" sz="1100" baseline="30000" dirty="0"/>
              <a:t>13</a:t>
            </a:r>
            <a:r>
              <a:rPr lang="en-US" sz="1100" dirty="0"/>
              <a:t>C correlation NMR spectrum </a:t>
            </a:r>
            <a:r>
              <a:rPr lang="en-US" sz="1100" dirty="0" smtClean="0"/>
              <a:t>from intact </a:t>
            </a:r>
            <a:r>
              <a:rPr lang="en-US" sz="1100" dirty="0"/>
              <a:t>cells of the </a:t>
            </a:r>
            <a:r>
              <a:rPr lang="en-US" sz="1100" i="1" dirty="0"/>
              <a:t>Aspergillus fumigatus </a:t>
            </a:r>
            <a:r>
              <a:rPr lang="en-US" sz="1100" dirty="0"/>
              <a:t>fungus. With the high </a:t>
            </a:r>
            <a:r>
              <a:rPr lang="en-US" sz="1100" dirty="0" smtClean="0"/>
              <a:t>resolution afforded by the MagLab’s unique NMR probes, </a:t>
            </a:r>
            <a:r>
              <a:rPr lang="en-US" sz="1100" dirty="0"/>
              <a:t>carbon connectivity of cell wall polysaccharides can be resolved.</a:t>
            </a:r>
            <a:endParaRPr lang="el-GR" sz="1100" dirty="0"/>
          </a:p>
        </p:txBody>
      </p:sp>
      <p:pic>
        <p:nvPicPr>
          <p:cNvPr id="23" name="Picture 22" descr="Chart, scatter chart&#10;&#10;Description automatically generated">
            <a:extLst>
              <a:ext uri="{FF2B5EF4-FFF2-40B4-BE49-F238E27FC236}">
                <a16:creationId xmlns:a16="http://schemas.microsoft.com/office/drawing/2014/main" id="{90ACB276-8A82-4D1A-97A5-58384EE7CAF6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310"/>
          <a:stretch/>
        </p:blipFill>
        <p:spPr>
          <a:xfrm>
            <a:off x="4363287" y="1415347"/>
            <a:ext cx="1971244" cy="3152727"/>
          </a:xfrm>
          <a:prstGeom prst="rect">
            <a:avLst/>
          </a:prstGeom>
        </p:spPr>
      </p:pic>
      <p:pic>
        <p:nvPicPr>
          <p:cNvPr id="13" name="Picture 12" descr="NSF logo.jpg">
            <a:extLst>
              <a:ext uri="{FF2B5EF4-FFF2-40B4-BE49-F238E27FC236}">
                <a16:creationId xmlns:a16="http://schemas.microsoft.com/office/drawing/2014/main" id="{9D242445-EE7E-3B41-9902-A9EC9309763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0612" y="71414"/>
            <a:ext cx="1017188" cy="1023315"/>
          </a:xfrm>
          <a:prstGeom prst="rect">
            <a:avLst/>
          </a:prstGeom>
        </p:spPr>
      </p:pic>
      <p:sp>
        <p:nvSpPr>
          <p:cNvPr id="12" name="Text Box 62"/>
          <p:cNvSpPr txBox="1">
            <a:spLocks noChangeArrowheads="1"/>
          </p:cNvSpPr>
          <p:nvPr/>
        </p:nvSpPr>
        <p:spPr bwMode="auto">
          <a:xfrm>
            <a:off x="1162245" y="-2797"/>
            <a:ext cx="6448037" cy="1238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spcAft>
                <a:spcPts val="300"/>
              </a:spcAft>
            </a:pPr>
            <a:r>
              <a:rPr lang="en-US" sz="1600" b="1" kern="1200" dirty="0"/>
              <a:t>Understanding how fungi build their </a:t>
            </a:r>
            <a:r>
              <a:rPr lang="en-US" sz="1600" b="1" kern="1200" dirty="0" smtClean="0"/>
              <a:t>protective cell walls</a:t>
            </a:r>
            <a:endParaRPr lang="en-US" sz="600" dirty="0"/>
          </a:p>
          <a:p>
            <a:pPr algn="ctr">
              <a:spcBef>
                <a:spcPts val="0"/>
              </a:spcBef>
            </a:pPr>
            <a:r>
              <a:rPr lang="en-US" sz="1100" dirty="0"/>
              <a:t>Arnab Chakraborty</a:t>
            </a:r>
            <a:r>
              <a:rPr lang="en-US" sz="1100" baseline="30000" dirty="0"/>
              <a:t>1</a:t>
            </a:r>
            <a:r>
              <a:rPr lang="en-US" sz="1100" dirty="0"/>
              <a:t>, Liyanage D. Fernando</a:t>
            </a:r>
            <a:r>
              <a:rPr lang="en-US" sz="1100" baseline="30000" dirty="0"/>
              <a:t>1</a:t>
            </a:r>
            <a:r>
              <a:rPr lang="en-US" sz="1100" dirty="0"/>
              <a:t>, </a:t>
            </a:r>
            <a:r>
              <a:rPr lang="en-US" sz="1100" dirty="0" err="1"/>
              <a:t>Wenxia</a:t>
            </a:r>
            <a:r>
              <a:rPr lang="en-US" sz="1100" dirty="0"/>
              <a:t> Fang</a:t>
            </a:r>
            <a:r>
              <a:rPr lang="en-US" sz="1100" baseline="30000" dirty="0"/>
              <a:t>2</a:t>
            </a:r>
            <a:r>
              <a:rPr lang="en-US" sz="1100" dirty="0"/>
              <a:t>, </a:t>
            </a:r>
            <a:r>
              <a:rPr lang="en-US" sz="1100" dirty="0" err="1"/>
              <a:t>Malitha</a:t>
            </a:r>
            <a:r>
              <a:rPr lang="en-US" sz="1100" dirty="0"/>
              <a:t> C. </a:t>
            </a:r>
            <a:r>
              <a:rPr lang="en-US" sz="1100" dirty="0" err="1"/>
              <a:t>Dickwella</a:t>
            </a:r>
            <a:r>
              <a:rPr lang="en-US" sz="1100" dirty="0"/>
              <a:t> Widanage</a:t>
            </a:r>
            <a:r>
              <a:rPr lang="en-US" sz="1100" baseline="30000" dirty="0"/>
              <a:t>1</a:t>
            </a:r>
            <a:r>
              <a:rPr lang="en-US" sz="1100" dirty="0"/>
              <a:t>,</a:t>
            </a:r>
          </a:p>
          <a:p>
            <a:pPr algn="ctr">
              <a:spcBef>
                <a:spcPts val="0"/>
              </a:spcBef>
            </a:pPr>
            <a:r>
              <a:rPr lang="en-US" sz="1100" dirty="0" err="1"/>
              <a:t>Pingzhen</a:t>
            </a:r>
            <a:r>
              <a:rPr lang="en-US" sz="1100" dirty="0"/>
              <a:t> Wei</a:t>
            </a:r>
            <a:r>
              <a:rPr lang="en-US" sz="1100" baseline="30000" dirty="0"/>
              <a:t>2</a:t>
            </a:r>
            <a:r>
              <a:rPr lang="en-US" sz="1100" dirty="0"/>
              <a:t>, Cheng Jin</a:t>
            </a:r>
            <a:r>
              <a:rPr lang="en-US" sz="1100" baseline="30000" dirty="0"/>
              <a:t>2,3</a:t>
            </a:r>
            <a:r>
              <a:rPr lang="en-US" sz="1100" dirty="0"/>
              <a:t>, Thierry Fontaine</a:t>
            </a:r>
            <a:r>
              <a:rPr lang="en-US" sz="1100" baseline="30000" dirty="0"/>
              <a:t>4</a:t>
            </a:r>
            <a:r>
              <a:rPr lang="en-US" sz="1100" dirty="0"/>
              <a:t>, Jean-Paul Latgé</a:t>
            </a:r>
            <a:r>
              <a:rPr lang="en-US" sz="1100" baseline="30000" dirty="0"/>
              <a:t>5</a:t>
            </a:r>
            <a:r>
              <a:rPr lang="en-US" sz="1100" dirty="0"/>
              <a:t>, Tuo Wang</a:t>
            </a:r>
            <a:r>
              <a:rPr lang="en-US" sz="1100" baseline="30000" dirty="0"/>
              <a:t>1</a:t>
            </a:r>
            <a:endParaRPr lang="en-US" sz="1100" kern="1200" baseline="30000" dirty="0"/>
          </a:p>
          <a:p>
            <a:pPr marL="228600" indent="-228600" algn="ctr">
              <a:spcBef>
                <a:spcPts val="0"/>
              </a:spcBef>
              <a:spcAft>
                <a:spcPts val="300"/>
              </a:spcAft>
              <a:buAutoNum type="arabicPeriod"/>
            </a:pPr>
            <a:r>
              <a:rPr lang="en-US" sz="1050" b="1" dirty="0">
                <a:solidFill>
                  <a:srgbClr val="0033CC"/>
                </a:solidFill>
              </a:rPr>
              <a:t>Department of Chemistry, Louisiana State University; 2. Guangxi Academy of Sciences, China; 3. Institute of Microbiology, China; 4. </a:t>
            </a:r>
            <a:r>
              <a:rPr lang="en-US" sz="1050" b="1" dirty="0" err="1">
                <a:solidFill>
                  <a:srgbClr val="0033CC"/>
                </a:solidFill>
              </a:rPr>
              <a:t>Institut</a:t>
            </a:r>
            <a:r>
              <a:rPr lang="en-US" sz="1050" b="1" dirty="0">
                <a:solidFill>
                  <a:srgbClr val="0033CC"/>
                </a:solidFill>
              </a:rPr>
              <a:t> Pasteur, France; 5. University of Crete, Greece</a:t>
            </a:r>
            <a:r>
              <a:rPr lang="en-US" sz="600" b="1" dirty="0">
                <a:solidFill>
                  <a:srgbClr val="0033CC"/>
                </a:solidFill>
              </a:rPr>
              <a:t> </a:t>
            </a:r>
          </a:p>
          <a:p>
            <a:pPr algn="ctr">
              <a:spcBef>
                <a:spcPts val="0"/>
              </a:spcBef>
            </a:pPr>
            <a:r>
              <a:rPr lang="en-US" sz="1050" b="1" dirty="0"/>
              <a:t>Funding Grants:</a:t>
            </a:r>
            <a:r>
              <a:rPr lang="en-US" sz="1050" dirty="0"/>
              <a:t>  G.S. Boebinger (NSF DMR-1644779); Tuo Wang (NIH AI149289) </a:t>
            </a:r>
            <a:endParaRPr lang="en-US" sz="1050" b="1" dirty="0">
              <a:solidFill>
                <a:srgbClr val="0033CC"/>
              </a:solidFill>
            </a:endParaRPr>
          </a:p>
        </p:txBody>
      </p:sp>
      <p:sp>
        <p:nvSpPr>
          <p:cNvPr id="15" name="Text Box 28">
            <a:extLst>
              <a:ext uri="{FF2B5EF4-FFF2-40B4-BE49-F238E27FC236}">
                <a16:creationId xmlns:a16="http://schemas.microsoft.com/office/drawing/2014/main" id="{C9FD9C50-DC7D-446D-A9F1-A2D69846F5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488" y="6066253"/>
            <a:ext cx="90297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100" b="1" dirty="0" smtClean="0">
                <a:solidFill>
                  <a:srgbClr val="333399"/>
                </a:solidFill>
              </a:rPr>
              <a:t>Facility used</a:t>
            </a:r>
            <a:r>
              <a:rPr lang="en-US" sz="1100" b="1" dirty="0">
                <a:solidFill>
                  <a:srgbClr val="333399"/>
                </a:solidFill>
              </a:rPr>
              <a:t>:</a:t>
            </a:r>
            <a:r>
              <a:rPr lang="en-US" sz="1100" dirty="0">
                <a:solidFill>
                  <a:srgbClr val="333399"/>
                </a:solidFill>
              </a:rPr>
              <a:t>  </a:t>
            </a:r>
            <a:r>
              <a:rPr lang="en-US" sz="1100" dirty="0" smtClean="0">
                <a:solidFill>
                  <a:srgbClr val="333399"/>
                </a:solidFill>
              </a:rPr>
              <a:t>800MHz with MagLab probes</a:t>
            </a:r>
            <a:r>
              <a:rPr lang="en-US" sz="1100" dirty="0">
                <a:solidFill>
                  <a:srgbClr val="333399"/>
                </a:solidFill>
              </a:rPr>
              <a:t> </a:t>
            </a:r>
            <a:r>
              <a:rPr lang="en-US" sz="1100" dirty="0" smtClean="0">
                <a:solidFill>
                  <a:srgbClr val="333399"/>
                </a:solidFill>
              </a:rPr>
              <a:t>at NMR/FSU facility.</a:t>
            </a:r>
            <a:endParaRPr lang="en-US" sz="1100" dirty="0">
              <a:solidFill>
                <a:srgbClr val="333399"/>
              </a:solidFill>
            </a:endParaRPr>
          </a:p>
          <a:p>
            <a:r>
              <a:rPr lang="en-US" sz="1100" b="1" dirty="0">
                <a:solidFill>
                  <a:srgbClr val="333399"/>
                </a:solidFill>
              </a:rPr>
              <a:t>Citation: </a:t>
            </a:r>
            <a:r>
              <a:rPr lang="en-US" sz="1100" dirty="0">
                <a:solidFill>
                  <a:srgbClr val="333399"/>
                </a:solidFill>
              </a:rPr>
              <a:t>Chakraborty, A.; Fernando, L.D.; Fang, W.; </a:t>
            </a:r>
            <a:r>
              <a:rPr lang="en-US" sz="1100" dirty="0" err="1">
                <a:solidFill>
                  <a:srgbClr val="333399"/>
                </a:solidFill>
              </a:rPr>
              <a:t>Dickwella</a:t>
            </a:r>
            <a:r>
              <a:rPr lang="en-US" sz="1100" dirty="0">
                <a:solidFill>
                  <a:srgbClr val="333399"/>
                </a:solidFill>
              </a:rPr>
              <a:t> </a:t>
            </a:r>
            <a:r>
              <a:rPr lang="en-US" sz="1100" dirty="0" err="1">
                <a:solidFill>
                  <a:srgbClr val="333399"/>
                </a:solidFill>
              </a:rPr>
              <a:t>Widanage</a:t>
            </a:r>
            <a:r>
              <a:rPr lang="en-US" sz="1100" dirty="0">
                <a:solidFill>
                  <a:srgbClr val="333399"/>
                </a:solidFill>
              </a:rPr>
              <a:t>, M.C.; Wei, P.; </a:t>
            </a:r>
            <a:r>
              <a:rPr lang="en-US" sz="1100" dirty="0" err="1">
                <a:solidFill>
                  <a:srgbClr val="333399"/>
                </a:solidFill>
              </a:rPr>
              <a:t>Jin</a:t>
            </a:r>
            <a:r>
              <a:rPr lang="en-US" sz="1100" dirty="0">
                <a:solidFill>
                  <a:srgbClr val="333399"/>
                </a:solidFill>
              </a:rPr>
              <a:t>, C.; Fontaine, T.; </a:t>
            </a:r>
            <a:r>
              <a:rPr lang="en-US" sz="1100" dirty="0" err="1">
                <a:solidFill>
                  <a:srgbClr val="333399"/>
                </a:solidFill>
              </a:rPr>
              <a:t>Latge</a:t>
            </a:r>
            <a:r>
              <a:rPr lang="en-US" sz="1100" dirty="0">
                <a:solidFill>
                  <a:srgbClr val="333399"/>
                </a:solidFill>
              </a:rPr>
              <a:t>, J.P.; Wang, T., </a:t>
            </a:r>
            <a:r>
              <a:rPr lang="en-US" sz="1100" i="1" dirty="0">
                <a:solidFill>
                  <a:srgbClr val="333399"/>
                </a:solidFill>
              </a:rPr>
              <a:t>A molecular vision of fungal cell wall organization by functional genomics and solid-state NMR,</a:t>
            </a:r>
            <a:r>
              <a:rPr lang="en-US" sz="1100" dirty="0">
                <a:solidFill>
                  <a:srgbClr val="333399"/>
                </a:solidFill>
              </a:rPr>
              <a:t> </a:t>
            </a:r>
            <a:r>
              <a:rPr lang="en-US" sz="1100" b="1" dirty="0">
                <a:solidFill>
                  <a:srgbClr val="333399"/>
                </a:solidFill>
              </a:rPr>
              <a:t>Nature Communications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b="1" dirty="0">
                <a:solidFill>
                  <a:srgbClr val="333399"/>
                </a:solidFill>
              </a:rPr>
              <a:t>12</a:t>
            </a:r>
            <a:r>
              <a:rPr lang="en-US" sz="1100" dirty="0">
                <a:solidFill>
                  <a:srgbClr val="333399"/>
                </a:solidFill>
              </a:rPr>
              <a:t>, 6346 (2021) </a:t>
            </a:r>
            <a:r>
              <a:rPr lang="en-US" sz="1100" dirty="0">
                <a:solidFill>
                  <a:srgbClr val="333399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doi.org/10.1038/s41467-021-26749-z</a:t>
            </a:r>
            <a:endParaRPr lang="en-US" sz="1200" dirty="0">
              <a:solidFill>
                <a:srgbClr val="333399"/>
              </a:solidFill>
            </a:endParaRPr>
          </a:p>
        </p:txBody>
      </p:sp>
      <p:pic>
        <p:nvPicPr>
          <p:cNvPr id="18" name="Picture 17" descr="Chart, scatter chart&#10;&#10;Description automatically generated">
            <a:extLst>
              <a:ext uri="{FF2B5EF4-FFF2-40B4-BE49-F238E27FC236}">
                <a16:creationId xmlns:a16="http://schemas.microsoft.com/office/drawing/2014/main" id="{90ACB276-8A82-4D1A-97A5-58384EE7CAF6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696"/>
          <a:stretch/>
        </p:blipFill>
        <p:spPr>
          <a:xfrm>
            <a:off x="6289251" y="1389050"/>
            <a:ext cx="2758229" cy="3132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844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784225" y="6281738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/>
          </a:p>
        </p:txBody>
      </p:sp>
      <p:sp>
        <p:nvSpPr>
          <p:cNvPr id="1028" name="Text Box 28"/>
          <p:cNvSpPr txBox="1">
            <a:spLocks noChangeArrowheads="1"/>
          </p:cNvSpPr>
          <p:nvPr/>
        </p:nvSpPr>
        <p:spPr bwMode="auto">
          <a:xfrm>
            <a:off x="90488" y="1326495"/>
            <a:ext cx="4376738" cy="4810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05000"/>
              </a:lnSpc>
            </a:pPr>
            <a:r>
              <a:rPr lang="en-US" sz="1200" b="1" dirty="0">
                <a:solidFill>
                  <a:srgbClr val="000000"/>
                </a:solidFill>
              </a:rPr>
              <a:t>What is the finding? </a:t>
            </a:r>
            <a:r>
              <a:rPr lang="en-US" sz="1200" dirty="0">
                <a:latin typeface="Arial" charset="0"/>
              </a:rPr>
              <a:t>T</a:t>
            </a:r>
            <a:r>
              <a:rPr lang="en-US" sz="1200" dirty="0" smtClean="0">
                <a:latin typeface="Arial" charset="0"/>
              </a:rPr>
              <a:t>he </a:t>
            </a:r>
            <a:r>
              <a:rPr lang="en-US" sz="1200" dirty="0">
                <a:latin typeface="Arial" charset="0"/>
              </a:rPr>
              <a:t>cell </a:t>
            </a:r>
            <a:r>
              <a:rPr lang="en-US" sz="1200" dirty="0" smtClean="0">
                <a:latin typeface="Arial" charset="0"/>
              </a:rPr>
              <a:t>wall, the protective armor of fungi, </a:t>
            </a:r>
            <a:r>
              <a:rPr lang="en-US" sz="1200" dirty="0">
                <a:latin typeface="Arial" charset="0"/>
              </a:rPr>
              <a:t>is a complex network formed by five major types of carbohydrate  </a:t>
            </a:r>
            <a:r>
              <a:rPr lang="en-US" sz="1200" dirty="0" smtClean="0">
                <a:latin typeface="Arial" charset="0"/>
              </a:rPr>
              <a:t>polymers. Nuclear </a:t>
            </a:r>
            <a:r>
              <a:rPr lang="en-US" sz="1200" dirty="0">
                <a:latin typeface="Arial" charset="0"/>
              </a:rPr>
              <a:t>Magnetic Resonance (NMR) spectroscopy resolved the spatial assembly of fungal cell walls and showed that mutants produce stiffer and more water-proof cell walls for better protection and survival. This novel mechanism </a:t>
            </a:r>
            <a:r>
              <a:rPr lang="en-US" sz="1200" dirty="0" smtClean="0">
                <a:latin typeface="Arial" charset="0"/>
              </a:rPr>
              <a:t>enables these </a:t>
            </a:r>
            <a:r>
              <a:rPr lang="en-US" sz="1200" dirty="0">
                <a:latin typeface="Arial" charset="0"/>
              </a:rPr>
              <a:t>microbes </a:t>
            </a:r>
            <a:r>
              <a:rPr lang="en-US" sz="1200" dirty="0" smtClean="0">
                <a:latin typeface="Arial" charset="0"/>
              </a:rPr>
              <a:t>to reconstruct </a:t>
            </a:r>
            <a:r>
              <a:rPr lang="en-US" sz="1200" dirty="0">
                <a:latin typeface="Arial" charset="0"/>
              </a:rPr>
              <a:t>their cell walls </a:t>
            </a:r>
            <a:r>
              <a:rPr lang="en-US" sz="1200" dirty="0" smtClean="0">
                <a:latin typeface="Arial" charset="0"/>
              </a:rPr>
              <a:t>in response to stresses</a:t>
            </a:r>
            <a:r>
              <a:rPr lang="en-US" sz="1200" dirty="0">
                <a:latin typeface="Arial" charset="0"/>
              </a:rPr>
              <a:t>.</a:t>
            </a:r>
          </a:p>
          <a:p>
            <a:pPr algn="just">
              <a:lnSpc>
                <a:spcPct val="105000"/>
              </a:lnSpc>
            </a:pPr>
            <a:endParaRPr lang="en-US" sz="800" b="1" dirty="0">
              <a:solidFill>
                <a:srgbClr val="000000"/>
              </a:solidFill>
            </a:endParaRPr>
          </a:p>
          <a:p>
            <a:pPr algn="just">
              <a:lnSpc>
                <a:spcPct val="105000"/>
              </a:lnSpc>
            </a:pPr>
            <a:r>
              <a:rPr lang="en-US" sz="1200" b="1" dirty="0">
                <a:solidFill>
                  <a:srgbClr val="000000"/>
                </a:solidFill>
              </a:rPr>
              <a:t>Why is this important? </a:t>
            </a:r>
            <a:r>
              <a:rPr lang="en-US" sz="1200" dirty="0" smtClean="0">
                <a:solidFill>
                  <a:srgbClr val="000000"/>
                </a:solidFill>
              </a:rPr>
              <a:t>Fungi are an emerging threat to human health, </a:t>
            </a:r>
            <a:r>
              <a:rPr lang="en-US" sz="1200" dirty="0" smtClean="0">
                <a:latin typeface="Arial" charset="0"/>
              </a:rPr>
              <a:t>causing </a:t>
            </a:r>
            <a:r>
              <a:rPr lang="en-US" sz="1200" dirty="0">
                <a:latin typeface="Arial" charset="0"/>
              </a:rPr>
              <a:t>life-threatening infections </a:t>
            </a:r>
            <a:r>
              <a:rPr lang="en-US" sz="1200" dirty="0" smtClean="0">
                <a:latin typeface="Arial" charset="0"/>
              </a:rPr>
              <a:t>in </a:t>
            </a:r>
            <a:r>
              <a:rPr lang="en-US" sz="1200" dirty="0">
                <a:latin typeface="Arial" charset="0"/>
              </a:rPr>
              <a:t>2-3 million patients every year, </a:t>
            </a:r>
            <a:r>
              <a:rPr lang="en-US" sz="1200" dirty="0" smtClean="0">
                <a:latin typeface="Arial" charset="0"/>
              </a:rPr>
              <a:t>with </a:t>
            </a:r>
            <a:r>
              <a:rPr lang="en-US" sz="1200" dirty="0">
                <a:latin typeface="Arial" charset="0"/>
              </a:rPr>
              <a:t>high mortality rates of 20-95% even after treatment. With the limited efficacy of commercially available drugs and the upsurge of drug resistance, the need for novel antifungal compounds is on the rise.</a:t>
            </a:r>
            <a:r>
              <a:rPr lang="en-US" sz="1200" dirty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sz="1200" dirty="0">
                <a:latin typeface="Arial" charset="0"/>
              </a:rPr>
              <a:t>Understanding the molecular architecture of fungal cell walls and </a:t>
            </a:r>
            <a:r>
              <a:rPr lang="en-US" sz="1200" dirty="0" smtClean="0">
                <a:latin typeface="Arial" charset="0"/>
              </a:rPr>
              <a:t>their </a:t>
            </a:r>
            <a:r>
              <a:rPr lang="en-US" sz="1200" dirty="0">
                <a:latin typeface="Arial" charset="0"/>
              </a:rPr>
              <a:t>structural responses to stresses will guide the development of antifungal drugs </a:t>
            </a:r>
            <a:r>
              <a:rPr lang="en-US" sz="1200" dirty="0" smtClean="0">
                <a:latin typeface="Arial" charset="0"/>
              </a:rPr>
              <a:t>that target the molecules in their </a:t>
            </a:r>
            <a:r>
              <a:rPr lang="en-US" sz="1200" dirty="0">
                <a:latin typeface="Arial" charset="0"/>
              </a:rPr>
              <a:t>cell </a:t>
            </a:r>
            <a:r>
              <a:rPr lang="en-US" sz="1200" dirty="0" smtClean="0">
                <a:latin typeface="Arial" charset="0"/>
              </a:rPr>
              <a:t>walls.</a:t>
            </a:r>
            <a:endParaRPr lang="en-US" sz="1200" dirty="0">
              <a:latin typeface="Arial" charset="0"/>
            </a:endParaRPr>
          </a:p>
          <a:p>
            <a:pPr algn="just">
              <a:lnSpc>
                <a:spcPct val="105000"/>
              </a:lnSpc>
            </a:pPr>
            <a:endParaRPr lang="en-US" sz="800" dirty="0">
              <a:latin typeface="Arial" charset="0"/>
            </a:endParaRPr>
          </a:p>
          <a:p>
            <a:pPr algn="just">
              <a:lnSpc>
                <a:spcPct val="105000"/>
              </a:lnSpc>
            </a:pPr>
            <a:r>
              <a:rPr lang="en-US" sz="1200" b="1" dirty="0">
                <a:solidFill>
                  <a:srgbClr val="000000"/>
                </a:solidFill>
              </a:rPr>
              <a:t>Why did this research need the MagLab?</a:t>
            </a:r>
            <a:r>
              <a:rPr lang="en-US" sz="1200" b="1" dirty="0">
                <a:latin typeface="Arial" charset="0"/>
              </a:rPr>
              <a:t> </a:t>
            </a:r>
            <a:r>
              <a:rPr lang="en-US" sz="1200" dirty="0">
                <a:latin typeface="Arial" charset="0"/>
              </a:rPr>
              <a:t> The samples being studied are living and intact fungal </a:t>
            </a:r>
            <a:r>
              <a:rPr lang="en-US" sz="1200" dirty="0" smtClean="0">
                <a:latin typeface="Arial" charset="0"/>
              </a:rPr>
              <a:t>cells. These </a:t>
            </a:r>
            <a:r>
              <a:rPr lang="en-US" sz="1200" dirty="0">
                <a:latin typeface="Arial" charset="0"/>
              </a:rPr>
              <a:t>complex systems </a:t>
            </a:r>
            <a:r>
              <a:rPr lang="en-US" sz="1200" dirty="0" smtClean="0">
                <a:latin typeface="Arial" charset="0"/>
              </a:rPr>
              <a:t>pose severe demands on </a:t>
            </a:r>
            <a:r>
              <a:rPr lang="en-US" sz="1200" dirty="0">
                <a:latin typeface="Arial" charset="0"/>
              </a:rPr>
              <a:t>NMR </a:t>
            </a:r>
            <a:r>
              <a:rPr lang="en-US" sz="1200" dirty="0" smtClean="0">
                <a:latin typeface="Arial" charset="0"/>
              </a:rPr>
              <a:t>experiments, requiring </a:t>
            </a:r>
            <a:r>
              <a:rPr lang="en-US" sz="1200" dirty="0">
                <a:latin typeface="Arial" charset="0"/>
              </a:rPr>
              <a:t>high sensitivity and resolution. This research is enabled by the </a:t>
            </a:r>
            <a:r>
              <a:rPr lang="en-US" sz="1200" dirty="0" smtClean="0">
                <a:latin typeface="Arial" charset="0"/>
              </a:rPr>
              <a:t>MagLab’s high-field </a:t>
            </a:r>
            <a:r>
              <a:rPr lang="en-US" sz="1200" dirty="0">
                <a:latin typeface="Arial" charset="0"/>
              </a:rPr>
              <a:t>18.8 T NMR magnet and the state-of-the-art homebuilt probes </a:t>
            </a:r>
            <a:r>
              <a:rPr lang="en-US" sz="1200" dirty="0" smtClean="0">
                <a:latin typeface="Arial" charset="0"/>
              </a:rPr>
              <a:t>available at the MagLab</a:t>
            </a:r>
            <a:r>
              <a:rPr lang="en-US" sz="1200" dirty="0">
                <a:latin typeface="Arial" charset="0"/>
              </a:rPr>
              <a:t>. </a:t>
            </a:r>
          </a:p>
        </p:txBody>
      </p:sp>
      <p:sp>
        <p:nvSpPr>
          <p:cNvPr id="1029" name="Line 42"/>
          <p:cNvSpPr>
            <a:spLocks noChangeShapeType="1"/>
          </p:cNvSpPr>
          <p:nvPr/>
        </p:nvSpPr>
        <p:spPr bwMode="auto">
          <a:xfrm>
            <a:off x="38100" y="1247775"/>
            <a:ext cx="9029700" cy="0"/>
          </a:xfrm>
          <a:prstGeom prst="line">
            <a:avLst/>
          </a:prstGeom>
          <a:noFill/>
          <a:ln w="825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4" name="Rectangle 49"/>
          <p:cNvSpPr>
            <a:spLocks noChangeArrowheads="1"/>
          </p:cNvSpPr>
          <p:nvPr/>
        </p:nvSpPr>
        <p:spPr bwMode="auto">
          <a:xfrm>
            <a:off x="4529140" y="1326495"/>
            <a:ext cx="4538660" cy="4881033"/>
          </a:xfrm>
          <a:prstGeom prst="rect">
            <a:avLst/>
          </a:prstGeom>
          <a:noFill/>
          <a:ln w="19050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2" name="Picture 11" descr="NSF logo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0612" y="71414"/>
            <a:ext cx="1017188" cy="1023315"/>
          </a:xfrm>
          <a:prstGeom prst="rect">
            <a:avLst/>
          </a:prstGeom>
        </p:spPr>
      </p:pic>
      <p:pic>
        <p:nvPicPr>
          <p:cNvPr id="14" name="Picture 13" descr="JustM_purple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2" y="42335"/>
            <a:ext cx="792698" cy="944759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4495801" y="3588653"/>
            <a:ext cx="4571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en-US" sz="1200" dirty="0"/>
          </a:p>
          <a:p>
            <a:pPr algn="ctr"/>
            <a:endParaRPr lang="en-US" sz="1200" dirty="0"/>
          </a:p>
        </p:txBody>
      </p:sp>
      <p:sp>
        <p:nvSpPr>
          <p:cNvPr id="16" name="Text Box 62"/>
          <p:cNvSpPr txBox="1">
            <a:spLocks noChangeArrowheads="1"/>
          </p:cNvSpPr>
          <p:nvPr/>
        </p:nvSpPr>
        <p:spPr bwMode="auto">
          <a:xfrm>
            <a:off x="1162245" y="-2797"/>
            <a:ext cx="6448037" cy="1238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spcAft>
                <a:spcPts val="300"/>
              </a:spcAft>
            </a:pPr>
            <a:r>
              <a:rPr lang="en-US" sz="1600" b="1" kern="1200" dirty="0"/>
              <a:t>Understanding how fungi build their </a:t>
            </a:r>
            <a:r>
              <a:rPr lang="en-US" sz="1600" b="1" kern="1200" dirty="0" smtClean="0"/>
              <a:t>protective cell walls</a:t>
            </a:r>
            <a:endParaRPr lang="en-US" sz="600" dirty="0"/>
          </a:p>
          <a:p>
            <a:pPr algn="ctr">
              <a:spcBef>
                <a:spcPts val="0"/>
              </a:spcBef>
            </a:pPr>
            <a:r>
              <a:rPr lang="en-US" sz="1100" dirty="0"/>
              <a:t>Arnab Chakraborty</a:t>
            </a:r>
            <a:r>
              <a:rPr lang="en-US" sz="1100" baseline="30000" dirty="0"/>
              <a:t>1</a:t>
            </a:r>
            <a:r>
              <a:rPr lang="en-US" sz="1100" dirty="0"/>
              <a:t>, Liyanage D. Fernando</a:t>
            </a:r>
            <a:r>
              <a:rPr lang="en-US" sz="1100" baseline="30000" dirty="0"/>
              <a:t>1</a:t>
            </a:r>
            <a:r>
              <a:rPr lang="en-US" sz="1100" dirty="0"/>
              <a:t>, </a:t>
            </a:r>
            <a:r>
              <a:rPr lang="en-US" sz="1100" dirty="0" err="1"/>
              <a:t>Wenxia</a:t>
            </a:r>
            <a:r>
              <a:rPr lang="en-US" sz="1100" dirty="0"/>
              <a:t> Fang</a:t>
            </a:r>
            <a:r>
              <a:rPr lang="en-US" sz="1100" baseline="30000" dirty="0"/>
              <a:t>2</a:t>
            </a:r>
            <a:r>
              <a:rPr lang="en-US" sz="1100" dirty="0"/>
              <a:t>, </a:t>
            </a:r>
            <a:r>
              <a:rPr lang="en-US" sz="1100" dirty="0" err="1"/>
              <a:t>Malitha</a:t>
            </a:r>
            <a:r>
              <a:rPr lang="en-US" sz="1100" dirty="0"/>
              <a:t> C. </a:t>
            </a:r>
            <a:r>
              <a:rPr lang="en-US" sz="1100" dirty="0" err="1"/>
              <a:t>Dickwella</a:t>
            </a:r>
            <a:r>
              <a:rPr lang="en-US" sz="1100" dirty="0"/>
              <a:t> Widanage</a:t>
            </a:r>
            <a:r>
              <a:rPr lang="en-US" sz="1100" baseline="30000" dirty="0"/>
              <a:t>1</a:t>
            </a:r>
            <a:r>
              <a:rPr lang="en-US" sz="1100" dirty="0"/>
              <a:t>,</a:t>
            </a:r>
          </a:p>
          <a:p>
            <a:pPr algn="ctr">
              <a:spcBef>
                <a:spcPts val="0"/>
              </a:spcBef>
            </a:pPr>
            <a:r>
              <a:rPr lang="en-US" sz="1100" dirty="0" err="1"/>
              <a:t>Pingzhen</a:t>
            </a:r>
            <a:r>
              <a:rPr lang="en-US" sz="1100" dirty="0"/>
              <a:t> Wei</a:t>
            </a:r>
            <a:r>
              <a:rPr lang="en-US" sz="1100" baseline="30000" dirty="0"/>
              <a:t>2</a:t>
            </a:r>
            <a:r>
              <a:rPr lang="en-US" sz="1100" dirty="0"/>
              <a:t>, Cheng Jin</a:t>
            </a:r>
            <a:r>
              <a:rPr lang="en-US" sz="1100" baseline="30000" dirty="0"/>
              <a:t>2,3</a:t>
            </a:r>
            <a:r>
              <a:rPr lang="en-US" sz="1100" dirty="0"/>
              <a:t>, Thierry Fontaine</a:t>
            </a:r>
            <a:r>
              <a:rPr lang="en-US" sz="1100" baseline="30000" dirty="0"/>
              <a:t>4</a:t>
            </a:r>
            <a:r>
              <a:rPr lang="en-US" sz="1100" dirty="0"/>
              <a:t>, Jean-Paul Latgé</a:t>
            </a:r>
            <a:r>
              <a:rPr lang="en-US" sz="1100" baseline="30000" dirty="0"/>
              <a:t>5</a:t>
            </a:r>
            <a:r>
              <a:rPr lang="en-US" sz="1100" dirty="0"/>
              <a:t>, Tuo Wang</a:t>
            </a:r>
            <a:r>
              <a:rPr lang="en-US" sz="1100" baseline="30000" dirty="0"/>
              <a:t>1</a:t>
            </a:r>
            <a:endParaRPr lang="en-US" sz="1100" kern="1200" baseline="30000" dirty="0"/>
          </a:p>
          <a:p>
            <a:pPr marL="228600" indent="-228600" algn="ctr">
              <a:spcBef>
                <a:spcPts val="0"/>
              </a:spcBef>
              <a:spcAft>
                <a:spcPts val="300"/>
              </a:spcAft>
              <a:buAutoNum type="arabicPeriod"/>
            </a:pPr>
            <a:r>
              <a:rPr lang="en-US" sz="1050" b="1" dirty="0">
                <a:solidFill>
                  <a:srgbClr val="0033CC"/>
                </a:solidFill>
              </a:rPr>
              <a:t>Department of Chemistry, Louisiana State University; 2. Guangxi Academy of Sciences, China; 3. Institute of Microbiology, China; 4. </a:t>
            </a:r>
            <a:r>
              <a:rPr lang="en-US" sz="1050" b="1" dirty="0" err="1">
                <a:solidFill>
                  <a:srgbClr val="0033CC"/>
                </a:solidFill>
              </a:rPr>
              <a:t>Institut</a:t>
            </a:r>
            <a:r>
              <a:rPr lang="en-US" sz="1050" b="1" dirty="0">
                <a:solidFill>
                  <a:srgbClr val="0033CC"/>
                </a:solidFill>
              </a:rPr>
              <a:t> Pasteur, France; 5. University of Crete, Greece</a:t>
            </a:r>
            <a:r>
              <a:rPr lang="en-US" sz="600" b="1" dirty="0">
                <a:solidFill>
                  <a:srgbClr val="0033CC"/>
                </a:solidFill>
              </a:rPr>
              <a:t> </a:t>
            </a:r>
          </a:p>
          <a:p>
            <a:pPr algn="ctr">
              <a:spcBef>
                <a:spcPts val="0"/>
              </a:spcBef>
            </a:pPr>
            <a:r>
              <a:rPr lang="en-US" sz="1050" b="1" dirty="0"/>
              <a:t>Funding Grants:</a:t>
            </a:r>
            <a:r>
              <a:rPr lang="en-US" sz="1050" dirty="0"/>
              <a:t>  G.S. Boebinger (NSF DMR-1644779); Tuo Wang (NIH AI149289) </a:t>
            </a:r>
            <a:endParaRPr lang="en-US" sz="1050" b="1" dirty="0">
              <a:solidFill>
                <a:srgbClr val="0033CC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786FF21-D324-491E-826A-91667F1C9476}"/>
              </a:ext>
            </a:extLst>
          </p:cNvPr>
          <p:cNvSpPr txBox="1"/>
          <p:nvPr/>
        </p:nvSpPr>
        <p:spPr>
          <a:xfrm>
            <a:off x="4529140" y="5032244"/>
            <a:ext cx="44957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1200" dirty="0"/>
              <a:t>The fungal cell wall is a network of five carbohydrates and proteins. </a:t>
            </a:r>
            <a:r>
              <a:rPr lang="en-US" sz="1200" dirty="0" smtClean="0"/>
              <a:t>The </a:t>
            </a:r>
            <a:r>
              <a:rPr lang="en-US" sz="1200" dirty="0"/>
              <a:t>dashed line separates the outer (above) and inner (below) domains of the cell </a:t>
            </a:r>
            <a:r>
              <a:rPr lang="en-US" sz="1200" dirty="0" smtClean="0"/>
              <a:t>wall. Note that molecules </a:t>
            </a:r>
            <a:r>
              <a:rPr lang="en-US" sz="1200" dirty="0"/>
              <a:t>are packed differently in the inner and outer </a:t>
            </a:r>
            <a:r>
              <a:rPr lang="en-US" sz="1200" dirty="0" smtClean="0"/>
              <a:t>domains, which leads to different properties. The same color-coding is used in </a:t>
            </a:r>
            <a:r>
              <a:rPr lang="en-US" sz="1200" dirty="0"/>
              <a:t>the cell wall model </a:t>
            </a:r>
            <a:r>
              <a:rPr lang="en-US" sz="1200" dirty="0" smtClean="0"/>
              <a:t>(at left) and </a:t>
            </a:r>
            <a:r>
              <a:rPr lang="en-US" sz="1200" dirty="0"/>
              <a:t>the </a:t>
            </a:r>
            <a:r>
              <a:rPr lang="en-US" sz="1200" dirty="0" smtClean="0"/>
              <a:t>specific sugar structures (at right). </a:t>
            </a:r>
            <a:endParaRPr lang="el-GR" sz="1200" dirty="0"/>
          </a:p>
        </p:txBody>
      </p:sp>
      <p:sp>
        <p:nvSpPr>
          <p:cNvPr id="13" name="Text Box 28">
            <a:extLst>
              <a:ext uri="{FF2B5EF4-FFF2-40B4-BE49-F238E27FC236}">
                <a16:creationId xmlns:a16="http://schemas.microsoft.com/office/drawing/2014/main" id="{C9FD9C50-DC7D-446D-A9F1-A2D69846F5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488" y="6066253"/>
            <a:ext cx="90297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100" b="1" dirty="0" smtClean="0">
                <a:solidFill>
                  <a:srgbClr val="333399"/>
                </a:solidFill>
              </a:rPr>
              <a:t>Facility used</a:t>
            </a:r>
            <a:r>
              <a:rPr lang="en-US" sz="1100" b="1" dirty="0">
                <a:solidFill>
                  <a:srgbClr val="333399"/>
                </a:solidFill>
              </a:rPr>
              <a:t>:</a:t>
            </a:r>
            <a:r>
              <a:rPr lang="en-US" sz="1100" dirty="0">
                <a:solidFill>
                  <a:srgbClr val="333399"/>
                </a:solidFill>
              </a:rPr>
              <a:t>  </a:t>
            </a:r>
            <a:r>
              <a:rPr lang="en-US" sz="1100" dirty="0" smtClean="0">
                <a:solidFill>
                  <a:srgbClr val="333399"/>
                </a:solidFill>
              </a:rPr>
              <a:t>800MHz with MagLab probes</a:t>
            </a:r>
            <a:r>
              <a:rPr lang="en-US" sz="1100" dirty="0">
                <a:solidFill>
                  <a:srgbClr val="333399"/>
                </a:solidFill>
              </a:rPr>
              <a:t> </a:t>
            </a:r>
            <a:r>
              <a:rPr lang="en-US" sz="1100" dirty="0" smtClean="0">
                <a:solidFill>
                  <a:srgbClr val="333399"/>
                </a:solidFill>
              </a:rPr>
              <a:t>at NMR/FSU facility.</a:t>
            </a:r>
            <a:endParaRPr lang="en-US" sz="1100" dirty="0">
              <a:solidFill>
                <a:srgbClr val="333399"/>
              </a:solidFill>
            </a:endParaRPr>
          </a:p>
          <a:p>
            <a:r>
              <a:rPr lang="en-US" sz="1100" b="1" dirty="0">
                <a:solidFill>
                  <a:srgbClr val="333399"/>
                </a:solidFill>
              </a:rPr>
              <a:t>Citation: </a:t>
            </a:r>
            <a:r>
              <a:rPr lang="en-US" sz="1100" dirty="0">
                <a:solidFill>
                  <a:srgbClr val="333399"/>
                </a:solidFill>
              </a:rPr>
              <a:t>Chakraborty, A.; Fernando, L.D.; Fang, W.; </a:t>
            </a:r>
            <a:r>
              <a:rPr lang="en-US" sz="1100" dirty="0" err="1">
                <a:solidFill>
                  <a:srgbClr val="333399"/>
                </a:solidFill>
              </a:rPr>
              <a:t>Dickwella</a:t>
            </a:r>
            <a:r>
              <a:rPr lang="en-US" sz="1100" dirty="0">
                <a:solidFill>
                  <a:srgbClr val="333399"/>
                </a:solidFill>
              </a:rPr>
              <a:t> </a:t>
            </a:r>
            <a:r>
              <a:rPr lang="en-US" sz="1100" dirty="0" err="1">
                <a:solidFill>
                  <a:srgbClr val="333399"/>
                </a:solidFill>
              </a:rPr>
              <a:t>Widanage</a:t>
            </a:r>
            <a:r>
              <a:rPr lang="en-US" sz="1100" dirty="0">
                <a:solidFill>
                  <a:srgbClr val="333399"/>
                </a:solidFill>
              </a:rPr>
              <a:t>, M.C.; Wei, P.; </a:t>
            </a:r>
            <a:r>
              <a:rPr lang="en-US" sz="1100" dirty="0" err="1">
                <a:solidFill>
                  <a:srgbClr val="333399"/>
                </a:solidFill>
              </a:rPr>
              <a:t>Jin</a:t>
            </a:r>
            <a:r>
              <a:rPr lang="en-US" sz="1100" dirty="0">
                <a:solidFill>
                  <a:srgbClr val="333399"/>
                </a:solidFill>
              </a:rPr>
              <a:t>, C.; Fontaine, T.; </a:t>
            </a:r>
            <a:r>
              <a:rPr lang="en-US" sz="1100" dirty="0" err="1">
                <a:solidFill>
                  <a:srgbClr val="333399"/>
                </a:solidFill>
              </a:rPr>
              <a:t>Latge</a:t>
            </a:r>
            <a:r>
              <a:rPr lang="en-US" sz="1100" dirty="0">
                <a:solidFill>
                  <a:srgbClr val="333399"/>
                </a:solidFill>
              </a:rPr>
              <a:t>, J.P.; Wang, T., </a:t>
            </a:r>
            <a:r>
              <a:rPr lang="en-US" sz="1100" i="1" dirty="0">
                <a:solidFill>
                  <a:srgbClr val="333399"/>
                </a:solidFill>
              </a:rPr>
              <a:t>A molecular vision of fungal cell wall organization by functional genomics and solid-state NMR,</a:t>
            </a:r>
            <a:r>
              <a:rPr lang="en-US" sz="1100" dirty="0">
                <a:solidFill>
                  <a:srgbClr val="333399"/>
                </a:solidFill>
              </a:rPr>
              <a:t> </a:t>
            </a:r>
            <a:r>
              <a:rPr lang="en-US" sz="1100" b="1" dirty="0">
                <a:solidFill>
                  <a:srgbClr val="333399"/>
                </a:solidFill>
              </a:rPr>
              <a:t>Nature Communications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b="1" dirty="0">
                <a:solidFill>
                  <a:srgbClr val="333399"/>
                </a:solidFill>
              </a:rPr>
              <a:t>12</a:t>
            </a:r>
            <a:r>
              <a:rPr lang="en-US" sz="1100" dirty="0">
                <a:solidFill>
                  <a:srgbClr val="333399"/>
                </a:solidFill>
              </a:rPr>
              <a:t>, 6346 (2021) </a:t>
            </a:r>
            <a:r>
              <a:rPr lang="en-US" sz="1100" dirty="0">
                <a:solidFill>
                  <a:srgbClr val="333399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doi.org/10.1038/s41467-021-26749-z</a:t>
            </a:r>
            <a:endParaRPr lang="en-US" sz="1200" dirty="0">
              <a:solidFill>
                <a:srgbClr val="333399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4614863" y="1390636"/>
            <a:ext cx="4424356" cy="3673690"/>
            <a:chOff x="4614863" y="1466836"/>
            <a:chExt cx="4424356" cy="3673690"/>
          </a:xfrm>
        </p:grpSpPr>
        <p:pic>
          <p:nvPicPr>
            <p:cNvPr id="7" name="Picture 6" descr="Map&#10;&#10;Description automatically generated">
              <a:extLst>
                <a:ext uri="{FF2B5EF4-FFF2-40B4-BE49-F238E27FC236}">
                  <a16:creationId xmlns:a16="http://schemas.microsoft.com/office/drawing/2014/main" id="{36562EAA-1A16-49EC-96EA-64B140252CD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14863" y="1466836"/>
              <a:ext cx="4271962" cy="3673690"/>
            </a:xfrm>
            <a:prstGeom prst="rect">
              <a:avLst/>
            </a:prstGeom>
          </p:spPr>
        </p:pic>
        <p:pic>
          <p:nvPicPr>
            <p:cNvPr id="18" name="Picture 17" descr="Map&#10;&#10;Description automatically generated">
              <a:extLst>
                <a:ext uri="{FF2B5EF4-FFF2-40B4-BE49-F238E27FC236}">
                  <a16:creationId xmlns:a16="http://schemas.microsoft.com/office/drawing/2014/main" id="{36562EAA-1A16-49EC-96EA-64B140252CD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8521872" y="4708718"/>
              <a:ext cx="450676" cy="173338"/>
            </a:xfrm>
            <a:prstGeom prst="rect">
              <a:avLst/>
            </a:prstGeom>
          </p:spPr>
        </p:pic>
        <p:pic>
          <p:nvPicPr>
            <p:cNvPr id="19" name="Picture 18" descr="Map&#10;&#10;Description automatically generated">
              <a:extLst>
                <a:ext uri="{FF2B5EF4-FFF2-40B4-BE49-F238E27FC236}">
                  <a16:creationId xmlns:a16="http://schemas.microsoft.com/office/drawing/2014/main" id="{36562EAA-1A16-49EC-96EA-64B140252CD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8314259" y="3712947"/>
              <a:ext cx="710678" cy="190671"/>
            </a:xfrm>
            <a:prstGeom prst="rect">
              <a:avLst/>
            </a:prstGeom>
          </p:spPr>
        </p:pic>
        <p:pic>
          <p:nvPicPr>
            <p:cNvPr id="20" name="Picture 19" descr="Map&#10;&#10;Description automatically generated">
              <a:extLst>
                <a:ext uri="{FF2B5EF4-FFF2-40B4-BE49-F238E27FC236}">
                  <a16:creationId xmlns:a16="http://schemas.microsoft.com/office/drawing/2014/main" id="{36562EAA-1A16-49EC-96EA-64B140252CD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8219727" y="3392558"/>
              <a:ext cx="722238" cy="179116"/>
            </a:xfrm>
            <a:prstGeom prst="rect">
              <a:avLst/>
            </a:prstGeom>
          </p:spPr>
        </p:pic>
        <p:pic>
          <p:nvPicPr>
            <p:cNvPr id="21" name="Picture 20" descr="Map&#10;&#10;Description automatically generated">
              <a:extLst>
                <a:ext uri="{FF2B5EF4-FFF2-40B4-BE49-F238E27FC236}">
                  <a16:creationId xmlns:a16="http://schemas.microsoft.com/office/drawing/2014/main" id="{36562EAA-1A16-49EC-96EA-64B140252CD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8300542" y="2463388"/>
              <a:ext cx="716460" cy="173338"/>
            </a:xfrm>
            <a:prstGeom prst="rect">
              <a:avLst/>
            </a:prstGeom>
          </p:spPr>
        </p:pic>
        <p:pic>
          <p:nvPicPr>
            <p:cNvPr id="22" name="Picture 21" descr="Map&#10;&#10;Description automatically generated">
              <a:extLst>
                <a:ext uri="{FF2B5EF4-FFF2-40B4-BE49-F238E27FC236}">
                  <a16:creationId xmlns:a16="http://schemas.microsoft.com/office/drawing/2014/main" id="{36562EAA-1A16-49EC-96EA-64B140252CD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8354702" y="1534574"/>
              <a:ext cx="670235" cy="150226"/>
            </a:xfrm>
            <a:prstGeom prst="rect">
              <a:avLst/>
            </a:prstGeom>
          </p:spPr>
        </p:pic>
        <p:sp>
          <p:nvSpPr>
            <p:cNvPr id="2" name="Rounded Rectangle 1"/>
            <p:cNvSpPr/>
            <p:nvPr/>
          </p:nvSpPr>
          <p:spPr>
            <a:xfrm>
              <a:off x="8864609" y="1657292"/>
              <a:ext cx="174610" cy="102645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8809328" y="3312195"/>
              <a:ext cx="174610" cy="102645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ounded Rectangle 24"/>
            <p:cNvSpPr/>
            <p:nvPr/>
          </p:nvSpPr>
          <p:spPr>
            <a:xfrm>
              <a:off x="8799520" y="3540955"/>
              <a:ext cx="174610" cy="102645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3489ADD64191E43967A9DCBD9FB6C60" ma:contentTypeVersion="1" ma:contentTypeDescription="Create a new document." ma:contentTypeScope="" ma:versionID="a6b847c8da0d2eddcc68a0bc94e4d89e">
  <xsd:schema xmlns:xsd="http://www.w3.org/2001/XMLSchema" xmlns:xs="http://www.w3.org/2001/XMLSchema" xmlns:p="http://schemas.microsoft.com/office/2006/metadata/properties" xmlns:ns2="2ba5d019-e4dc-4c77-b441-444c3562fe17" targetNamespace="http://schemas.microsoft.com/office/2006/metadata/properties" ma:root="true" ma:fieldsID="400a779ef7cc78711cad3a81b79875b7" ns2:_="">
    <xsd:import namespace="2ba5d019-e4dc-4c77-b441-444c3562fe17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a5d019-e4dc-4c77-b441-444c3562fe1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6BAB17F-B7E2-43CA-B81E-A271654FAA05}"/>
</file>

<file path=customXml/itemProps2.xml><?xml version="1.0" encoding="utf-8"?>
<ds:datastoreItem xmlns:ds="http://schemas.openxmlformats.org/officeDocument/2006/customXml" ds:itemID="{A2B3A689-93B5-48B4-A745-FD9B2D9547A9}"/>
</file>

<file path=customXml/itemProps3.xml><?xml version="1.0" encoding="utf-8"?>
<ds:datastoreItem xmlns:ds="http://schemas.openxmlformats.org/officeDocument/2006/customXml" ds:itemID="{75DC8AE0-CD05-4225-8966-472F6737FD97}"/>
</file>

<file path=docProps/app.xml><?xml version="1.0" encoding="utf-8"?>
<Properties xmlns="http://schemas.openxmlformats.org/officeDocument/2006/extended-properties" xmlns:vt="http://schemas.openxmlformats.org/officeDocument/2006/docPropsVTypes">
  <TotalTime>7376</TotalTime>
  <Words>919</Words>
  <Application>Microsoft Office PowerPoint</Application>
  <PresentationFormat>On-screen Show (4:3)</PresentationFormat>
  <Paragraphs>30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Arial</vt:lpstr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 Li</dc:creator>
  <cp:lastModifiedBy>Gregory Boebinger</cp:lastModifiedBy>
  <cp:revision>189</cp:revision>
  <cp:lastPrinted>2019-07-16T13:07:28Z</cp:lastPrinted>
  <dcterms:created xsi:type="dcterms:W3CDTF">2004-08-07T03:10:56Z</dcterms:created>
  <dcterms:modified xsi:type="dcterms:W3CDTF">2022-01-07T23:16:53Z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0x01010033489ADD64191E43967A9DCBD9FB6C60</vt:lpwstr>
  </property>
</Properties>
</file>