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03" autoAdjust="0"/>
    <p:restoredTop sz="96864" autoAdjust="0"/>
  </p:normalViewPr>
  <p:slideViewPr>
    <p:cSldViewPr snapToGrid="0">
      <p:cViewPr varScale="1">
        <p:scale>
          <a:sx n="86" d="100"/>
          <a:sy n="86" d="100"/>
        </p:scale>
        <p:origin x="15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38/s41467-021-26749-z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hyperlink" Target="https://doi.org/10.1038/s41467-021-26749-z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1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19720" y="1330194"/>
            <a:ext cx="4258200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en-US" sz="1200" dirty="0"/>
              <a:t>Life-threatening fungal infections and the insufficient efficacy of </a:t>
            </a:r>
            <a:r>
              <a:rPr lang="en-US" sz="1200" dirty="0" smtClean="0"/>
              <a:t>existing drugs </a:t>
            </a:r>
            <a:r>
              <a:rPr lang="en-US" sz="1200" dirty="0"/>
              <a:t>call for the development of new antifungal agents. The polysaccharides in fungal cell walls are absent in humans, making them uniquely suitable as the target </a:t>
            </a:r>
            <a:r>
              <a:rPr lang="en-US" sz="1200" smtClean="0"/>
              <a:t>for </a:t>
            </a:r>
            <a:r>
              <a:rPr lang="en-US" sz="1200" smtClean="0"/>
              <a:t>future antifungal </a:t>
            </a:r>
            <a:r>
              <a:rPr lang="en-US" sz="1200" dirty="0"/>
              <a:t>treatments.</a:t>
            </a:r>
          </a:p>
          <a:p>
            <a:pPr algn="just">
              <a:lnSpc>
                <a:spcPct val="105000"/>
              </a:lnSpc>
            </a:pPr>
            <a:endParaRPr lang="en-US" sz="1200" dirty="0"/>
          </a:p>
          <a:p>
            <a:pPr algn="just">
              <a:lnSpc>
                <a:spcPct val="105000"/>
              </a:lnSpc>
            </a:pPr>
            <a:r>
              <a:rPr lang="en-US" sz="1200" dirty="0" smtClean="0"/>
              <a:t>An international user collaboration accessed a MagLab 18.8T magnet instrumented with unique MagLab probes, enabling </a:t>
            </a:r>
            <a:r>
              <a:rPr lang="en-US" sz="1200" dirty="0"/>
              <a:t>solid-state Nuclear Magnetic Resonance (NMR) </a:t>
            </a:r>
            <a:r>
              <a:rPr lang="en-US" sz="1200" dirty="0" smtClean="0"/>
              <a:t>on </a:t>
            </a:r>
            <a:r>
              <a:rPr lang="en-US" sz="1200" dirty="0"/>
              <a:t>the living cells of a major pathogenic fungus, </a:t>
            </a:r>
            <a:r>
              <a:rPr lang="en-US" sz="1200" i="1" dirty="0"/>
              <a:t>Aspergillus fumigatus, </a:t>
            </a:r>
            <a:r>
              <a:rPr lang="en-US" sz="1200" dirty="0" smtClean="0"/>
              <a:t>to provide </a:t>
            </a:r>
            <a:r>
              <a:rPr lang="en-US" sz="1200" dirty="0"/>
              <a:t>a molecular-level model of cell walls. </a:t>
            </a:r>
          </a:p>
          <a:p>
            <a:pPr algn="just">
              <a:lnSpc>
                <a:spcPct val="105000"/>
              </a:lnSpc>
            </a:pPr>
            <a:endParaRPr lang="en-US" sz="1200" dirty="0"/>
          </a:p>
          <a:p>
            <a:pPr algn="just">
              <a:lnSpc>
                <a:spcPct val="105000"/>
              </a:lnSpc>
            </a:pPr>
            <a:r>
              <a:rPr lang="en-US" sz="1200" dirty="0"/>
              <a:t>Four natural mutants of </a:t>
            </a:r>
            <a:r>
              <a:rPr lang="en-US" sz="1200" i="1" dirty="0"/>
              <a:t>Aspergillus </a:t>
            </a:r>
            <a:r>
              <a:rPr lang="en-US" sz="1200" i="1" dirty="0" err="1" smtClean="0"/>
              <a:t>fumigatus</a:t>
            </a:r>
            <a:r>
              <a:rPr lang="en-US" sz="1200" dirty="0"/>
              <a:t> </a:t>
            </a:r>
            <a:r>
              <a:rPr lang="en-US" sz="1200" dirty="0" smtClean="0"/>
              <a:t>were </a:t>
            </a:r>
            <a:r>
              <a:rPr lang="en-US" sz="1200" dirty="0"/>
              <a:t>found to substantially reshuffle the polysaccharide composition to increase the rigidity and hydrophobicity of cell walls. This explains how fungi respond to biosynthesis deficiencies and re-build the cell wall for better protection and survival. </a:t>
            </a:r>
          </a:p>
          <a:p>
            <a:pPr algn="just">
              <a:lnSpc>
                <a:spcPct val="105000"/>
              </a:lnSpc>
            </a:pPr>
            <a:endParaRPr lang="en-US" sz="1200" dirty="0"/>
          </a:p>
          <a:p>
            <a:pPr algn="just">
              <a:lnSpc>
                <a:spcPct val="105000"/>
              </a:lnSpc>
            </a:pPr>
            <a:r>
              <a:rPr lang="en-US" sz="1200" dirty="0"/>
              <a:t>These findings have </a:t>
            </a:r>
            <a:r>
              <a:rPr lang="en-US" sz="1200" dirty="0" smtClean="0"/>
              <a:t>advanced our understanding </a:t>
            </a:r>
            <a:r>
              <a:rPr lang="en-US" sz="1200" dirty="0"/>
              <a:t>of the supramolecular assembly of biopolymers in fungal cell walls. </a:t>
            </a:r>
            <a:r>
              <a:rPr lang="en-US" sz="1200" dirty="0" smtClean="0"/>
              <a:t>This </a:t>
            </a:r>
            <a:r>
              <a:rPr lang="en-US" sz="1200" dirty="0"/>
              <a:t>approach provides a readily applicable method for evaluating the structural responses of fungal cell walls to genetic mutations and external </a:t>
            </a:r>
            <a:r>
              <a:rPr lang="en-US" sz="1200" dirty="0" smtClean="0"/>
              <a:t>stresses, such </a:t>
            </a:r>
            <a:r>
              <a:rPr lang="en-US" sz="1200" dirty="0"/>
              <a:t>as novel antifungal compounds and other environmental </a:t>
            </a:r>
            <a:r>
              <a:rPr lang="en-US" sz="1200" dirty="0" smtClean="0"/>
              <a:t>stimuli.</a:t>
            </a:r>
            <a:endParaRPr lang="en-US" sz="1200" dirty="0"/>
          </a:p>
          <a:p>
            <a:pPr algn="just">
              <a:lnSpc>
                <a:spcPct val="105000"/>
              </a:lnSpc>
            </a:pPr>
            <a:endParaRPr lang="en-US" sz="1200" dirty="0"/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24777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298956" y="1330194"/>
            <a:ext cx="4791722" cy="4811525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E7D2B56-5CE4-4195-A088-02AD635904E6}"/>
              </a:ext>
            </a:extLst>
          </p:cNvPr>
          <p:cNvSpPr txBox="1"/>
          <p:nvPr/>
        </p:nvSpPr>
        <p:spPr>
          <a:xfrm>
            <a:off x="4343608" y="4644235"/>
            <a:ext cx="4678457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100" b="1" dirty="0"/>
              <a:t>Left panel: </a:t>
            </a:r>
            <a:r>
              <a:rPr lang="en-US" sz="1100" dirty="0"/>
              <a:t>Structural model of fungal cell walls supported by extensive solid-state NMR data. The fungal cell wall is a complex network formed by five major types of polysaccharides and proteins. </a:t>
            </a:r>
            <a:r>
              <a:rPr lang="en-US" sz="1100" dirty="0" smtClean="0"/>
              <a:t>The dashed line separates the outer (above) and inner (below) domains of the cell wall </a:t>
            </a:r>
            <a:r>
              <a:rPr lang="en-US" sz="1100" dirty="0"/>
              <a:t> </a:t>
            </a:r>
            <a:r>
              <a:rPr lang="en-US" sz="1100" dirty="0" smtClean="0"/>
              <a:t>that contain </a:t>
            </a:r>
            <a:r>
              <a:rPr lang="en-US" sz="1100" dirty="0"/>
              <a:t>different polymers. </a:t>
            </a:r>
            <a:r>
              <a:rPr lang="en-US" sz="1100" b="1" dirty="0"/>
              <a:t>Right panel: </a:t>
            </a:r>
            <a:r>
              <a:rPr lang="en-US" sz="1100" dirty="0"/>
              <a:t>Representative 2D </a:t>
            </a:r>
            <a:r>
              <a:rPr lang="en-US" sz="1100" baseline="30000" dirty="0"/>
              <a:t>13</a:t>
            </a:r>
            <a:r>
              <a:rPr lang="en-US" sz="1100" dirty="0"/>
              <a:t>C-</a:t>
            </a:r>
            <a:r>
              <a:rPr lang="en-US" sz="1100" baseline="30000" dirty="0"/>
              <a:t>13</a:t>
            </a:r>
            <a:r>
              <a:rPr lang="en-US" sz="1100" dirty="0"/>
              <a:t>C correlation NMR spectrum </a:t>
            </a:r>
            <a:r>
              <a:rPr lang="en-US" sz="1100" dirty="0" smtClean="0"/>
              <a:t>from intact </a:t>
            </a:r>
            <a:r>
              <a:rPr lang="en-US" sz="1100" dirty="0"/>
              <a:t>cells of the </a:t>
            </a:r>
            <a:r>
              <a:rPr lang="en-US" sz="1100" i="1" dirty="0"/>
              <a:t>Aspergillus fumigatus </a:t>
            </a:r>
            <a:r>
              <a:rPr lang="en-US" sz="1100" dirty="0"/>
              <a:t>fungus. With the high </a:t>
            </a:r>
            <a:r>
              <a:rPr lang="en-US" sz="1100" dirty="0" smtClean="0"/>
              <a:t>resolution afforded by the MagLab’s unique NMR probes, </a:t>
            </a:r>
            <a:r>
              <a:rPr lang="en-US" sz="1100" dirty="0"/>
              <a:t>carbon connectivity of cell wall polysaccharides can be resolved.</a:t>
            </a:r>
            <a:endParaRPr lang="el-GR" sz="1100" dirty="0"/>
          </a:p>
        </p:txBody>
      </p:sp>
      <p:pic>
        <p:nvPicPr>
          <p:cNvPr id="23" name="Picture 22" descr="Chart, scatter chart&#10;&#10;Description automatically generated">
            <a:extLst>
              <a:ext uri="{FF2B5EF4-FFF2-40B4-BE49-F238E27FC236}">
                <a16:creationId xmlns:a16="http://schemas.microsoft.com/office/drawing/2014/main" id="{90ACB276-8A82-4D1A-97A5-58384EE7CAF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310"/>
          <a:stretch/>
        </p:blipFill>
        <p:spPr>
          <a:xfrm>
            <a:off x="4363287" y="1415347"/>
            <a:ext cx="1971244" cy="3152727"/>
          </a:xfrm>
          <a:prstGeom prst="rect">
            <a:avLst/>
          </a:prstGeom>
        </p:spPr>
      </p:pic>
      <p:pic>
        <p:nvPicPr>
          <p:cNvPr id="13" name="Picture 12" descr="NSF logo.jpg">
            <a:extLst>
              <a:ext uri="{FF2B5EF4-FFF2-40B4-BE49-F238E27FC236}">
                <a16:creationId xmlns:a16="http://schemas.microsoft.com/office/drawing/2014/main" id="{9D242445-EE7E-3B41-9902-A9EC930976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612" y="71414"/>
            <a:ext cx="1017188" cy="1023315"/>
          </a:xfrm>
          <a:prstGeom prst="rect">
            <a:avLst/>
          </a:prstGeom>
        </p:spPr>
      </p:pic>
      <p:sp>
        <p:nvSpPr>
          <p:cNvPr id="12" name="Text Box 62"/>
          <p:cNvSpPr txBox="1">
            <a:spLocks noChangeArrowheads="1"/>
          </p:cNvSpPr>
          <p:nvPr/>
        </p:nvSpPr>
        <p:spPr bwMode="auto">
          <a:xfrm>
            <a:off x="1162245" y="-2797"/>
            <a:ext cx="6448037" cy="123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lang="en-US" sz="1600" b="1" kern="1200" dirty="0"/>
              <a:t>Understanding how fungi build their </a:t>
            </a:r>
            <a:r>
              <a:rPr lang="en-US" sz="1600" b="1" kern="1200" dirty="0" smtClean="0"/>
              <a:t>protective cell walls</a:t>
            </a:r>
            <a:endParaRPr lang="en-US" sz="600" dirty="0"/>
          </a:p>
          <a:p>
            <a:pPr algn="ctr">
              <a:spcBef>
                <a:spcPts val="0"/>
              </a:spcBef>
            </a:pPr>
            <a:r>
              <a:rPr lang="en-US" sz="1100" dirty="0"/>
              <a:t>Arnab Chakraborty</a:t>
            </a:r>
            <a:r>
              <a:rPr lang="en-US" sz="1100" baseline="30000" dirty="0"/>
              <a:t>1</a:t>
            </a:r>
            <a:r>
              <a:rPr lang="en-US" sz="1100" dirty="0"/>
              <a:t>, Liyanage D. Fernando</a:t>
            </a:r>
            <a:r>
              <a:rPr lang="en-US" sz="1100" baseline="30000" dirty="0"/>
              <a:t>1</a:t>
            </a:r>
            <a:r>
              <a:rPr lang="en-US" sz="1100" dirty="0"/>
              <a:t>, </a:t>
            </a:r>
            <a:r>
              <a:rPr lang="en-US" sz="1100" dirty="0" err="1"/>
              <a:t>Wenxia</a:t>
            </a:r>
            <a:r>
              <a:rPr lang="en-US" sz="1100" dirty="0"/>
              <a:t> Fang</a:t>
            </a:r>
            <a:r>
              <a:rPr lang="en-US" sz="1100" baseline="30000" dirty="0"/>
              <a:t>2</a:t>
            </a:r>
            <a:r>
              <a:rPr lang="en-US" sz="1100" dirty="0"/>
              <a:t>, </a:t>
            </a:r>
            <a:r>
              <a:rPr lang="en-US" sz="1100" dirty="0" err="1"/>
              <a:t>Malitha</a:t>
            </a:r>
            <a:r>
              <a:rPr lang="en-US" sz="1100" dirty="0"/>
              <a:t> C. </a:t>
            </a:r>
            <a:r>
              <a:rPr lang="en-US" sz="1100" dirty="0" err="1"/>
              <a:t>Dickwella</a:t>
            </a:r>
            <a:r>
              <a:rPr lang="en-US" sz="1100" dirty="0"/>
              <a:t> Widanage</a:t>
            </a:r>
            <a:r>
              <a:rPr lang="en-US" sz="1100" baseline="30000" dirty="0"/>
              <a:t>1</a:t>
            </a:r>
            <a:r>
              <a:rPr lang="en-US" sz="1100" dirty="0"/>
              <a:t>,</a:t>
            </a:r>
          </a:p>
          <a:p>
            <a:pPr algn="ctr">
              <a:spcBef>
                <a:spcPts val="0"/>
              </a:spcBef>
            </a:pPr>
            <a:r>
              <a:rPr lang="en-US" sz="1100" dirty="0" err="1"/>
              <a:t>Pingzhen</a:t>
            </a:r>
            <a:r>
              <a:rPr lang="en-US" sz="1100" dirty="0"/>
              <a:t> Wei</a:t>
            </a:r>
            <a:r>
              <a:rPr lang="en-US" sz="1100" baseline="30000" dirty="0"/>
              <a:t>2</a:t>
            </a:r>
            <a:r>
              <a:rPr lang="en-US" sz="1100" dirty="0"/>
              <a:t>, Cheng Jin</a:t>
            </a:r>
            <a:r>
              <a:rPr lang="en-US" sz="1100" baseline="30000" dirty="0"/>
              <a:t>2,3</a:t>
            </a:r>
            <a:r>
              <a:rPr lang="en-US" sz="1100" dirty="0"/>
              <a:t>, Thierry Fontaine</a:t>
            </a:r>
            <a:r>
              <a:rPr lang="en-US" sz="1100" baseline="30000" dirty="0"/>
              <a:t>4</a:t>
            </a:r>
            <a:r>
              <a:rPr lang="en-US" sz="1100" dirty="0"/>
              <a:t>, Jean-Paul Latgé</a:t>
            </a:r>
            <a:r>
              <a:rPr lang="en-US" sz="1100" baseline="30000" dirty="0"/>
              <a:t>5</a:t>
            </a:r>
            <a:r>
              <a:rPr lang="en-US" sz="1100" dirty="0"/>
              <a:t>, Tuo Wang</a:t>
            </a:r>
            <a:r>
              <a:rPr lang="en-US" sz="1100" baseline="30000" dirty="0"/>
              <a:t>1</a:t>
            </a:r>
            <a:endParaRPr lang="en-US" sz="1100" kern="1200" baseline="30000" dirty="0"/>
          </a:p>
          <a:p>
            <a:pPr marL="228600" indent="-228600" algn="ctr">
              <a:spcBef>
                <a:spcPts val="0"/>
              </a:spcBef>
              <a:spcAft>
                <a:spcPts val="300"/>
              </a:spcAft>
              <a:buAutoNum type="arabicPeriod"/>
            </a:pPr>
            <a:r>
              <a:rPr lang="en-US" sz="1050" b="1" dirty="0">
                <a:solidFill>
                  <a:srgbClr val="0033CC"/>
                </a:solidFill>
              </a:rPr>
              <a:t>Department of Chemistry, Louisiana State University; 2. Guangxi Academy of Sciences, China; 3. Institute of Microbiology, China; 4. </a:t>
            </a:r>
            <a:r>
              <a:rPr lang="en-US" sz="1050" b="1" dirty="0" err="1">
                <a:solidFill>
                  <a:srgbClr val="0033CC"/>
                </a:solidFill>
              </a:rPr>
              <a:t>Institut</a:t>
            </a:r>
            <a:r>
              <a:rPr lang="en-US" sz="1050" b="1" dirty="0">
                <a:solidFill>
                  <a:srgbClr val="0033CC"/>
                </a:solidFill>
              </a:rPr>
              <a:t> Pasteur, France; 5. University of Crete, Greece</a:t>
            </a:r>
            <a:r>
              <a:rPr lang="en-US" sz="600" b="1" dirty="0">
                <a:solidFill>
                  <a:srgbClr val="0033CC"/>
                </a:solidFill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1050" b="1" dirty="0"/>
              <a:t>Funding Grants:</a:t>
            </a:r>
            <a:r>
              <a:rPr lang="en-US" sz="1050" dirty="0"/>
              <a:t>  G.S. Boebinger (NSF DMR-1644779); Tuo Wang (NIH AI149289) </a:t>
            </a:r>
            <a:endParaRPr lang="en-US" sz="1050" b="1" dirty="0">
              <a:solidFill>
                <a:srgbClr val="0033CC"/>
              </a:solidFill>
            </a:endParaRPr>
          </a:p>
        </p:txBody>
      </p:sp>
      <p:sp>
        <p:nvSpPr>
          <p:cNvPr id="15" name="Text Box 28">
            <a:extLst>
              <a:ext uri="{FF2B5EF4-FFF2-40B4-BE49-F238E27FC236}">
                <a16:creationId xmlns:a16="http://schemas.microsoft.com/office/drawing/2014/main" id="{C9FD9C50-DC7D-446D-A9F1-A2D69846F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8" y="6066253"/>
            <a:ext cx="90297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Facility used</a:t>
            </a:r>
            <a:r>
              <a:rPr lang="en-US" sz="1100" b="1" dirty="0">
                <a:solidFill>
                  <a:srgbClr val="333399"/>
                </a:solidFill>
              </a:rPr>
              <a:t>:</a:t>
            </a:r>
            <a:r>
              <a:rPr lang="en-US" sz="1100" dirty="0">
                <a:solidFill>
                  <a:srgbClr val="333399"/>
                </a:solidFill>
              </a:rPr>
              <a:t>  </a:t>
            </a:r>
            <a:r>
              <a:rPr lang="en-US" sz="1100" dirty="0" smtClean="0">
                <a:solidFill>
                  <a:srgbClr val="333399"/>
                </a:solidFill>
              </a:rPr>
              <a:t>800MHz with MagLab probes</a:t>
            </a:r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en-US" sz="1100" dirty="0" smtClean="0">
                <a:solidFill>
                  <a:srgbClr val="333399"/>
                </a:solidFill>
              </a:rPr>
              <a:t>at NMR/FSU facility.</a:t>
            </a:r>
            <a:endParaRPr lang="en-US" sz="1100" dirty="0">
              <a:solidFill>
                <a:srgbClr val="333399"/>
              </a:solidFill>
            </a:endParaRPr>
          </a:p>
          <a:p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dirty="0">
                <a:solidFill>
                  <a:srgbClr val="333399"/>
                </a:solidFill>
              </a:rPr>
              <a:t>Chakraborty, A.; Fernando, L.D.; Fang, W.; </a:t>
            </a:r>
            <a:r>
              <a:rPr lang="en-US" sz="1100" dirty="0" err="1">
                <a:solidFill>
                  <a:srgbClr val="333399"/>
                </a:solidFill>
              </a:rPr>
              <a:t>Dickwella</a:t>
            </a:r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en-US" sz="1100" dirty="0" err="1">
                <a:solidFill>
                  <a:srgbClr val="333399"/>
                </a:solidFill>
              </a:rPr>
              <a:t>Widanage</a:t>
            </a:r>
            <a:r>
              <a:rPr lang="en-US" sz="1100" dirty="0">
                <a:solidFill>
                  <a:srgbClr val="333399"/>
                </a:solidFill>
              </a:rPr>
              <a:t>, M.C.; Wei, P.; </a:t>
            </a:r>
            <a:r>
              <a:rPr lang="en-US" sz="1100" dirty="0" err="1">
                <a:solidFill>
                  <a:srgbClr val="333399"/>
                </a:solidFill>
              </a:rPr>
              <a:t>Jin</a:t>
            </a:r>
            <a:r>
              <a:rPr lang="en-US" sz="1100" dirty="0">
                <a:solidFill>
                  <a:srgbClr val="333399"/>
                </a:solidFill>
              </a:rPr>
              <a:t>, C.; Fontaine, T.; </a:t>
            </a:r>
            <a:r>
              <a:rPr lang="en-US" sz="1100" dirty="0" err="1">
                <a:solidFill>
                  <a:srgbClr val="333399"/>
                </a:solidFill>
              </a:rPr>
              <a:t>Latge</a:t>
            </a:r>
            <a:r>
              <a:rPr lang="en-US" sz="1100" dirty="0">
                <a:solidFill>
                  <a:srgbClr val="333399"/>
                </a:solidFill>
              </a:rPr>
              <a:t>, J.P.; Wang, T., </a:t>
            </a:r>
            <a:r>
              <a:rPr lang="en-US" sz="1100" i="1" dirty="0">
                <a:solidFill>
                  <a:srgbClr val="333399"/>
                </a:solidFill>
              </a:rPr>
              <a:t>A molecular vision of fungal cell wall organization by functional genomics and solid-state NMR,</a:t>
            </a:r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en-US" sz="1100" b="1" dirty="0">
                <a:solidFill>
                  <a:srgbClr val="333399"/>
                </a:solidFill>
              </a:rPr>
              <a:t>Nature Communications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b="1" dirty="0">
                <a:solidFill>
                  <a:srgbClr val="333399"/>
                </a:solidFill>
              </a:rPr>
              <a:t>12</a:t>
            </a:r>
            <a:r>
              <a:rPr lang="en-US" sz="1100" dirty="0">
                <a:solidFill>
                  <a:srgbClr val="333399"/>
                </a:solidFill>
              </a:rPr>
              <a:t>, 6346 (2021) </a:t>
            </a:r>
            <a:r>
              <a:rPr lang="en-US" sz="1100" dirty="0">
                <a:solidFill>
                  <a:srgbClr val="333399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doi.org/10.1038/s41467-021-26749-z</a:t>
            </a:r>
            <a:endParaRPr lang="en-US" sz="1200" dirty="0">
              <a:solidFill>
                <a:srgbClr val="333399"/>
              </a:solidFill>
            </a:endParaRPr>
          </a:p>
        </p:txBody>
      </p:sp>
      <p:pic>
        <p:nvPicPr>
          <p:cNvPr id="18" name="Picture 17" descr="Chart, scatter chart&#10;&#10;Description automatically generated">
            <a:extLst>
              <a:ext uri="{FF2B5EF4-FFF2-40B4-BE49-F238E27FC236}">
                <a16:creationId xmlns:a16="http://schemas.microsoft.com/office/drawing/2014/main" id="{90ACB276-8A82-4D1A-97A5-58384EE7CAF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96"/>
          <a:stretch/>
        </p:blipFill>
        <p:spPr>
          <a:xfrm>
            <a:off x="6289251" y="1389050"/>
            <a:ext cx="2758229" cy="3132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90488" y="1326495"/>
            <a:ext cx="4376738" cy="481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en-US" sz="1200" b="1" dirty="0">
                <a:solidFill>
                  <a:srgbClr val="000000"/>
                </a:solidFill>
              </a:rPr>
              <a:t>What is the finding? </a:t>
            </a:r>
            <a:r>
              <a:rPr lang="en-US" sz="1200" dirty="0">
                <a:latin typeface="Arial" charset="0"/>
              </a:rPr>
              <a:t>T</a:t>
            </a:r>
            <a:r>
              <a:rPr lang="en-US" sz="1200" dirty="0" smtClean="0">
                <a:latin typeface="Arial" charset="0"/>
              </a:rPr>
              <a:t>he </a:t>
            </a:r>
            <a:r>
              <a:rPr lang="en-US" sz="1200" dirty="0">
                <a:latin typeface="Arial" charset="0"/>
              </a:rPr>
              <a:t>cell </a:t>
            </a:r>
            <a:r>
              <a:rPr lang="en-US" sz="1200" dirty="0" smtClean="0">
                <a:latin typeface="Arial" charset="0"/>
              </a:rPr>
              <a:t>wall, the protective armor of fungi, </a:t>
            </a:r>
            <a:r>
              <a:rPr lang="en-US" sz="1200" dirty="0">
                <a:latin typeface="Arial" charset="0"/>
              </a:rPr>
              <a:t>is a complex network formed by five major types of carbohydrate  </a:t>
            </a:r>
            <a:r>
              <a:rPr lang="en-US" sz="1200" dirty="0" smtClean="0">
                <a:latin typeface="Arial" charset="0"/>
              </a:rPr>
              <a:t>polymers. Nuclear </a:t>
            </a:r>
            <a:r>
              <a:rPr lang="en-US" sz="1200" dirty="0">
                <a:latin typeface="Arial" charset="0"/>
              </a:rPr>
              <a:t>Magnetic Resonance (NMR) spectroscopy resolved the spatial assembly of fungal cell walls and showed that mutants produce stiffer and more water-proof cell walls for better protection and survival. This novel mechanism </a:t>
            </a:r>
            <a:r>
              <a:rPr lang="en-US" sz="1200" dirty="0" smtClean="0">
                <a:latin typeface="Arial" charset="0"/>
              </a:rPr>
              <a:t>enables these </a:t>
            </a:r>
            <a:r>
              <a:rPr lang="en-US" sz="1200" dirty="0">
                <a:latin typeface="Arial" charset="0"/>
              </a:rPr>
              <a:t>microbes </a:t>
            </a:r>
            <a:r>
              <a:rPr lang="en-US" sz="1200" dirty="0" smtClean="0">
                <a:latin typeface="Arial" charset="0"/>
              </a:rPr>
              <a:t>to reconstruct </a:t>
            </a:r>
            <a:r>
              <a:rPr lang="en-US" sz="1200" dirty="0">
                <a:latin typeface="Arial" charset="0"/>
              </a:rPr>
              <a:t>their cell walls </a:t>
            </a:r>
            <a:r>
              <a:rPr lang="en-US" sz="1200" dirty="0" smtClean="0">
                <a:latin typeface="Arial" charset="0"/>
              </a:rPr>
              <a:t>in response to stresses</a:t>
            </a:r>
            <a:r>
              <a:rPr lang="en-US" sz="1200" dirty="0">
                <a:latin typeface="Arial" charset="0"/>
              </a:rPr>
              <a:t>.</a:t>
            </a:r>
          </a:p>
          <a:p>
            <a:pPr algn="just">
              <a:lnSpc>
                <a:spcPct val="105000"/>
              </a:lnSpc>
            </a:pPr>
            <a:endParaRPr lang="en-US" sz="800" b="1" dirty="0">
              <a:solidFill>
                <a:srgbClr val="000000"/>
              </a:solidFill>
            </a:endParaRPr>
          </a:p>
          <a:p>
            <a:pPr algn="just">
              <a:lnSpc>
                <a:spcPct val="105000"/>
              </a:lnSpc>
            </a:pPr>
            <a:r>
              <a:rPr lang="en-US" sz="1200" b="1" dirty="0">
                <a:solidFill>
                  <a:srgbClr val="000000"/>
                </a:solidFill>
              </a:rPr>
              <a:t>Why is this important? </a:t>
            </a:r>
            <a:r>
              <a:rPr lang="en-US" sz="1200" dirty="0" smtClean="0">
                <a:solidFill>
                  <a:srgbClr val="000000"/>
                </a:solidFill>
              </a:rPr>
              <a:t>Fungi are an emerging threat to human health, </a:t>
            </a:r>
            <a:r>
              <a:rPr lang="en-US" sz="1200" dirty="0" smtClean="0">
                <a:latin typeface="Arial" charset="0"/>
              </a:rPr>
              <a:t>causing </a:t>
            </a:r>
            <a:r>
              <a:rPr lang="en-US" sz="1200" dirty="0">
                <a:latin typeface="Arial" charset="0"/>
              </a:rPr>
              <a:t>life-threatening infections </a:t>
            </a:r>
            <a:r>
              <a:rPr lang="en-US" sz="1200" dirty="0" smtClean="0">
                <a:latin typeface="Arial" charset="0"/>
              </a:rPr>
              <a:t>in </a:t>
            </a:r>
            <a:r>
              <a:rPr lang="en-US" sz="1200" dirty="0">
                <a:latin typeface="Arial" charset="0"/>
              </a:rPr>
              <a:t>2-3 million patients every year, </a:t>
            </a:r>
            <a:r>
              <a:rPr lang="en-US" sz="1200" dirty="0" smtClean="0">
                <a:latin typeface="Arial" charset="0"/>
              </a:rPr>
              <a:t>with </a:t>
            </a:r>
            <a:r>
              <a:rPr lang="en-US" sz="1200" dirty="0">
                <a:latin typeface="Arial" charset="0"/>
              </a:rPr>
              <a:t>high mortality rates of 20-95% even after treatment. With the limited efficacy of commercially available drugs and the upsurge of drug resistance, the need for novel antifungal compounds is on the rise.</a:t>
            </a:r>
            <a:r>
              <a:rPr lang="en-US" sz="1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1200" dirty="0">
                <a:latin typeface="Arial" charset="0"/>
              </a:rPr>
              <a:t>Understanding the molecular architecture of fungal cell walls and </a:t>
            </a:r>
            <a:r>
              <a:rPr lang="en-US" sz="1200" dirty="0" smtClean="0">
                <a:latin typeface="Arial" charset="0"/>
              </a:rPr>
              <a:t>their </a:t>
            </a:r>
            <a:r>
              <a:rPr lang="en-US" sz="1200" dirty="0">
                <a:latin typeface="Arial" charset="0"/>
              </a:rPr>
              <a:t>structural responses to stresses will guide the development of antifungal drugs </a:t>
            </a:r>
            <a:r>
              <a:rPr lang="en-US" sz="1200" dirty="0" smtClean="0">
                <a:latin typeface="Arial" charset="0"/>
              </a:rPr>
              <a:t>that target the molecules in their </a:t>
            </a:r>
            <a:r>
              <a:rPr lang="en-US" sz="1200" dirty="0">
                <a:latin typeface="Arial" charset="0"/>
              </a:rPr>
              <a:t>cell </a:t>
            </a:r>
            <a:r>
              <a:rPr lang="en-US" sz="1200" dirty="0" smtClean="0">
                <a:latin typeface="Arial" charset="0"/>
              </a:rPr>
              <a:t>walls.</a:t>
            </a:r>
            <a:endParaRPr lang="en-US" sz="1200" dirty="0">
              <a:latin typeface="Arial" charset="0"/>
            </a:endParaRPr>
          </a:p>
          <a:p>
            <a:pPr algn="just">
              <a:lnSpc>
                <a:spcPct val="105000"/>
              </a:lnSpc>
            </a:pPr>
            <a:endParaRPr lang="en-US" sz="800" dirty="0">
              <a:latin typeface="Arial" charset="0"/>
            </a:endParaRPr>
          </a:p>
          <a:p>
            <a:pPr algn="just">
              <a:lnSpc>
                <a:spcPct val="105000"/>
              </a:lnSpc>
            </a:pPr>
            <a:r>
              <a:rPr lang="en-US" sz="1200" b="1" dirty="0">
                <a:solidFill>
                  <a:srgbClr val="000000"/>
                </a:solidFill>
              </a:rPr>
              <a:t>Why did this research need the MagLab?</a:t>
            </a:r>
            <a:r>
              <a:rPr lang="en-US" sz="1200" b="1" dirty="0">
                <a:latin typeface="Arial" charset="0"/>
              </a:rPr>
              <a:t> </a:t>
            </a:r>
            <a:r>
              <a:rPr lang="en-US" sz="1200" dirty="0">
                <a:latin typeface="Arial" charset="0"/>
              </a:rPr>
              <a:t> The samples being studied are living and intact fungal </a:t>
            </a:r>
            <a:r>
              <a:rPr lang="en-US" sz="1200" dirty="0" smtClean="0">
                <a:latin typeface="Arial" charset="0"/>
              </a:rPr>
              <a:t>cells. These </a:t>
            </a:r>
            <a:r>
              <a:rPr lang="en-US" sz="1200" dirty="0">
                <a:latin typeface="Arial" charset="0"/>
              </a:rPr>
              <a:t>complex systems </a:t>
            </a:r>
            <a:r>
              <a:rPr lang="en-US" sz="1200" dirty="0" smtClean="0">
                <a:latin typeface="Arial" charset="0"/>
              </a:rPr>
              <a:t>pose severe demands on </a:t>
            </a:r>
            <a:r>
              <a:rPr lang="en-US" sz="1200" dirty="0">
                <a:latin typeface="Arial" charset="0"/>
              </a:rPr>
              <a:t>NMR </a:t>
            </a:r>
            <a:r>
              <a:rPr lang="en-US" sz="1200" dirty="0" smtClean="0">
                <a:latin typeface="Arial" charset="0"/>
              </a:rPr>
              <a:t>experiments, requiring </a:t>
            </a:r>
            <a:r>
              <a:rPr lang="en-US" sz="1200" dirty="0">
                <a:latin typeface="Arial" charset="0"/>
              </a:rPr>
              <a:t>high sensitivity and resolution. This research is enabled by the </a:t>
            </a:r>
            <a:r>
              <a:rPr lang="en-US" sz="1200" dirty="0" smtClean="0">
                <a:latin typeface="Arial" charset="0"/>
              </a:rPr>
              <a:t>MagLab’s high-field </a:t>
            </a:r>
            <a:r>
              <a:rPr lang="en-US" sz="1200" dirty="0">
                <a:latin typeface="Arial" charset="0"/>
              </a:rPr>
              <a:t>18.8 T NMR magnet and the state-of-the-art homebuilt probes </a:t>
            </a:r>
            <a:r>
              <a:rPr lang="en-US" sz="1200" dirty="0" smtClean="0">
                <a:latin typeface="Arial" charset="0"/>
              </a:rPr>
              <a:t>available at the MagLab</a:t>
            </a:r>
            <a:r>
              <a:rPr lang="en-US" sz="1200" dirty="0">
                <a:latin typeface="Arial" charset="0"/>
              </a:rPr>
              <a:t>. </a:t>
            </a: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24777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529140" y="1326495"/>
            <a:ext cx="4538660" cy="4881033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612" y="71414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495801" y="3588653"/>
            <a:ext cx="457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/>
          </a:p>
          <a:p>
            <a:pPr algn="ctr"/>
            <a:endParaRPr lang="en-US" sz="1200" dirty="0"/>
          </a:p>
        </p:txBody>
      </p:sp>
      <p:sp>
        <p:nvSpPr>
          <p:cNvPr id="16" name="Text Box 62"/>
          <p:cNvSpPr txBox="1">
            <a:spLocks noChangeArrowheads="1"/>
          </p:cNvSpPr>
          <p:nvPr/>
        </p:nvSpPr>
        <p:spPr bwMode="auto">
          <a:xfrm>
            <a:off x="1162245" y="-2797"/>
            <a:ext cx="6448037" cy="123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lang="en-US" sz="1600" b="1" kern="1200" dirty="0"/>
              <a:t>Understanding how fungi build their </a:t>
            </a:r>
            <a:r>
              <a:rPr lang="en-US" sz="1600" b="1" kern="1200" dirty="0" smtClean="0"/>
              <a:t>protective cell walls</a:t>
            </a:r>
            <a:endParaRPr lang="en-US" sz="600" dirty="0"/>
          </a:p>
          <a:p>
            <a:pPr algn="ctr">
              <a:spcBef>
                <a:spcPts val="0"/>
              </a:spcBef>
            </a:pPr>
            <a:r>
              <a:rPr lang="en-US" sz="1100" dirty="0"/>
              <a:t>Arnab Chakraborty</a:t>
            </a:r>
            <a:r>
              <a:rPr lang="en-US" sz="1100" baseline="30000" dirty="0"/>
              <a:t>1</a:t>
            </a:r>
            <a:r>
              <a:rPr lang="en-US" sz="1100" dirty="0"/>
              <a:t>, Liyanage D. Fernando</a:t>
            </a:r>
            <a:r>
              <a:rPr lang="en-US" sz="1100" baseline="30000" dirty="0"/>
              <a:t>1</a:t>
            </a:r>
            <a:r>
              <a:rPr lang="en-US" sz="1100" dirty="0"/>
              <a:t>, </a:t>
            </a:r>
            <a:r>
              <a:rPr lang="en-US" sz="1100" dirty="0" err="1"/>
              <a:t>Wenxia</a:t>
            </a:r>
            <a:r>
              <a:rPr lang="en-US" sz="1100" dirty="0"/>
              <a:t> Fang</a:t>
            </a:r>
            <a:r>
              <a:rPr lang="en-US" sz="1100" baseline="30000" dirty="0"/>
              <a:t>2</a:t>
            </a:r>
            <a:r>
              <a:rPr lang="en-US" sz="1100" dirty="0"/>
              <a:t>, </a:t>
            </a:r>
            <a:r>
              <a:rPr lang="en-US" sz="1100" dirty="0" err="1"/>
              <a:t>Malitha</a:t>
            </a:r>
            <a:r>
              <a:rPr lang="en-US" sz="1100" dirty="0"/>
              <a:t> C. </a:t>
            </a:r>
            <a:r>
              <a:rPr lang="en-US" sz="1100" dirty="0" err="1"/>
              <a:t>Dickwella</a:t>
            </a:r>
            <a:r>
              <a:rPr lang="en-US" sz="1100" dirty="0"/>
              <a:t> Widanage</a:t>
            </a:r>
            <a:r>
              <a:rPr lang="en-US" sz="1100" baseline="30000" dirty="0"/>
              <a:t>1</a:t>
            </a:r>
            <a:r>
              <a:rPr lang="en-US" sz="1100" dirty="0"/>
              <a:t>,</a:t>
            </a:r>
          </a:p>
          <a:p>
            <a:pPr algn="ctr">
              <a:spcBef>
                <a:spcPts val="0"/>
              </a:spcBef>
            </a:pPr>
            <a:r>
              <a:rPr lang="en-US" sz="1100" dirty="0" err="1"/>
              <a:t>Pingzhen</a:t>
            </a:r>
            <a:r>
              <a:rPr lang="en-US" sz="1100" dirty="0"/>
              <a:t> Wei</a:t>
            </a:r>
            <a:r>
              <a:rPr lang="en-US" sz="1100" baseline="30000" dirty="0"/>
              <a:t>2</a:t>
            </a:r>
            <a:r>
              <a:rPr lang="en-US" sz="1100" dirty="0"/>
              <a:t>, Cheng Jin</a:t>
            </a:r>
            <a:r>
              <a:rPr lang="en-US" sz="1100" baseline="30000" dirty="0"/>
              <a:t>2,3</a:t>
            </a:r>
            <a:r>
              <a:rPr lang="en-US" sz="1100" dirty="0"/>
              <a:t>, Thierry Fontaine</a:t>
            </a:r>
            <a:r>
              <a:rPr lang="en-US" sz="1100" baseline="30000" dirty="0"/>
              <a:t>4</a:t>
            </a:r>
            <a:r>
              <a:rPr lang="en-US" sz="1100" dirty="0"/>
              <a:t>, Jean-Paul Latgé</a:t>
            </a:r>
            <a:r>
              <a:rPr lang="en-US" sz="1100" baseline="30000" dirty="0"/>
              <a:t>5</a:t>
            </a:r>
            <a:r>
              <a:rPr lang="en-US" sz="1100" dirty="0"/>
              <a:t>, Tuo Wang</a:t>
            </a:r>
            <a:r>
              <a:rPr lang="en-US" sz="1100" baseline="30000" dirty="0"/>
              <a:t>1</a:t>
            </a:r>
            <a:endParaRPr lang="en-US" sz="1100" kern="1200" baseline="30000" dirty="0"/>
          </a:p>
          <a:p>
            <a:pPr marL="228600" indent="-228600" algn="ctr">
              <a:spcBef>
                <a:spcPts val="0"/>
              </a:spcBef>
              <a:spcAft>
                <a:spcPts val="300"/>
              </a:spcAft>
              <a:buAutoNum type="arabicPeriod"/>
            </a:pPr>
            <a:r>
              <a:rPr lang="en-US" sz="1050" b="1" dirty="0">
                <a:solidFill>
                  <a:srgbClr val="0033CC"/>
                </a:solidFill>
              </a:rPr>
              <a:t>Department of Chemistry, Louisiana State University; 2. Guangxi Academy of Sciences, China; 3. Institute of Microbiology, China; 4. </a:t>
            </a:r>
            <a:r>
              <a:rPr lang="en-US" sz="1050" b="1" dirty="0" err="1">
                <a:solidFill>
                  <a:srgbClr val="0033CC"/>
                </a:solidFill>
              </a:rPr>
              <a:t>Institut</a:t>
            </a:r>
            <a:r>
              <a:rPr lang="en-US" sz="1050" b="1" dirty="0">
                <a:solidFill>
                  <a:srgbClr val="0033CC"/>
                </a:solidFill>
              </a:rPr>
              <a:t> Pasteur, France; 5. University of Crete, Greece</a:t>
            </a:r>
            <a:r>
              <a:rPr lang="en-US" sz="600" b="1" dirty="0">
                <a:solidFill>
                  <a:srgbClr val="0033CC"/>
                </a:solidFill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1050" b="1" dirty="0"/>
              <a:t>Funding Grants:</a:t>
            </a:r>
            <a:r>
              <a:rPr lang="en-US" sz="1050" dirty="0"/>
              <a:t>  G.S. Boebinger (NSF DMR-1644779); Tuo Wang (NIH AI149289) </a:t>
            </a:r>
            <a:endParaRPr lang="en-US" sz="1050" b="1" dirty="0">
              <a:solidFill>
                <a:srgbClr val="0033CC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786FF21-D324-491E-826A-91667F1C9476}"/>
              </a:ext>
            </a:extLst>
          </p:cNvPr>
          <p:cNvSpPr txBox="1"/>
          <p:nvPr/>
        </p:nvSpPr>
        <p:spPr>
          <a:xfrm>
            <a:off x="4529140" y="5032244"/>
            <a:ext cx="44957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200" dirty="0"/>
              <a:t>The fungal cell wall is a network of five carbohydrates and proteins. </a:t>
            </a:r>
            <a:r>
              <a:rPr lang="en-US" sz="1200" dirty="0" smtClean="0"/>
              <a:t>The </a:t>
            </a:r>
            <a:r>
              <a:rPr lang="en-US" sz="1200" dirty="0"/>
              <a:t>dashed line separates the outer (above) and inner (below) domains of the cell </a:t>
            </a:r>
            <a:r>
              <a:rPr lang="en-US" sz="1200" dirty="0" smtClean="0"/>
              <a:t>wall. Note that molecules </a:t>
            </a:r>
            <a:r>
              <a:rPr lang="en-US" sz="1200" dirty="0"/>
              <a:t>are packed differently in the inner and outer </a:t>
            </a:r>
            <a:r>
              <a:rPr lang="en-US" sz="1200" dirty="0" smtClean="0"/>
              <a:t>domains, which leads to different properties. The same color-coding is used in </a:t>
            </a:r>
            <a:r>
              <a:rPr lang="en-US" sz="1200" dirty="0"/>
              <a:t>the cell wall model </a:t>
            </a:r>
            <a:r>
              <a:rPr lang="en-US" sz="1200" dirty="0" smtClean="0"/>
              <a:t>(at left) and </a:t>
            </a:r>
            <a:r>
              <a:rPr lang="en-US" sz="1200" dirty="0"/>
              <a:t>the </a:t>
            </a:r>
            <a:r>
              <a:rPr lang="en-US" sz="1200" dirty="0" smtClean="0"/>
              <a:t>specific sugar structures (at right). </a:t>
            </a:r>
            <a:endParaRPr lang="el-GR" sz="1200" dirty="0"/>
          </a:p>
        </p:txBody>
      </p:sp>
      <p:sp>
        <p:nvSpPr>
          <p:cNvPr id="13" name="Text Box 28">
            <a:extLst>
              <a:ext uri="{FF2B5EF4-FFF2-40B4-BE49-F238E27FC236}">
                <a16:creationId xmlns:a16="http://schemas.microsoft.com/office/drawing/2014/main" id="{C9FD9C50-DC7D-446D-A9F1-A2D69846F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8" y="6066253"/>
            <a:ext cx="90297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Facility used</a:t>
            </a:r>
            <a:r>
              <a:rPr lang="en-US" sz="1100" b="1" dirty="0">
                <a:solidFill>
                  <a:srgbClr val="333399"/>
                </a:solidFill>
              </a:rPr>
              <a:t>:</a:t>
            </a:r>
            <a:r>
              <a:rPr lang="en-US" sz="1100" dirty="0">
                <a:solidFill>
                  <a:srgbClr val="333399"/>
                </a:solidFill>
              </a:rPr>
              <a:t>  </a:t>
            </a:r>
            <a:r>
              <a:rPr lang="en-US" sz="1100" dirty="0" smtClean="0">
                <a:solidFill>
                  <a:srgbClr val="333399"/>
                </a:solidFill>
              </a:rPr>
              <a:t>800MHz with MagLab probes</a:t>
            </a:r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en-US" sz="1100" dirty="0" smtClean="0">
                <a:solidFill>
                  <a:srgbClr val="333399"/>
                </a:solidFill>
              </a:rPr>
              <a:t>at NMR/FSU facility.</a:t>
            </a:r>
            <a:endParaRPr lang="en-US" sz="1100" dirty="0">
              <a:solidFill>
                <a:srgbClr val="333399"/>
              </a:solidFill>
            </a:endParaRPr>
          </a:p>
          <a:p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dirty="0">
                <a:solidFill>
                  <a:srgbClr val="333399"/>
                </a:solidFill>
              </a:rPr>
              <a:t>Chakraborty, A.; Fernando, L.D.; Fang, W.; </a:t>
            </a:r>
            <a:r>
              <a:rPr lang="en-US" sz="1100" dirty="0" err="1">
                <a:solidFill>
                  <a:srgbClr val="333399"/>
                </a:solidFill>
              </a:rPr>
              <a:t>Dickwella</a:t>
            </a:r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en-US" sz="1100" dirty="0" err="1">
                <a:solidFill>
                  <a:srgbClr val="333399"/>
                </a:solidFill>
              </a:rPr>
              <a:t>Widanage</a:t>
            </a:r>
            <a:r>
              <a:rPr lang="en-US" sz="1100" dirty="0">
                <a:solidFill>
                  <a:srgbClr val="333399"/>
                </a:solidFill>
              </a:rPr>
              <a:t>, M.C.; Wei, P.; </a:t>
            </a:r>
            <a:r>
              <a:rPr lang="en-US" sz="1100" dirty="0" err="1">
                <a:solidFill>
                  <a:srgbClr val="333399"/>
                </a:solidFill>
              </a:rPr>
              <a:t>Jin</a:t>
            </a:r>
            <a:r>
              <a:rPr lang="en-US" sz="1100" dirty="0">
                <a:solidFill>
                  <a:srgbClr val="333399"/>
                </a:solidFill>
              </a:rPr>
              <a:t>, C.; Fontaine, T.; </a:t>
            </a:r>
            <a:r>
              <a:rPr lang="en-US" sz="1100" dirty="0" err="1">
                <a:solidFill>
                  <a:srgbClr val="333399"/>
                </a:solidFill>
              </a:rPr>
              <a:t>Latge</a:t>
            </a:r>
            <a:r>
              <a:rPr lang="en-US" sz="1100" dirty="0">
                <a:solidFill>
                  <a:srgbClr val="333399"/>
                </a:solidFill>
              </a:rPr>
              <a:t>, J.P.; Wang, T., </a:t>
            </a:r>
            <a:r>
              <a:rPr lang="en-US" sz="1100" i="1" dirty="0">
                <a:solidFill>
                  <a:srgbClr val="333399"/>
                </a:solidFill>
              </a:rPr>
              <a:t>A molecular vision of fungal cell wall organization by functional genomics and solid-state NMR,</a:t>
            </a:r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en-US" sz="1100" b="1" dirty="0">
                <a:solidFill>
                  <a:srgbClr val="333399"/>
                </a:solidFill>
              </a:rPr>
              <a:t>Nature Communications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b="1" dirty="0">
                <a:solidFill>
                  <a:srgbClr val="333399"/>
                </a:solidFill>
              </a:rPr>
              <a:t>12</a:t>
            </a:r>
            <a:r>
              <a:rPr lang="en-US" sz="1100" dirty="0">
                <a:solidFill>
                  <a:srgbClr val="333399"/>
                </a:solidFill>
              </a:rPr>
              <a:t>, 6346 (2021) </a:t>
            </a:r>
            <a:r>
              <a:rPr lang="en-US" sz="1100" dirty="0">
                <a:solidFill>
                  <a:srgbClr val="333399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doi.org/10.1038/s41467-021-26749-z</a:t>
            </a:r>
            <a:endParaRPr lang="en-US" sz="1200" dirty="0">
              <a:solidFill>
                <a:srgbClr val="333399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614863" y="1390636"/>
            <a:ext cx="4424356" cy="3673690"/>
            <a:chOff x="4614863" y="1466836"/>
            <a:chExt cx="4424356" cy="3673690"/>
          </a:xfrm>
        </p:grpSpPr>
        <p:pic>
          <p:nvPicPr>
            <p:cNvPr id="7" name="Picture 6" descr="Map&#10;&#10;Description automatically generated">
              <a:extLst>
                <a:ext uri="{FF2B5EF4-FFF2-40B4-BE49-F238E27FC236}">
                  <a16:creationId xmlns:a16="http://schemas.microsoft.com/office/drawing/2014/main" id="{36562EAA-1A16-49EC-96EA-64B140252CD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4863" y="1466836"/>
              <a:ext cx="4271962" cy="3673690"/>
            </a:xfrm>
            <a:prstGeom prst="rect">
              <a:avLst/>
            </a:prstGeom>
          </p:spPr>
        </p:pic>
        <p:pic>
          <p:nvPicPr>
            <p:cNvPr id="18" name="Picture 17" descr="Map&#10;&#10;Description automatically generated">
              <a:extLst>
                <a:ext uri="{FF2B5EF4-FFF2-40B4-BE49-F238E27FC236}">
                  <a16:creationId xmlns:a16="http://schemas.microsoft.com/office/drawing/2014/main" id="{36562EAA-1A16-49EC-96EA-64B140252CD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521872" y="4708718"/>
              <a:ext cx="450676" cy="173338"/>
            </a:xfrm>
            <a:prstGeom prst="rect">
              <a:avLst/>
            </a:prstGeom>
          </p:spPr>
        </p:pic>
        <p:pic>
          <p:nvPicPr>
            <p:cNvPr id="19" name="Picture 18" descr="Map&#10;&#10;Description automatically generated">
              <a:extLst>
                <a:ext uri="{FF2B5EF4-FFF2-40B4-BE49-F238E27FC236}">
                  <a16:creationId xmlns:a16="http://schemas.microsoft.com/office/drawing/2014/main" id="{36562EAA-1A16-49EC-96EA-64B140252CD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314259" y="3712947"/>
              <a:ext cx="710678" cy="190671"/>
            </a:xfrm>
            <a:prstGeom prst="rect">
              <a:avLst/>
            </a:prstGeom>
          </p:spPr>
        </p:pic>
        <p:pic>
          <p:nvPicPr>
            <p:cNvPr id="20" name="Picture 19" descr="Map&#10;&#10;Description automatically generated">
              <a:extLst>
                <a:ext uri="{FF2B5EF4-FFF2-40B4-BE49-F238E27FC236}">
                  <a16:creationId xmlns:a16="http://schemas.microsoft.com/office/drawing/2014/main" id="{36562EAA-1A16-49EC-96EA-64B140252CD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219727" y="3392558"/>
              <a:ext cx="722238" cy="179116"/>
            </a:xfrm>
            <a:prstGeom prst="rect">
              <a:avLst/>
            </a:prstGeom>
          </p:spPr>
        </p:pic>
        <p:pic>
          <p:nvPicPr>
            <p:cNvPr id="21" name="Picture 20" descr="Map&#10;&#10;Description automatically generated">
              <a:extLst>
                <a:ext uri="{FF2B5EF4-FFF2-40B4-BE49-F238E27FC236}">
                  <a16:creationId xmlns:a16="http://schemas.microsoft.com/office/drawing/2014/main" id="{36562EAA-1A16-49EC-96EA-64B140252CD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300542" y="2463388"/>
              <a:ext cx="716460" cy="173338"/>
            </a:xfrm>
            <a:prstGeom prst="rect">
              <a:avLst/>
            </a:prstGeom>
          </p:spPr>
        </p:pic>
        <p:pic>
          <p:nvPicPr>
            <p:cNvPr id="22" name="Picture 21" descr="Map&#10;&#10;Description automatically generated">
              <a:extLst>
                <a:ext uri="{FF2B5EF4-FFF2-40B4-BE49-F238E27FC236}">
                  <a16:creationId xmlns:a16="http://schemas.microsoft.com/office/drawing/2014/main" id="{36562EAA-1A16-49EC-96EA-64B140252CD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354702" y="1534574"/>
              <a:ext cx="670235" cy="150226"/>
            </a:xfrm>
            <a:prstGeom prst="rect">
              <a:avLst/>
            </a:prstGeom>
          </p:spPr>
        </p:pic>
        <p:sp>
          <p:nvSpPr>
            <p:cNvPr id="2" name="Rounded Rectangle 1"/>
            <p:cNvSpPr/>
            <p:nvPr/>
          </p:nvSpPr>
          <p:spPr>
            <a:xfrm>
              <a:off x="8864609" y="1657292"/>
              <a:ext cx="174610" cy="10264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8809328" y="3312195"/>
              <a:ext cx="174610" cy="10264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8799520" y="3540955"/>
              <a:ext cx="174610" cy="10264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489ADD64191E43967A9DCBD9FB6C60" ma:contentTypeVersion="1" ma:contentTypeDescription="Create a new document." ma:contentTypeScope="" ma:versionID="a6b847c8da0d2eddcc68a0bc94e4d89e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6BAB17F-B7E2-43CA-B81E-A271654FAA05}"/>
</file>

<file path=customXml/itemProps2.xml><?xml version="1.0" encoding="utf-8"?>
<ds:datastoreItem xmlns:ds="http://schemas.openxmlformats.org/officeDocument/2006/customXml" ds:itemID="{A2B3A689-93B5-48B4-A745-FD9B2D9547A9}"/>
</file>

<file path=customXml/itemProps3.xml><?xml version="1.0" encoding="utf-8"?>
<ds:datastoreItem xmlns:ds="http://schemas.openxmlformats.org/officeDocument/2006/customXml" ds:itemID="{75DC8AE0-CD05-4225-8966-472F6737FD97}"/>
</file>

<file path=docProps/app.xml><?xml version="1.0" encoding="utf-8"?>
<Properties xmlns="http://schemas.openxmlformats.org/officeDocument/2006/extended-properties" xmlns:vt="http://schemas.openxmlformats.org/officeDocument/2006/docPropsVTypes">
  <TotalTime>7376</TotalTime>
  <Words>919</Words>
  <Application>Microsoft Office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189</cp:revision>
  <cp:lastPrinted>2019-07-16T13:07:28Z</cp:lastPrinted>
  <dcterms:created xsi:type="dcterms:W3CDTF">2004-08-07T03:10:56Z</dcterms:created>
  <dcterms:modified xsi:type="dcterms:W3CDTF">2022-01-07T23:16:53Z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0x01010033489ADD64191E43967A9DCBD9FB6C60</vt:lpwstr>
  </property>
</Properties>
</file>