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C2E"/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59BF4-2372-1D40-93C1-8B3ECE14D56C}" v="20" dt="2021-12-14T20:41:11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98" autoAdjust="0"/>
    <p:restoredTop sz="96357" autoAdjust="0"/>
  </p:normalViewPr>
  <p:slideViewPr>
    <p:cSldViewPr snapToGrid="0">
      <p:cViewPr varScale="1">
        <p:scale>
          <a:sx n="83" d="100"/>
          <a:sy n="83" d="100"/>
        </p:scale>
        <p:origin x="167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s://doi.org/10.1038/s41557-021-00737-8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doi.org/10.1038/s41557-021-00737-8" TargetMode="External"/><Relationship Id="rId4" Type="http://schemas.openxmlformats.org/officeDocument/2006/relationships/image" Target="../media/image1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6010" y="40618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Text Box 28">
            <a:extLst>
              <a:ext uri="{FF2B5EF4-FFF2-40B4-BE49-F238E27FC236}">
                <a16:creationId xmlns:a16="http://schemas.microsoft.com/office/drawing/2014/main" id="{266D5C14-0E63-7744-B4E9-3FDE83577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6" y="1318852"/>
            <a:ext cx="4190307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Baird’s rule predicts that cyclic molecules with 4</a:t>
            </a:r>
            <a:r>
              <a:rPr lang="en-US" sz="1200" i="1" dirty="0"/>
              <a:t>n</a:t>
            </a:r>
            <a:r>
              <a:rPr lang="en-US" sz="1200" dirty="0"/>
              <a:t> </a:t>
            </a:r>
            <a:r>
              <a:rPr lang="en-US" sz="1200" dirty="0">
                <a:latin typeface="Symbol" pitchFamily="2" charset="2"/>
              </a:rPr>
              <a:t>p</a:t>
            </a:r>
            <a:r>
              <a:rPr lang="en-US" sz="1200" dirty="0"/>
              <a:t>-electrons (</a:t>
            </a:r>
            <a:r>
              <a:rPr lang="en-US" sz="1200" i="1" dirty="0"/>
              <a:t>n</a:t>
            </a:r>
            <a:r>
              <a:rPr lang="en-US" sz="1200" dirty="0"/>
              <a:t> = positive integer) should be aromatic in the triplet state; aromaticity implies complete delocalization of the two unpaired electron spins associated with the </a:t>
            </a:r>
            <a:r>
              <a:rPr lang="en-US" sz="1200" i="1" dirty="0"/>
              <a:t>S</a:t>
            </a:r>
            <a:r>
              <a:rPr lang="en-US" sz="1200" dirty="0"/>
              <a:t> = ½ + ½ = 1 (triplet) state and an undistorted planar ring system. Unfortunately, efforts to realize such ring systems have been stymied by their tendency to distort into structures favoring a fully spin-paired singlet (</a:t>
            </a:r>
            <a:r>
              <a:rPr lang="en-US" sz="1200" i="1" dirty="0" smtClean="0"/>
              <a:t>S</a:t>
            </a:r>
            <a:r>
              <a:rPr lang="en-US" sz="1200" dirty="0" smtClean="0"/>
              <a:t> = 0</a:t>
            </a:r>
            <a:r>
              <a:rPr lang="en-US" sz="1200" dirty="0"/>
              <a:t>) ground state, with a large energy gap to the excited triplet state.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i="1" u="sng" dirty="0" smtClean="0"/>
              <a:t>This work demonstrates </a:t>
            </a:r>
            <a:r>
              <a:rPr lang="en-US" sz="1200" i="1" u="sng" dirty="0"/>
              <a:t>that the elusive benzene diradical dianion can be stabilized through creation of an unusual </a:t>
            </a:r>
            <a:r>
              <a:rPr lang="en-US" sz="1200" i="1" u="sng" dirty="0" err="1"/>
              <a:t>metallo</a:t>
            </a:r>
            <a:r>
              <a:rPr lang="en-US" sz="1200" i="1" u="sng" dirty="0"/>
              <a:t>-ligand that enforces a tightly constrained inverse sandwich structure, with a metal ion </a:t>
            </a:r>
            <a:r>
              <a:rPr lang="en-US" sz="1200" i="1" u="sng" dirty="0" smtClean="0"/>
              <a:t>(orange in the Figure) on </a:t>
            </a:r>
            <a:r>
              <a:rPr lang="en-US" sz="1200" i="1" u="sng" dirty="0"/>
              <a:t>each face of the central ring </a:t>
            </a:r>
            <a:r>
              <a:rPr lang="en-US" sz="1200" i="1" u="sng" dirty="0" smtClean="0"/>
              <a:t>system</a:t>
            </a:r>
            <a:r>
              <a:rPr lang="en-US" sz="1200" dirty="0" smtClean="0"/>
              <a:t>. The </a:t>
            </a:r>
            <a:r>
              <a:rPr lang="en-US" sz="1200" dirty="0"/>
              <a:t>benzene dianion possesses two additional electrons in the </a:t>
            </a:r>
            <a:r>
              <a:rPr lang="en-US" sz="1200" dirty="0">
                <a:latin typeface="Symbol" pitchFamily="2" charset="2"/>
              </a:rPr>
              <a:t>p</a:t>
            </a:r>
            <a:r>
              <a:rPr lang="en-US" sz="1200" dirty="0"/>
              <a:t>-system, i.e., a total of 6 + 2 = 8 </a:t>
            </a:r>
            <a:r>
              <a:rPr lang="en-US" sz="1200" dirty="0">
                <a:latin typeface="Symbol" pitchFamily="2" charset="2"/>
              </a:rPr>
              <a:t>p</a:t>
            </a:r>
            <a:r>
              <a:rPr lang="en-US" sz="1200" dirty="0"/>
              <a:t>-electrons. High-field EPR measurements were then employed </a:t>
            </a:r>
            <a:r>
              <a:rPr lang="en-US" sz="1200" dirty="0" smtClean="0"/>
              <a:t>in </a:t>
            </a:r>
            <a:r>
              <a:rPr lang="en-US" sz="1200" dirty="0"/>
              <a:t>which the metal ions are non-magnetic yttrium(III), revealing paramagnetic signals consistent with a triplet (</a:t>
            </a:r>
            <a:r>
              <a:rPr lang="en-US" sz="1200" i="1" dirty="0" smtClean="0"/>
              <a:t>S</a:t>
            </a:r>
            <a:r>
              <a:rPr lang="en-US" sz="1200" dirty="0" smtClean="0"/>
              <a:t> = 1</a:t>
            </a:r>
            <a:r>
              <a:rPr lang="en-US" sz="1200" dirty="0"/>
              <a:t>) benzene diradical at temperatures down to 5 K. Meanwhile, X-ray diffraction </a:t>
            </a:r>
            <a:r>
              <a:rPr lang="en-US" sz="1200" dirty="0" smtClean="0"/>
              <a:t>finds aromaticity</a:t>
            </a:r>
            <a:r>
              <a:rPr lang="en-US" sz="1200" dirty="0"/>
              <a:t>, </a:t>
            </a:r>
            <a:r>
              <a:rPr lang="en-US" sz="1200" dirty="0" smtClean="0"/>
              <a:t>consistent with </a:t>
            </a:r>
            <a:r>
              <a:rPr lang="en-US" sz="1200" dirty="0"/>
              <a:t>Baird’s rule.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i="1" u="sng" dirty="0"/>
              <a:t>This fundamental </a:t>
            </a:r>
            <a:r>
              <a:rPr lang="en-US" sz="1200" i="1" u="sng" dirty="0" smtClean="0"/>
              <a:t>research </a:t>
            </a:r>
            <a:r>
              <a:rPr lang="en-US" sz="1200" i="1" u="sng" dirty="0"/>
              <a:t>demonstrates how molecular symmetry, rigidity and even magnetic exchange coupling can be leveraged to preferentially stabilize and study a desired </a:t>
            </a:r>
            <a:r>
              <a:rPr lang="en-US" sz="1200" i="1" u="sng" dirty="0" smtClean="0"/>
              <a:t>electronic/magnetic </a:t>
            </a:r>
            <a:r>
              <a:rPr lang="en-US" sz="1200" i="1" u="sng" dirty="0"/>
              <a:t>state in an organic molecule</a:t>
            </a:r>
            <a:r>
              <a:rPr lang="en-US" sz="1200" dirty="0"/>
              <a:t>.</a:t>
            </a:r>
          </a:p>
        </p:txBody>
      </p:sp>
      <p:sp>
        <p:nvSpPr>
          <p:cNvPr id="17" name="Text Box 62">
            <a:extLst>
              <a:ext uri="{FF2B5EF4-FFF2-40B4-BE49-F238E27FC236}">
                <a16:creationId xmlns:a16="http://schemas.microsoft.com/office/drawing/2014/main" id="{B7FAEB31-473D-0D4F-A2A4-1A66C69B0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500" y="40618"/>
            <a:ext cx="723251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Isolation of a Triplet Benzene Dianion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C. A. Gould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J. Marbey</a:t>
            </a:r>
            <a:r>
              <a:rPr lang="en-US" sz="1100" kern="1200" baseline="30000" dirty="0"/>
              <a:t>2,3</a:t>
            </a:r>
            <a:r>
              <a:rPr lang="en-US" sz="1100" kern="1200" dirty="0"/>
              <a:t>, </a:t>
            </a:r>
            <a:r>
              <a:rPr lang="en-US" sz="1100" dirty="0"/>
              <a:t>V. Vieru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</a:t>
            </a:r>
            <a:r>
              <a:rPr lang="en-US" sz="1100" dirty="0"/>
              <a:t>D. A. Marchiori</a:t>
            </a:r>
            <a:r>
              <a:rPr lang="en-US" sz="1100" kern="1200" baseline="30000" dirty="0"/>
              <a:t>5</a:t>
            </a:r>
            <a:r>
              <a:rPr lang="en-US" sz="1100" kern="1200" dirty="0"/>
              <a:t>, R. D. Britt</a:t>
            </a:r>
            <a:r>
              <a:rPr lang="en-US" sz="1100" kern="1200" baseline="30000" dirty="0"/>
              <a:t>5</a:t>
            </a:r>
            <a:r>
              <a:rPr lang="en-US" sz="1100" kern="1200" dirty="0"/>
              <a:t>, L. F. Chibotaru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S. Hill</a:t>
            </a:r>
            <a:r>
              <a:rPr lang="en-US" sz="1100" kern="1200" baseline="30000" dirty="0"/>
              <a:t>2,3</a:t>
            </a:r>
            <a:r>
              <a:rPr lang="en-US" sz="1100" kern="1200" dirty="0"/>
              <a:t> and J. R. Long</a:t>
            </a:r>
            <a:r>
              <a:rPr lang="en-US" sz="1100" kern="1200" baseline="30000" dirty="0"/>
              <a:t>1,6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UC Berkeley; 2. NHMFL; 3. Florida State University; 4. KU Leuven; 5. UC Davis; 6. LBNL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J. R. </a:t>
            </a:r>
            <a:r>
              <a:rPr lang="en-US" sz="1050" dirty="0"/>
              <a:t>Long (NSF CHE-1610226</a:t>
            </a:r>
            <a:r>
              <a:rPr lang="en-US" sz="1050" kern="1200" dirty="0"/>
              <a:t>); </a:t>
            </a:r>
          </a:p>
          <a:p>
            <a:pPr algn="ctr">
              <a:spcBef>
                <a:spcPts val="0"/>
              </a:spcBef>
            </a:pPr>
            <a:r>
              <a:rPr lang="en-US" sz="1050" kern="1200" dirty="0"/>
              <a:t>S. </a:t>
            </a:r>
            <a:r>
              <a:rPr lang="en-US" sz="1050" dirty="0"/>
              <a:t>Hill (NSF DMR-1610226</a:t>
            </a:r>
            <a:r>
              <a:rPr lang="en-US" sz="1050" kern="1200" dirty="0"/>
              <a:t>); R. D. Britt (NIH </a:t>
            </a:r>
            <a:r>
              <a:rPr lang="en-US" sz="1050" dirty="0"/>
              <a:t>1R35GM126961</a:t>
            </a:r>
            <a:r>
              <a:rPr lang="en-US" sz="1050" kern="1200" dirty="0"/>
              <a:t>); V. </a:t>
            </a:r>
            <a:r>
              <a:rPr lang="en-US" sz="1050" kern="1200" dirty="0" err="1"/>
              <a:t>Vieru</a:t>
            </a:r>
            <a:r>
              <a:rPr lang="en-US" sz="1050" kern="1200" dirty="0"/>
              <a:t> (Flemish Science Foundation)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D4B411A0-50AE-0C4F-8B2B-D99AD12E5DF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3" r="1462" b="7040"/>
          <a:stretch/>
        </p:blipFill>
        <p:spPr>
          <a:xfrm>
            <a:off x="4476418" y="1361737"/>
            <a:ext cx="4285196" cy="3505876"/>
          </a:xfrm>
          <a:prstGeom prst="rect">
            <a:avLst/>
          </a:prstGeom>
        </p:spPr>
      </p:pic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228408" y="1325562"/>
            <a:ext cx="4839394" cy="495617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796FEC-3D19-E641-92CE-DFAEF431DDC8}"/>
              </a:ext>
            </a:extLst>
          </p:cNvPr>
          <p:cNvSpPr/>
          <p:nvPr/>
        </p:nvSpPr>
        <p:spPr>
          <a:xfrm>
            <a:off x="6935566" y="1421174"/>
            <a:ext cx="1825320" cy="258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E1ACCEB9-3542-EE49-991D-962631E742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344" y="1387281"/>
            <a:ext cx="3568810" cy="262499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223076" y="1440499"/>
            <a:ext cx="1342964" cy="1694952"/>
            <a:chOff x="10052666" y="1539140"/>
            <a:chExt cx="1342964" cy="1694952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A113D7F-F755-6944-907C-456E55958D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r="4021" b="4916"/>
            <a:stretch/>
          </p:blipFill>
          <p:spPr>
            <a:xfrm>
              <a:off x="10669972" y="3058968"/>
              <a:ext cx="87668" cy="88514"/>
            </a:xfrm>
            <a:prstGeom prst="ellipse">
              <a:avLst/>
            </a:prstGeom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9D1AA7A0-DBE4-3C4E-AC6D-2A8825AD8F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276" b="22836"/>
            <a:stretch/>
          </p:blipFill>
          <p:spPr bwMode="auto">
            <a:xfrm>
              <a:off x="10052666" y="1539140"/>
              <a:ext cx="1271632" cy="1465201"/>
            </a:xfrm>
            <a:prstGeom prst="rect">
              <a:avLst/>
            </a:prstGeom>
            <a:solidFill>
              <a:schemeClr val="bg1">
                <a:alpha val="82208"/>
              </a:schemeClr>
            </a:solidFill>
          </p:spPr>
        </p:pic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778129D-39CE-0443-A0FA-A78D7E2DB470}"/>
                </a:ext>
              </a:extLst>
            </p:cNvPr>
            <p:cNvGrpSpPr/>
            <p:nvPr/>
          </p:nvGrpSpPr>
          <p:grpSpPr>
            <a:xfrm>
              <a:off x="10090532" y="2957092"/>
              <a:ext cx="318337" cy="276999"/>
              <a:chOff x="7521506" y="2840634"/>
              <a:chExt cx="318337" cy="276999"/>
            </a:xfrm>
          </p:grpSpPr>
          <p:pic>
            <p:nvPicPr>
              <p:cNvPr id="25" name="Picture 24" descr="A black and white image of a planet&#10;&#10;Description automatically generated with low confidence">
                <a:extLst>
                  <a:ext uri="{FF2B5EF4-FFF2-40B4-BE49-F238E27FC236}">
                    <a16:creationId xmlns:a16="http://schemas.microsoft.com/office/drawing/2014/main" id="{1F2FAA60-6E76-1D43-927E-B0FA7A5456F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566" r="5794" b="6400"/>
              <a:stretch/>
            </p:blipFill>
            <p:spPr>
              <a:xfrm>
                <a:off x="7521506" y="2944727"/>
                <a:ext cx="76542" cy="73152"/>
              </a:xfrm>
              <a:prstGeom prst="ellipse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D811913-B500-BC45-8ECC-A792064F6167}"/>
                  </a:ext>
                </a:extLst>
              </p:cNvPr>
              <p:cNvSpPr txBox="1"/>
              <p:nvPr/>
            </p:nvSpPr>
            <p:spPr>
              <a:xfrm>
                <a:off x="7544569" y="284063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0257274-B40B-3448-932B-8A394A7E1E44}"/>
                </a:ext>
              </a:extLst>
            </p:cNvPr>
            <p:cNvSpPr txBox="1"/>
            <p:nvPr/>
          </p:nvSpPr>
          <p:spPr>
            <a:xfrm>
              <a:off x="10683127" y="2957093"/>
              <a:ext cx="7125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Y or Gd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AFDFD23-5276-CC42-BD9D-4D50534577E3}"/>
                </a:ext>
              </a:extLst>
            </p:cNvPr>
            <p:cNvGrpSpPr/>
            <p:nvPr/>
          </p:nvGrpSpPr>
          <p:grpSpPr>
            <a:xfrm>
              <a:off x="10393819" y="2957092"/>
              <a:ext cx="322074" cy="276999"/>
              <a:chOff x="7236963" y="2840634"/>
              <a:chExt cx="322074" cy="276999"/>
            </a:xfrm>
          </p:grpSpPr>
          <p:pic>
            <p:nvPicPr>
              <p:cNvPr id="29" name="Picture 28" descr="A picture containing sport, bowling, ball&#10;&#10;Description automatically generated">
                <a:extLst>
                  <a:ext uri="{FF2B5EF4-FFF2-40B4-BE49-F238E27FC236}">
                    <a16:creationId xmlns:a16="http://schemas.microsoft.com/office/drawing/2014/main" id="{33A0BF51-C004-EB4A-BD3B-682C182971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97" r="6293" b="3705"/>
              <a:stretch/>
            </p:blipFill>
            <p:spPr>
              <a:xfrm>
                <a:off x="7236963" y="2948116"/>
                <a:ext cx="70338" cy="73152"/>
              </a:xfrm>
              <a:prstGeom prst="ellipse">
                <a:avLst/>
              </a:prstGeom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639F396-8B0D-3445-9164-B10F36110076}"/>
                  </a:ext>
                </a:extLst>
              </p:cNvPr>
              <p:cNvSpPr txBox="1"/>
              <p:nvPr/>
            </p:nvSpPr>
            <p:spPr>
              <a:xfrm>
                <a:off x="7263763" y="284063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N</a:t>
                </a:r>
              </a:p>
            </p:txBody>
          </p:sp>
        </p:grp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FEB9BD9-BC3C-1149-BAAD-86D26F536F7A}"/>
              </a:ext>
            </a:extLst>
          </p:cNvPr>
          <p:cNvSpPr/>
          <p:nvPr/>
        </p:nvSpPr>
        <p:spPr>
          <a:xfrm>
            <a:off x="4279210" y="4975312"/>
            <a:ext cx="486479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Figure: </a:t>
            </a:r>
            <a:r>
              <a:rPr lang="en-US" sz="1100" dirty="0"/>
              <a:t>(main panel) S</a:t>
            </a:r>
            <a:r>
              <a:rPr lang="en-US" sz="1100" dirty="0" smtClean="0"/>
              <a:t>pin </a:t>
            </a:r>
            <a:r>
              <a:rPr lang="en-US" sz="1100" dirty="0"/>
              <a:t>susceptibility deduced from the high-field EPR spectra </a:t>
            </a:r>
            <a:r>
              <a:rPr lang="en-US" sz="1100" dirty="0" smtClean="0"/>
              <a:t>in </a:t>
            </a:r>
            <a:r>
              <a:rPr lang="en-US" sz="1100" dirty="0"/>
              <a:t>the </a:t>
            </a:r>
            <a:r>
              <a:rPr lang="en-US" sz="1100" dirty="0" smtClean="0"/>
              <a:t>inset</a:t>
            </a:r>
            <a:r>
              <a:rPr lang="en-US" sz="1100" dirty="0"/>
              <a:t>, for the </a:t>
            </a:r>
            <a:r>
              <a:rPr lang="en-US" sz="1100" dirty="0" smtClean="0"/>
              <a:t>compound: </a:t>
            </a:r>
            <a:r>
              <a:rPr lang="en-US" sz="1100" dirty="0"/>
              <a:t>[K(18-crown-6)(THF)</a:t>
            </a:r>
            <a:r>
              <a:rPr lang="en-US" sz="1100" baseline="-25000" dirty="0"/>
              <a:t>2</a:t>
            </a:r>
            <a:r>
              <a:rPr lang="en-US" sz="1100" dirty="0"/>
              <a:t>]</a:t>
            </a:r>
            <a:r>
              <a:rPr lang="en-US" sz="1100" baseline="-25000" dirty="0"/>
              <a:t>2</a:t>
            </a:r>
            <a:r>
              <a:rPr lang="en-US" sz="1100" dirty="0"/>
              <a:t>[M</a:t>
            </a:r>
            <a:r>
              <a:rPr lang="en-US" sz="1100" baseline="-25000" dirty="0"/>
              <a:t>2</a:t>
            </a:r>
            <a:r>
              <a:rPr lang="en-US" sz="1100" dirty="0"/>
              <a:t>(BzN</a:t>
            </a:r>
            <a:r>
              <a:rPr lang="en-US" sz="1100" baseline="-25000" dirty="0"/>
              <a:t>6</a:t>
            </a:r>
            <a:r>
              <a:rPr lang="en-US" sz="1100" dirty="0"/>
              <a:t>-Mes)] (M = Y, Gd; BzN</a:t>
            </a:r>
            <a:r>
              <a:rPr lang="en-US" sz="1100" baseline="-25000" dirty="0"/>
              <a:t>6</a:t>
            </a:r>
            <a:r>
              <a:rPr lang="en-US" sz="1100" dirty="0"/>
              <a:t>-Mes = 1,3,5-tris[2′,6′-(</a:t>
            </a:r>
            <a:r>
              <a:rPr lang="en-US" sz="1100" i="1" dirty="0"/>
              <a:t>N</a:t>
            </a:r>
            <a:r>
              <a:rPr lang="en-US" sz="1100" dirty="0"/>
              <a:t>-mesityl)dimethanamino-4′-</a:t>
            </a:r>
            <a:r>
              <a:rPr lang="en-US" sz="1100" i="1" dirty="0"/>
              <a:t>tert</a:t>
            </a:r>
            <a:r>
              <a:rPr lang="en-US" sz="1100" dirty="0"/>
              <a:t>-butylphenyl]benzene), </a:t>
            </a:r>
            <a:r>
              <a:rPr lang="en-US" sz="1100" dirty="0" smtClean="0"/>
              <a:t>also shown </a:t>
            </a:r>
            <a:r>
              <a:rPr lang="en-US" sz="1100" dirty="0"/>
              <a:t>in the </a:t>
            </a:r>
            <a:r>
              <a:rPr lang="en-US" sz="1100" dirty="0" smtClean="0"/>
              <a:t>inset</a:t>
            </a:r>
            <a:r>
              <a:rPr lang="en-US" sz="1100" dirty="0"/>
              <a:t>. The EPR spectra were recorded in derivative mode, </a:t>
            </a:r>
            <a:r>
              <a:rPr lang="en-US" sz="1100" i="1" dirty="0" err="1"/>
              <a:t>d</a:t>
            </a:r>
            <a:r>
              <a:rPr lang="en-US" sz="1100" dirty="0" err="1"/>
              <a:t>I</a:t>
            </a:r>
            <a:r>
              <a:rPr lang="en-US" sz="1100" dirty="0"/>
              <a:t>/</a:t>
            </a:r>
            <a:r>
              <a:rPr lang="en-US" sz="1100" i="1" dirty="0"/>
              <a:t>d</a:t>
            </a:r>
            <a:r>
              <a:rPr lang="en-US" sz="1100" dirty="0"/>
              <a:t>B, where I is the microwave intensity transmitted through the sample and B the applied magnetic field. The spin susceptibility is obtained via double-integration of the </a:t>
            </a:r>
            <a:r>
              <a:rPr lang="en-US" sz="1100" i="1" dirty="0" err="1"/>
              <a:t>d</a:t>
            </a:r>
            <a:r>
              <a:rPr lang="en-US" sz="1100" dirty="0" err="1"/>
              <a:t>I</a:t>
            </a:r>
            <a:r>
              <a:rPr lang="en-US" sz="1100" dirty="0"/>
              <a:t>/</a:t>
            </a:r>
            <a:r>
              <a:rPr lang="en-US" sz="1100" i="1" dirty="0"/>
              <a:t>d</a:t>
            </a:r>
            <a:r>
              <a:rPr lang="en-US" sz="1100" dirty="0"/>
              <a:t>B signal.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F7781DAA-ED19-744A-9F25-36DD2242A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57836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EMR program, 15/17 Tesla Transmission </a:t>
            </a:r>
            <a:r>
              <a:rPr lang="en-US" sz="1100" dirty="0" smtClean="0">
                <a:solidFill>
                  <a:srgbClr val="333399"/>
                </a:solidFill>
              </a:rPr>
              <a:t>Spectrometer, 371GHz Microwave Source.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Gould, C.A.; </a:t>
            </a:r>
            <a:r>
              <a:rPr lang="en-US" sz="1100" dirty="0" err="1">
                <a:solidFill>
                  <a:srgbClr val="333399"/>
                </a:solidFill>
              </a:rPr>
              <a:t>Marbey</a:t>
            </a:r>
            <a:r>
              <a:rPr lang="en-US" sz="1100" dirty="0">
                <a:solidFill>
                  <a:srgbClr val="333399"/>
                </a:solidFill>
              </a:rPr>
              <a:t>, J.; </a:t>
            </a:r>
            <a:r>
              <a:rPr lang="en-US" sz="1100" dirty="0" err="1">
                <a:solidFill>
                  <a:srgbClr val="333399"/>
                </a:solidFill>
              </a:rPr>
              <a:t>Vieru</a:t>
            </a:r>
            <a:r>
              <a:rPr lang="en-US" sz="1100" dirty="0">
                <a:solidFill>
                  <a:srgbClr val="333399"/>
                </a:solidFill>
              </a:rPr>
              <a:t>, V.; </a:t>
            </a:r>
            <a:r>
              <a:rPr lang="en-US" sz="1100" dirty="0" err="1">
                <a:solidFill>
                  <a:srgbClr val="333399"/>
                </a:solidFill>
              </a:rPr>
              <a:t>Marchiori</a:t>
            </a:r>
            <a:r>
              <a:rPr lang="en-US" sz="1100" dirty="0">
                <a:solidFill>
                  <a:srgbClr val="333399"/>
                </a:solidFill>
              </a:rPr>
              <a:t>, D.A.; Britt, R.D.; </a:t>
            </a:r>
            <a:r>
              <a:rPr lang="en-US" sz="1100" dirty="0" err="1">
                <a:solidFill>
                  <a:srgbClr val="333399"/>
                </a:solidFill>
              </a:rPr>
              <a:t>Chibotaru</a:t>
            </a:r>
            <a:r>
              <a:rPr lang="en-US" sz="1100" dirty="0">
                <a:solidFill>
                  <a:srgbClr val="333399"/>
                </a:solidFill>
              </a:rPr>
              <a:t>, L.; Hill, S.; Long, J.R., </a:t>
            </a:r>
            <a:r>
              <a:rPr lang="en-US" sz="1100" i="1" dirty="0">
                <a:solidFill>
                  <a:srgbClr val="333399"/>
                </a:solidFill>
              </a:rPr>
              <a:t>Isolation of a Triplet Benzene Dianion,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Chemistry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13</a:t>
            </a:r>
            <a:r>
              <a:rPr lang="en-US" sz="1100" dirty="0">
                <a:solidFill>
                  <a:srgbClr val="333399"/>
                </a:solidFill>
              </a:rPr>
              <a:t>, 1001-1005 (2021) </a:t>
            </a:r>
            <a:r>
              <a:rPr lang="en-US" sz="1100" dirty="0">
                <a:solidFill>
                  <a:srgbClr val="333399"/>
                </a:solidFill>
                <a:hlinkClick r:id="rId11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doi.org/10.1038/s41557-021-00737-8</a:t>
            </a:r>
            <a:endParaRPr lang="en-US" sz="1100" dirty="0">
              <a:solidFill>
                <a:srgbClr val="333399"/>
              </a:solidFill>
            </a:endParaRPr>
          </a:p>
        </p:txBody>
      </p:sp>
      <p:pic>
        <p:nvPicPr>
          <p:cNvPr id="34" name="Picture 33" descr="Chart, line chart&#10;&#10;Description automatically generated">
            <a:extLst>
              <a:ext uri="{FF2B5EF4-FFF2-40B4-BE49-F238E27FC236}">
                <a16:creationId xmlns:a16="http://schemas.microsoft.com/office/drawing/2014/main" id="{D4B411A0-50AE-0C4F-8B2B-D99AD12E5DF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79" t="94424" r="30229" b="380"/>
          <a:stretch/>
        </p:blipFill>
        <p:spPr>
          <a:xfrm>
            <a:off x="6133402" y="4813269"/>
            <a:ext cx="1241368" cy="193963"/>
          </a:xfrm>
          <a:prstGeom prst="rect">
            <a:avLst/>
          </a:prstGeom>
        </p:spPr>
      </p:pic>
      <p:pic>
        <p:nvPicPr>
          <p:cNvPr id="37" name="Picture 36" descr="Chart, line chart&#10;&#10;Description automatically generated">
            <a:extLst>
              <a:ext uri="{FF2B5EF4-FFF2-40B4-BE49-F238E27FC236}">
                <a16:creationId xmlns:a16="http://schemas.microsoft.com/office/drawing/2014/main" id="{D4B411A0-50AE-0C4F-8B2B-D99AD12E5DF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" t="14891" r="95571" b="29897"/>
          <a:stretch/>
        </p:blipFill>
        <p:spPr>
          <a:xfrm>
            <a:off x="4290784" y="2041491"/>
            <a:ext cx="188422" cy="206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325562"/>
            <a:ext cx="475997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i="1" u="sng" dirty="0">
                <a:latin typeface="Arial" charset="0"/>
              </a:rPr>
              <a:t>This study reports stabilization of the elusive benzene radical dianion with a magnetic ground state</a:t>
            </a:r>
            <a:r>
              <a:rPr lang="en-US" sz="1200" dirty="0">
                <a:latin typeface="Arial" charset="0"/>
              </a:rPr>
              <a:t>, that is, a doubly reduced form of the benzene molecule in which the two unpaired electrons align their magnetic moments, giving rise to a total spin </a:t>
            </a:r>
            <a:r>
              <a:rPr lang="en-US" sz="1200" i="1" dirty="0"/>
              <a:t>S</a:t>
            </a:r>
            <a:r>
              <a:rPr lang="en-US" sz="1200" dirty="0"/>
              <a:t> = ½ + ½ = 1 (triplet) ground state. </a:t>
            </a:r>
            <a:r>
              <a:rPr lang="en-US" sz="1200" i="1" u="sng" dirty="0"/>
              <a:t>High-field electron paramagnetic resonance (EPR) studies were employed in order to confirm the magnetic state of this unusual molecule</a:t>
            </a:r>
            <a:r>
              <a:rPr lang="en-US" sz="1200" dirty="0"/>
              <a:t>.</a:t>
            </a:r>
            <a:endParaRPr lang="en-US" sz="1200" dirty="0">
              <a:latin typeface="Arial" charset="0"/>
            </a:endParaRPr>
          </a:p>
          <a:p>
            <a:pPr algn="just"/>
            <a:r>
              <a:rPr lang="en-US" sz="1000" dirty="0" smtClean="0">
                <a:solidFill>
                  <a:srgbClr val="000000"/>
                </a:solidFill>
              </a:rPr>
              <a:t> </a:t>
            </a:r>
            <a:endParaRPr lang="en-US" sz="10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i="1" u="sng" dirty="0">
                <a:latin typeface="Arial" charset="0"/>
              </a:rPr>
              <a:t>This study demonstrates how coordination chemistry </a:t>
            </a:r>
            <a:r>
              <a:rPr lang="en-US" sz="1200" i="1" u="sng" dirty="0" smtClean="0">
                <a:latin typeface="Arial" charset="0"/>
              </a:rPr>
              <a:t>can </a:t>
            </a:r>
            <a:r>
              <a:rPr lang="en-US" sz="1200" i="1" u="sng" dirty="0">
                <a:latin typeface="Arial" charset="0"/>
              </a:rPr>
              <a:t>be leveraged to stabilize a desired </a:t>
            </a:r>
            <a:r>
              <a:rPr lang="en-US" sz="1200" i="1" u="sng" dirty="0" smtClean="0">
                <a:latin typeface="Arial" charset="0"/>
              </a:rPr>
              <a:t>electronic/ magnetic state </a:t>
            </a:r>
            <a:r>
              <a:rPr lang="en-US" sz="1200" i="1" u="sng" dirty="0">
                <a:latin typeface="Arial" charset="0"/>
              </a:rPr>
              <a:t>in an organic molecule</a:t>
            </a:r>
            <a:r>
              <a:rPr lang="en-US" sz="1200" dirty="0">
                <a:latin typeface="Arial" charset="0"/>
              </a:rPr>
              <a:t>. Specifically, </a:t>
            </a:r>
            <a:r>
              <a:rPr lang="en-US" sz="1200" dirty="0"/>
              <a:t>this approach enables isolation of a negatively charged (2</a:t>
            </a:r>
            <a:r>
              <a:rPr lang="en-US" sz="1200" dirty="0">
                <a:latin typeface="Symbol" pitchFamily="2" charset="2"/>
              </a:rPr>
              <a:t>-</a:t>
            </a:r>
            <a:r>
              <a:rPr lang="en-US" sz="1200" dirty="0"/>
              <a:t>) benzene dianion in which the magnetic </a:t>
            </a:r>
            <a:r>
              <a:rPr lang="en-US" sz="1200" i="1" dirty="0"/>
              <a:t>S</a:t>
            </a:r>
            <a:r>
              <a:rPr lang="en-US" sz="1200" dirty="0"/>
              <a:t> = 1 (triplet) state—typically a high-energy excited state in such ring-like organic molecules—instead exists as the well-isolated molecular ground state. In turn, </a:t>
            </a:r>
            <a:r>
              <a:rPr lang="en-US" sz="1200" i="1" u="sng" dirty="0"/>
              <a:t>this enabled verification of a decades-old theoretical model predicting a delocalized nature of the unpaired electrons on the benzene ring</a:t>
            </a:r>
            <a:r>
              <a:rPr lang="en-US" sz="1200" dirty="0"/>
              <a:t>.</a:t>
            </a:r>
            <a:endParaRPr lang="en-US" sz="1200" dirty="0">
              <a:latin typeface="Arial" charset="0"/>
            </a:endParaRPr>
          </a:p>
          <a:p>
            <a:pPr algn="just"/>
            <a:r>
              <a:rPr lang="en-US" sz="1000" dirty="0" smtClean="0">
                <a:latin typeface="Arial" charset="0"/>
              </a:rPr>
              <a:t> </a:t>
            </a:r>
            <a:endParaRPr lang="en-US" sz="10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i="1" u="sng" dirty="0"/>
              <a:t>Measurements at multiple high magnetic fields and frequencies </a:t>
            </a:r>
            <a:r>
              <a:rPr lang="en-US" sz="1200" i="1" u="sng" dirty="0" smtClean="0"/>
              <a:t>(a factor of four </a:t>
            </a:r>
            <a:r>
              <a:rPr lang="en-US" sz="1200" i="1" u="sng" dirty="0"/>
              <a:t>above </a:t>
            </a:r>
            <a:r>
              <a:rPr lang="en-US" sz="1200" i="1" u="sng" dirty="0" smtClean="0"/>
              <a:t>commercial </a:t>
            </a:r>
            <a:r>
              <a:rPr lang="en-US" sz="1200" i="1" u="sng" dirty="0"/>
              <a:t>spectrometers) </a:t>
            </a:r>
            <a:r>
              <a:rPr lang="en-US" sz="1200" i="1" u="sng" dirty="0" smtClean="0"/>
              <a:t>available at the MagLab were </a:t>
            </a:r>
            <a:r>
              <a:rPr lang="en-US" sz="1200" i="1" u="sng" dirty="0"/>
              <a:t>essential in order to </a:t>
            </a:r>
            <a:r>
              <a:rPr lang="en-US" sz="1200" i="1" u="sng" dirty="0" err="1"/>
              <a:t>deconvolute</a:t>
            </a:r>
            <a:r>
              <a:rPr lang="en-US" sz="1200" i="1" u="sng" dirty="0"/>
              <a:t> several contributions to the </a:t>
            </a:r>
            <a:r>
              <a:rPr lang="en-US" sz="1200" i="1" u="sng" dirty="0" smtClean="0"/>
              <a:t>EPR </a:t>
            </a:r>
            <a:r>
              <a:rPr lang="en-US" sz="1200" i="1" u="sng" dirty="0"/>
              <a:t>spectra. In particular, separating the </a:t>
            </a:r>
            <a:r>
              <a:rPr lang="en-US" sz="1200" i="1" u="sng" dirty="0" smtClean="0"/>
              <a:t>contributions from intra-molecular </a:t>
            </a:r>
            <a:r>
              <a:rPr lang="en-US" sz="1200" i="1" u="sng" dirty="0"/>
              <a:t>and inter-molecular interactions is impossible at low magnetic fields</a:t>
            </a:r>
            <a:r>
              <a:rPr lang="en-US" sz="1200" dirty="0"/>
              <a:t>. In this way, analysis of spectra recorded at 13T and 371GHz </a:t>
            </a:r>
            <a:r>
              <a:rPr lang="en-US" sz="1200" dirty="0" smtClean="0"/>
              <a:t>provides information </a:t>
            </a:r>
            <a:r>
              <a:rPr lang="en-US" sz="1200" dirty="0"/>
              <a:t>on the isolation of the S=1 state, without dependence on other unknown </a:t>
            </a:r>
            <a:r>
              <a:rPr lang="en-US" sz="1200" dirty="0" smtClean="0"/>
              <a:t>interactions</a:t>
            </a:r>
            <a:r>
              <a:rPr lang="en-US" sz="1200" dirty="0" smtClean="0">
                <a:latin typeface="Arial" charset="0"/>
              </a:rPr>
              <a:t>.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pic>
        <p:nvPicPr>
          <p:cNvPr id="17" name="Picture 16" descr="NSF logo.jpg">
            <a:extLst>
              <a:ext uri="{FF2B5EF4-FFF2-40B4-BE49-F238E27FC236}">
                <a16:creationId xmlns:a16="http://schemas.microsoft.com/office/drawing/2014/main" id="{778EF41E-7D2C-1E41-BECE-71FE8B6D10F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76010" y="40618"/>
            <a:ext cx="1017188" cy="1023315"/>
          </a:xfrm>
          <a:prstGeom prst="rect">
            <a:avLst/>
          </a:prstGeom>
        </p:spPr>
      </p:pic>
      <p:sp>
        <p:nvSpPr>
          <p:cNvPr id="19" name="Text Box 28">
            <a:extLst>
              <a:ext uri="{FF2B5EF4-FFF2-40B4-BE49-F238E27FC236}">
                <a16:creationId xmlns:a16="http://schemas.microsoft.com/office/drawing/2014/main" id="{F7781DAA-ED19-744A-9F25-36DD2242A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57836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EMR program, 15/17 Tesla Transmission </a:t>
            </a:r>
            <a:r>
              <a:rPr lang="en-US" sz="1100" dirty="0" smtClean="0">
                <a:solidFill>
                  <a:srgbClr val="333399"/>
                </a:solidFill>
              </a:rPr>
              <a:t>Spectrometer, 371GHz Microwave Source.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Gould, C.A.; </a:t>
            </a:r>
            <a:r>
              <a:rPr lang="en-US" sz="1100" dirty="0" err="1">
                <a:solidFill>
                  <a:srgbClr val="333399"/>
                </a:solidFill>
              </a:rPr>
              <a:t>Marbey</a:t>
            </a:r>
            <a:r>
              <a:rPr lang="en-US" sz="1100" dirty="0">
                <a:solidFill>
                  <a:srgbClr val="333399"/>
                </a:solidFill>
              </a:rPr>
              <a:t>, J.; </a:t>
            </a:r>
            <a:r>
              <a:rPr lang="en-US" sz="1100" dirty="0" err="1">
                <a:solidFill>
                  <a:srgbClr val="333399"/>
                </a:solidFill>
              </a:rPr>
              <a:t>Vieru</a:t>
            </a:r>
            <a:r>
              <a:rPr lang="en-US" sz="1100" dirty="0">
                <a:solidFill>
                  <a:srgbClr val="333399"/>
                </a:solidFill>
              </a:rPr>
              <a:t>, V.; </a:t>
            </a:r>
            <a:r>
              <a:rPr lang="en-US" sz="1100" dirty="0" err="1">
                <a:solidFill>
                  <a:srgbClr val="333399"/>
                </a:solidFill>
              </a:rPr>
              <a:t>Marchiori</a:t>
            </a:r>
            <a:r>
              <a:rPr lang="en-US" sz="1100" dirty="0">
                <a:solidFill>
                  <a:srgbClr val="333399"/>
                </a:solidFill>
              </a:rPr>
              <a:t>, D.A.; Britt, R.D.; </a:t>
            </a:r>
            <a:r>
              <a:rPr lang="en-US" sz="1100" dirty="0" err="1">
                <a:solidFill>
                  <a:srgbClr val="333399"/>
                </a:solidFill>
              </a:rPr>
              <a:t>Chibotaru</a:t>
            </a:r>
            <a:r>
              <a:rPr lang="en-US" sz="1100" dirty="0">
                <a:solidFill>
                  <a:srgbClr val="333399"/>
                </a:solidFill>
              </a:rPr>
              <a:t>, L.; Hill, S.; Long, J.R., </a:t>
            </a:r>
            <a:r>
              <a:rPr lang="en-US" sz="1100" i="1" dirty="0">
                <a:solidFill>
                  <a:srgbClr val="333399"/>
                </a:solidFill>
              </a:rPr>
              <a:t>Isolation of a Triplet Benzene Dianion,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Chemistry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13</a:t>
            </a:r>
            <a:r>
              <a:rPr lang="en-US" sz="1100" dirty="0">
                <a:solidFill>
                  <a:srgbClr val="333399"/>
                </a:solidFill>
              </a:rPr>
              <a:t>, 1001-1005 (2021) </a:t>
            </a:r>
            <a:r>
              <a:rPr lang="en-US" sz="1100" dirty="0">
                <a:solidFill>
                  <a:srgbClr val="333399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doi.org/10.1038/s41557-021-00737-8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20" name="Rectangle 49">
            <a:extLst>
              <a:ext uri="{FF2B5EF4-FFF2-40B4-BE49-F238E27FC236}">
                <a16:creationId xmlns:a16="http://schemas.microsoft.com/office/drawing/2014/main" id="{43B7D92C-B521-284E-AB42-4D7E1E636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756" y="1325562"/>
            <a:ext cx="4263045" cy="495617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62">
            <a:extLst>
              <a:ext uri="{FF2B5EF4-FFF2-40B4-BE49-F238E27FC236}">
                <a16:creationId xmlns:a16="http://schemas.microsoft.com/office/drawing/2014/main" id="{5D766A6D-A464-9640-8374-B350EC48D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500" y="40618"/>
            <a:ext cx="723251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Isolation of a Triplet Benzene Dianion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C. A. Gould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J. Marbey</a:t>
            </a:r>
            <a:r>
              <a:rPr lang="en-US" sz="1100" kern="1200" baseline="30000" dirty="0"/>
              <a:t>2,3</a:t>
            </a:r>
            <a:r>
              <a:rPr lang="en-US" sz="1100" kern="1200" dirty="0"/>
              <a:t>, </a:t>
            </a:r>
            <a:r>
              <a:rPr lang="en-US" sz="1100" dirty="0"/>
              <a:t>V. Vieru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</a:t>
            </a:r>
            <a:r>
              <a:rPr lang="en-US" sz="1100" dirty="0"/>
              <a:t>D. A. Marchiori</a:t>
            </a:r>
            <a:r>
              <a:rPr lang="en-US" sz="1100" kern="1200" baseline="30000" dirty="0"/>
              <a:t>5</a:t>
            </a:r>
            <a:r>
              <a:rPr lang="en-US" sz="1100" kern="1200" dirty="0"/>
              <a:t>, R. D. Britt</a:t>
            </a:r>
            <a:r>
              <a:rPr lang="en-US" sz="1100" kern="1200" baseline="30000" dirty="0"/>
              <a:t>5</a:t>
            </a:r>
            <a:r>
              <a:rPr lang="en-US" sz="1100" kern="1200" dirty="0"/>
              <a:t>, L. F. Chibotaru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S. Hill</a:t>
            </a:r>
            <a:r>
              <a:rPr lang="en-US" sz="1100" kern="1200" baseline="30000" dirty="0"/>
              <a:t>2,3</a:t>
            </a:r>
            <a:r>
              <a:rPr lang="en-US" sz="1100" kern="1200" dirty="0"/>
              <a:t> and J. R. Long</a:t>
            </a:r>
            <a:r>
              <a:rPr lang="en-US" sz="1100" kern="1200" baseline="30000" dirty="0"/>
              <a:t>1,6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UC Berkeley; 2. NHMFL; 3. Florida State University; 4. KU Leuven; 5. UC Davis; 6. LBNL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J. R. </a:t>
            </a:r>
            <a:r>
              <a:rPr lang="en-US" sz="1050" dirty="0"/>
              <a:t>Long (NSF CHE-1610226</a:t>
            </a:r>
            <a:r>
              <a:rPr lang="en-US" sz="1050" kern="1200" dirty="0"/>
              <a:t>); </a:t>
            </a:r>
          </a:p>
          <a:p>
            <a:pPr algn="ctr">
              <a:spcBef>
                <a:spcPts val="0"/>
              </a:spcBef>
            </a:pPr>
            <a:r>
              <a:rPr lang="en-US" sz="1050" kern="1200" dirty="0"/>
              <a:t>S. </a:t>
            </a:r>
            <a:r>
              <a:rPr lang="en-US" sz="1050" dirty="0"/>
              <a:t>Hill (NSF DMR-1610226</a:t>
            </a:r>
            <a:r>
              <a:rPr lang="en-US" sz="1050" kern="1200" dirty="0"/>
              <a:t>); R. D. Britt (NIH </a:t>
            </a:r>
            <a:r>
              <a:rPr lang="en-US" sz="1050" dirty="0"/>
              <a:t>1R35GM126961</a:t>
            </a:r>
            <a:r>
              <a:rPr lang="en-US" sz="1050" kern="1200" dirty="0"/>
              <a:t>); V. </a:t>
            </a:r>
            <a:r>
              <a:rPr lang="en-US" sz="1050" kern="1200" dirty="0" err="1"/>
              <a:t>Vieru</a:t>
            </a:r>
            <a:r>
              <a:rPr lang="en-US" sz="1050" kern="1200" dirty="0"/>
              <a:t> (Flemish Science Foundation)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E59E529-6452-B74D-94DB-1ADAEA3D1D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" r="57235" b="22879"/>
          <a:stretch/>
        </p:blipFill>
        <p:spPr bwMode="auto">
          <a:xfrm>
            <a:off x="4888075" y="1441797"/>
            <a:ext cx="2678526" cy="32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CB1E74A4-A1BB-2247-8F1A-55BAC494AE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32" t="79261"/>
          <a:stretch/>
        </p:blipFill>
        <p:spPr bwMode="auto">
          <a:xfrm rot="5400000">
            <a:off x="6768594" y="2524348"/>
            <a:ext cx="3305660" cy="95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32E8280-362C-3D4D-A429-BEE5E515C6CF}"/>
              </a:ext>
            </a:extLst>
          </p:cNvPr>
          <p:cNvSpPr/>
          <p:nvPr/>
        </p:nvSpPr>
        <p:spPr>
          <a:xfrm>
            <a:off x="4871258" y="4916978"/>
            <a:ext cx="42480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Figure: </a:t>
            </a:r>
            <a:r>
              <a:rPr lang="en-US" sz="1200" dirty="0"/>
              <a:t>(left) The six-carbon benzene ring (highlighted in green) is stabilized via the surrounding rigid ligand scaffold, with the pair of metal ions (M = Y or Gd) </a:t>
            </a:r>
            <a:r>
              <a:rPr lang="en-US" sz="1200" dirty="0" smtClean="0"/>
              <a:t>above and below, </a:t>
            </a:r>
            <a:r>
              <a:rPr lang="en-US" sz="1200" dirty="0"/>
              <a:t>further promoting the magnetic (triplet) ground state. The delocalized nature (aromaticity) of the unpaired electrons manifests as an equalization of the carbon-carbon bond lengths (right), resulting in an undistorted ring structure.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014272" y="4654973"/>
            <a:ext cx="2378274" cy="287750"/>
            <a:chOff x="4725397" y="5113992"/>
            <a:chExt cx="2378274" cy="287750"/>
          </a:xfrm>
        </p:grpSpPr>
        <p:pic>
          <p:nvPicPr>
            <p:cNvPr id="16" name="Picture 15" descr="A black and white image of a planet&#10;&#10;Description automatically generated with low confidence">
              <a:extLst>
                <a:ext uri="{FF2B5EF4-FFF2-40B4-BE49-F238E27FC236}">
                  <a16:creationId xmlns:a16="http://schemas.microsoft.com/office/drawing/2014/main" id="{3D1C3B75-0071-BE4B-BF74-AB4E035952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6" r="5794" b="6400"/>
            <a:stretch/>
          </p:blipFill>
          <p:spPr>
            <a:xfrm>
              <a:off x="4725397" y="5196845"/>
              <a:ext cx="143516" cy="137160"/>
            </a:xfrm>
            <a:prstGeom prst="ellipse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1BE1018-EF9F-8347-ADAE-8881720EFE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4" r="4021" b="4916"/>
            <a:stretch/>
          </p:blipFill>
          <p:spPr>
            <a:xfrm>
              <a:off x="5909531" y="5192726"/>
              <a:ext cx="135849" cy="137160"/>
            </a:xfrm>
            <a:prstGeom prst="ellipse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4585D49-8661-0A4A-AD8E-F5DEF17434EC}"/>
                </a:ext>
              </a:extLst>
            </p:cNvPr>
            <p:cNvSpPr txBox="1"/>
            <p:nvPr/>
          </p:nvSpPr>
          <p:spPr>
            <a:xfrm>
              <a:off x="4837690" y="5121455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C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0CABD76-5CDC-AC49-8740-6C9F9BDCC73F}"/>
                </a:ext>
              </a:extLst>
            </p:cNvPr>
            <p:cNvSpPr txBox="1"/>
            <p:nvPr/>
          </p:nvSpPr>
          <p:spPr>
            <a:xfrm>
              <a:off x="6062104" y="5113992"/>
              <a:ext cx="10415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M = Y or Gd</a:t>
              </a:r>
            </a:p>
          </p:txBody>
        </p:sp>
        <p:pic>
          <p:nvPicPr>
            <p:cNvPr id="24" name="Picture 23" descr="A picture containing sport, bowling, ball&#10;&#10;Description automatically generated">
              <a:extLst>
                <a:ext uri="{FF2B5EF4-FFF2-40B4-BE49-F238E27FC236}">
                  <a16:creationId xmlns:a16="http://schemas.microsoft.com/office/drawing/2014/main" id="{695250BB-A907-4340-AE59-400BA365D5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7" r="6293" b="3705"/>
            <a:stretch/>
          </p:blipFill>
          <p:spPr>
            <a:xfrm>
              <a:off x="5323280" y="5193748"/>
              <a:ext cx="131884" cy="137160"/>
            </a:xfrm>
            <a:prstGeom prst="ellipse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A3AF91D-A065-EA44-A514-B175D5844397}"/>
                </a:ext>
              </a:extLst>
            </p:cNvPr>
            <p:cNvSpPr txBox="1"/>
            <p:nvPr/>
          </p:nvSpPr>
          <p:spPr>
            <a:xfrm>
              <a:off x="5426393" y="512474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N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FFEB9BD9-BC3C-1149-BAAD-86D26F536F7A}"/>
              </a:ext>
            </a:extLst>
          </p:cNvPr>
          <p:cNvSpPr/>
          <p:nvPr/>
        </p:nvSpPr>
        <p:spPr>
          <a:xfrm rot="5400000">
            <a:off x="6559672" y="2636360"/>
            <a:ext cx="2199724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600" dirty="0" smtClean="0">
                <a:solidFill>
                  <a:srgbClr val="92D050"/>
                </a:solidFill>
              </a:rPr>
              <a:t> </a:t>
            </a:r>
            <a:r>
              <a:rPr lang="en-US" sz="1600" b="1" dirty="0" smtClean="0">
                <a:solidFill>
                  <a:srgbClr val="70AC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evidencing aromaticity,</a:t>
            </a:r>
          </a:p>
          <a:p>
            <a:pPr algn="ctr">
              <a:lnSpc>
                <a:spcPct val="95000"/>
              </a:lnSpc>
            </a:pPr>
            <a:r>
              <a:rPr lang="en-US" sz="1600" b="1" dirty="0" smtClean="0">
                <a:solidFill>
                  <a:srgbClr val="70AC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delocalization of </a:t>
            </a:r>
          </a:p>
          <a:p>
            <a:pPr algn="ctr">
              <a:lnSpc>
                <a:spcPct val="95000"/>
              </a:lnSpc>
            </a:pPr>
            <a:r>
              <a:rPr lang="en-US" sz="1600" b="1" dirty="0" smtClean="0">
                <a:solidFill>
                  <a:srgbClr val="70AC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unpaired electron spins </a:t>
            </a:r>
            <a:endParaRPr lang="en-US" sz="1600" b="1" dirty="0">
              <a:solidFill>
                <a:srgbClr val="70AC2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EB9BD9-BC3C-1149-BAAD-86D26F536F7A}"/>
              </a:ext>
            </a:extLst>
          </p:cNvPr>
          <p:cNvSpPr/>
          <p:nvPr/>
        </p:nvSpPr>
        <p:spPr>
          <a:xfrm rot="5400000">
            <a:off x="7762456" y="2891419"/>
            <a:ext cx="227353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 smtClean="0">
                <a:solidFill>
                  <a:srgbClr val="92D050"/>
                </a:solidFill>
              </a:rPr>
              <a:t> </a:t>
            </a:r>
            <a:r>
              <a:rPr lang="en-US" sz="1600" b="1" dirty="0" smtClean="0">
                <a:solidFill>
                  <a:srgbClr val="70AC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metal ions result in</a:t>
            </a:r>
            <a:endParaRPr lang="en-US" sz="1600" b="1" dirty="0">
              <a:solidFill>
                <a:srgbClr val="70AC2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FEB9BD9-BC3C-1149-BAAD-86D26F536F7A}"/>
              </a:ext>
            </a:extLst>
          </p:cNvPr>
          <p:cNvSpPr/>
          <p:nvPr/>
        </p:nvSpPr>
        <p:spPr>
          <a:xfrm rot="5400000">
            <a:off x="8021023" y="2833179"/>
            <a:ext cx="1152985" cy="267766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 smtClean="0">
                <a:solidFill>
                  <a:srgbClr val="92D050"/>
                </a:solidFill>
              </a:rPr>
              <a:t> </a:t>
            </a:r>
            <a:r>
              <a:rPr lang="en-US" sz="1600" b="1" dirty="0" smtClean="0">
                <a:solidFill>
                  <a:srgbClr val="70AC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bond length</a:t>
            </a:r>
            <a:endParaRPr lang="en-US" sz="1600" b="1" dirty="0">
              <a:solidFill>
                <a:srgbClr val="70AC2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EB9BD9-BC3C-1149-BAAD-86D26F536F7A}"/>
              </a:ext>
            </a:extLst>
          </p:cNvPr>
          <p:cNvSpPr/>
          <p:nvPr/>
        </p:nvSpPr>
        <p:spPr>
          <a:xfrm rot="5400000">
            <a:off x="7589316" y="2851246"/>
            <a:ext cx="1287543" cy="2677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 smtClean="0">
                <a:solidFill>
                  <a:srgbClr val="92D050"/>
                </a:solidFill>
              </a:rPr>
              <a:t> </a:t>
            </a:r>
            <a:r>
              <a:rPr lang="en-US" sz="1600" b="1" dirty="0" smtClean="0">
                <a:solidFill>
                  <a:srgbClr val="70AC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equalization,</a:t>
            </a:r>
            <a:endParaRPr lang="en-US" sz="1600" b="1" dirty="0">
              <a:solidFill>
                <a:srgbClr val="70AC2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489ADD64191E43967A9DCBD9FB6C60" ma:contentTypeVersion="1" ma:contentTypeDescription="Create a new document." ma:contentTypeScope="" ma:versionID="a6b847c8da0d2eddcc68a0bc94e4d89e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0FA23E-382E-451D-99F5-6B8D321C480D}"/>
</file>

<file path=customXml/itemProps2.xml><?xml version="1.0" encoding="utf-8"?>
<ds:datastoreItem xmlns:ds="http://schemas.openxmlformats.org/officeDocument/2006/customXml" ds:itemID="{2BB03416-2E3A-456E-9797-72DDAC733556}"/>
</file>

<file path=customXml/itemProps3.xml><?xml version="1.0" encoding="utf-8"?>
<ds:datastoreItem xmlns:ds="http://schemas.openxmlformats.org/officeDocument/2006/customXml" ds:itemID="{FD2A6950-FBAA-4568-BAE1-B7C05646AEF7}"/>
</file>

<file path=docProps/app.xml><?xml version="1.0" encoding="utf-8"?>
<Properties xmlns="http://schemas.openxmlformats.org/officeDocument/2006/extended-properties" xmlns:vt="http://schemas.openxmlformats.org/officeDocument/2006/docPropsVTypes">
  <TotalTime>6931</TotalTime>
  <Words>1106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Symbol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145</cp:revision>
  <cp:lastPrinted>2019-07-16T13:07:28Z</cp:lastPrinted>
  <dcterms:created xsi:type="dcterms:W3CDTF">2004-08-07T03:10:56Z</dcterms:created>
  <dcterms:modified xsi:type="dcterms:W3CDTF">2022-02-06T01:10:33Z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0x01010033489ADD64191E43967A9DCBD9FB6C60</vt:lpwstr>
  </property>
</Properties>
</file>