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1" r:id="rId2"/>
    <p:sldId id="260" r:id="rId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25" autoAdjust="0"/>
    <p:restoredTop sz="93826" autoAdjust="0"/>
  </p:normalViewPr>
  <p:slideViewPr>
    <p:cSldViewPr snapToGrid="0">
      <p:cViewPr varScale="1">
        <p:scale>
          <a:sx n="83" d="100"/>
          <a:sy n="83" d="100"/>
        </p:scale>
        <p:origin x="1368"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r>
              <a:rPr lang="en-US" sz="1200" kern="1200" dirty="0">
                <a:solidFill>
                  <a:schemeClr val="tx1"/>
                </a:solidFill>
                <a:effectLst/>
                <a:latin typeface="Arial" charset="0"/>
                <a:ea typeface="+mn-ea"/>
                <a:cs typeface="+mn-cs"/>
              </a:rPr>
              <a:t>How to compress files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 PowerPoint, you can save the attached image (Right click on an image -&gt; Select “Save as picture” -&gt; Then you save the image as PNG). PNG is the image compression without losing the image quality. You replace the original image with the PNG one on PowerPoint. This should reduce the PowerPoint file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One thing to be careful about is that you should enlarge your image a bit on PowerPoint before saving so is to avoid losing much resolution.</a:t>
            </a:r>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21/acs.nanolett.1c04217" TargetMode="External"/><Relationship Id="rId7"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https://doi.org/10.1021/acs.nanolett.1c04217"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dirty="0"/>
          </a:p>
        </p:txBody>
      </p:sp>
      <p:sp>
        <p:nvSpPr>
          <p:cNvPr id="1028" name="Text Box 28"/>
          <p:cNvSpPr txBox="1">
            <a:spLocks noChangeArrowheads="1"/>
          </p:cNvSpPr>
          <p:nvPr/>
        </p:nvSpPr>
        <p:spPr bwMode="auto">
          <a:xfrm>
            <a:off x="53340" y="1223549"/>
            <a:ext cx="4295776" cy="5262979"/>
          </a:xfrm>
          <a:prstGeom prst="rect">
            <a:avLst/>
          </a:prstGeom>
          <a:noFill/>
          <a:ln w="9525">
            <a:noFill/>
            <a:miter lim="800000"/>
            <a:headEnd/>
            <a:tailEnd/>
          </a:ln>
        </p:spPr>
        <p:txBody>
          <a:bodyPr wrap="square">
            <a:spAutoFit/>
          </a:bodyPr>
          <a:lstStyle/>
          <a:p>
            <a:pPr algn="just"/>
            <a:r>
              <a:rPr lang="en-US" sz="1200" dirty="0"/>
              <a:t>In atomically-thin semiconductors such as monolayer MoS</a:t>
            </a:r>
            <a:r>
              <a:rPr lang="en-US" sz="1200" baseline="-25000" dirty="0"/>
              <a:t>2</a:t>
            </a:r>
            <a:r>
              <a:rPr lang="en-US" sz="1200" dirty="0"/>
              <a:t> or WSe</a:t>
            </a:r>
            <a:r>
              <a:rPr lang="en-US" sz="1200" baseline="-25000" dirty="0"/>
              <a:t>2</a:t>
            </a:r>
            <a:r>
              <a:rPr lang="en-US" sz="1200" dirty="0"/>
              <a:t>, many-body correlations can manifest in optical spectra when electron-hole pairs (excitons) are photoexcited into a Fermi sea of mobile electrons.  At low background electron densities, the formation of negatively charged excitons (</a:t>
            </a:r>
            <a:r>
              <a:rPr lang="en-US" sz="1200" i="1" dirty="0"/>
              <a:t>X</a:t>
            </a:r>
            <a:r>
              <a:rPr lang="en-US" sz="1200" i="1" baseline="30000" dirty="0"/>
              <a:t>-</a:t>
            </a:r>
            <a:r>
              <a:rPr lang="en-US" sz="1200" dirty="0"/>
              <a:t>) is well documented. However, </a:t>
            </a:r>
            <a:r>
              <a:rPr lang="en-US" sz="1200" i="1" u="sng" dirty="0"/>
              <a:t>in WSe</a:t>
            </a:r>
            <a:r>
              <a:rPr lang="en-US" sz="1200" i="1" u="sng" baseline="-25000" dirty="0"/>
              <a:t>2</a:t>
            </a:r>
            <a:r>
              <a:rPr lang="en-US" sz="1200" i="1" u="sng" dirty="0"/>
              <a:t> monolayers, it has been known since 2013 that an additional strong absorption resonance, often called X</a:t>
            </a:r>
            <a:r>
              <a:rPr lang="en-US" sz="1200" i="1" u="sng" baseline="30000" dirty="0"/>
              <a:t>-</a:t>
            </a:r>
            <a:r>
              <a:rPr lang="en-US" sz="1200" i="1" u="sng" dirty="0"/>
              <a:t>’, emerges at high electron density.  Its origin has remained elusive to date</a:t>
            </a:r>
            <a:r>
              <a:rPr lang="en-US" sz="1200" dirty="0"/>
              <a:t>. </a:t>
            </a:r>
          </a:p>
          <a:p>
            <a:pPr algn="just"/>
            <a:r>
              <a:rPr lang="en-US" sz="800" dirty="0" smtClean="0"/>
              <a:t> </a:t>
            </a:r>
            <a:endParaRPr lang="en-US" sz="800" dirty="0"/>
          </a:p>
          <a:p>
            <a:pPr algn="just"/>
            <a:r>
              <a:rPr lang="en-US" sz="1200" dirty="0"/>
              <a:t>Here, </a:t>
            </a:r>
            <a:r>
              <a:rPr lang="en-US" sz="1200" dirty="0" smtClean="0"/>
              <a:t>researchers use magnetic fields to 60T to </a:t>
            </a:r>
            <a:r>
              <a:rPr lang="en-US" sz="1200" dirty="0"/>
              <a:t>investigate the </a:t>
            </a:r>
            <a:r>
              <a:rPr lang="en-US" sz="1200" i="1" dirty="0"/>
              <a:t>X</a:t>
            </a:r>
            <a:r>
              <a:rPr lang="en-US" sz="1200" i="1" baseline="30000" dirty="0"/>
              <a:t>-</a:t>
            </a:r>
            <a:r>
              <a:rPr lang="en-US" sz="1200" i="1" dirty="0"/>
              <a:t>’</a:t>
            </a:r>
            <a:r>
              <a:rPr lang="en-US" sz="1200" dirty="0"/>
              <a:t> state via polarized absorption spectroscopy of gated WSe</a:t>
            </a:r>
            <a:r>
              <a:rPr lang="en-US" sz="1200" baseline="-25000" dirty="0"/>
              <a:t>2</a:t>
            </a:r>
            <a:r>
              <a:rPr lang="en-US" sz="1200" dirty="0"/>
              <a:t> </a:t>
            </a:r>
            <a:r>
              <a:rPr lang="en-US" sz="1200" dirty="0" smtClean="0"/>
              <a:t>monolayers. </a:t>
            </a:r>
            <a:r>
              <a:rPr lang="en-US" sz="1200" dirty="0"/>
              <a:t>Field-induced filling and emptying of the upper electron levels in the </a:t>
            </a:r>
            <a:r>
              <a:rPr lang="en-US" sz="1200" i="1" dirty="0"/>
              <a:t>K’</a:t>
            </a:r>
            <a:r>
              <a:rPr lang="en-US" sz="1200" dirty="0"/>
              <a:t> valley (see Figure) causes repeated quenching of the corresponding </a:t>
            </a:r>
            <a:r>
              <a:rPr lang="en-US" sz="1200" dirty="0">
                <a:latin typeface="Symbol" panose="05050102010706020507" pitchFamily="18" charset="2"/>
              </a:rPr>
              <a:t>s</a:t>
            </a:r>
            <a:r>
              <a:rPr lang="en-US" sz="1200" baseline="30000" dirty="0"/>
              <a:t>-</a:t>
            </a:r>
            <a:r>
              <a:rPr lang="en-US" sz="1200" dirty="0"/>
              <a:t> polarized optical absorption.  Surprisingly, these </a:t>
            </a:r>
            <a:r>
              <a:rPr lang="en-US" sz="1200" dirty="0" err="1"/>
              <a:t>quenchings</a:t>
            </a:r>
            <a:r>
              <a:rPr lang="en-US" sz="1200" dirty="0"/>
              <a:t> are accompanied by absorption changes to higher energy levels in both </a:t>
            </a:r>
            <a:r>
              <a:rPr lang="en-US" sz="1200" i="1" dirty="0"/>
              <a:t>K</a:t>
            </a:r>
            <a:r>
              <a:rPr lang="en-US" sz="1200" dirty="0"/>
              <a:t> </a:t>
            </a:r>
            <a:r>
              <a:rPr lang="en-US" sz="1200" u="sng" dirty="0"/>
              <a:t>and</a:t>
            </a:r>
            <a:r>
              <a:rPr lang="en-US" sz="1200" dirty="0"/>
              <a:t> </a:t>
            </a:r>
            <a:r>
              <a:rPr lang="en-US" sz="1200" i="1" dirty="0"/>
              <a:t>K’</a:t>
            </a:r>
            <a:r>
              <a:rPr lang="en-US" sz="1200" dirty="0"/>
              <a:t> valleys, which are </a:t>
            </a:r>
            <a:r>
              <a:rPr lang="en-US" sz="1200" b="1" u="sng" dirty="0"/>
              <a:t>unoccupied</a:t>
            </a:r>
            <a:r>
              <a:rPr lang="en-US" sz="1200" dirty="0"/>
              <a:t>.  </a:t>
            </a:r>
            <a:r>
              <a:rPr lang="en-US" sz="1200" i="1" u="sng" dirty="0"/>
              <a:t>These results cannot be reconciled within any single-particle picture, and demonstrate that  X</a:t>
            </a:r>
            <a:r>
              <a:rPr lang="en-US" sz="1200" i="1" u="sng" baseline="30000" dirty="0"/>
              <a:t>-</a:t>
            </a:r>
            <a:r>
              <a:rPr lang="en-US" sz="1200" i="1" u="sng" dirty="0"/>
              <a:t>’  is a many-body state with inter-valley correlations.</a:t>
            </a:r>
          </a:p>
          <a:p>
            <a:pPr algn="just"/>
            <a:r>
              <a:rPr lang="en-US" sz="800" dirty="0" smtClean="0"/>
              <a:t> </a:t>
            </a:r>
            <a:endParaRPr lang="en-US" sz="800" dirty="0"/>
          </a:p>
          <a:p>
            <a:pPr algn="just"/>
            <a:r>
              <a:rPr lang="en-US" sz="1200" i="1" u="sng" dirty="0" smtClean="0"/>
              <a:t>These high-magnetic field results evidence new </a:t>
            </a:r>
            <a:r>
              <a:rPr lang="en-US" sz="1200" i="1" u="sng" dirty="0"/>
              <a:t>classes of correlated many-body quasiparticles that can emerge when an “impurity” (here, the exciton) is coupled to not just one, but </a:t>
            </a:r>
            <a:r>
              <a:rPr lang="en-US" sz="1200" b="1" i="1" u="sng" dirty="0"/>
              <a:t>multiple</a:t>
            </a:r>
            <a:r>
              <a:rPr lang="en-US" sz="1200" i="1" u="sng" dirty="0"/>
              <a:t> reservoirs of electrons, each having </a:t>
            </a:r>
            <a:r>
              <a:rPr lang="en-US" sz="1200" b="1" i="1" u="sng" dirty="0"/>
              <a:t>distinguishable</a:t>
            </a:r>
            <a:r>
              <a:rPr lang="en-US" sz="1200" i="1" u="sng" dirty="0"/>
              <a:t> spin and valley quantum numbers.</a:t>
            </a:r>
            <a:r>
              <a:rPr lang="en-US" sz="1200" i="1" dirty="0"/>
              <a:t> </a:t>
            </a:r>
            <a:r>
              <a:rPr lang="en-US" sz="1200" dirty="0"/>
              <a:t>This work may have implications for other multi-valley materials, </a:t>
            </a:r>
            <a:r>
              <a:rPr lang="en-US" sz="1200" dirty="0" smtClean="0"/>
              <a:t>including silicon</a:t>
            </a:r>
            <a:r>
              <a:rPr lang="en-US" sz="1200" dirty="0"/>
              <a:t>.</a:t>
            </a:r>
          </a:p>
        </p:txBody>
      </p:sp>
      <p:sp>
        <p:nvSpPr>
          <p:cNvPr id="1029" name="Line 42"/>
          <p:cNvSpPr>
            <a:spLocks noChangeShapeType="1"/>
          </p:cNvSpPr>
          <p:nvPr/>
        </p:nvSpPr>
        <p:spPr bwMode="auto">
          <a:xfrm>
            <a:off x="38100" y="1188040"/>
            <a:ext cx="9029700" cy="0"/>
          </a:xfrm>
          <a:prstGeom prst="line">
            <a:avLst/>
          </a:prstGeom>
          <a:noFill/>
          <a:ln w="82550" cmpd="thickThin">
            <a:solidFill>
              <a:schemeClr val="tx1"/>
            </a:solidFill>
            <a:round/>
            <a:headEnd/>
            <a:tailEnd/>
          </a:ln>
        </p:spPr>
        <p:txBody>
          <a:bodyPr/>
          <a:lstStyle/>
          <a:p>
            <a:endParaRPr lang="en-US"/>
          </a:p>
        </p:txBody>
      </p:sp>
      <p:sp>
        <p:nvSpPr>
          <p:cNvPr id="1034" name="Rectangle 49"/>
          <p:cNvSpPr>
            <a:spLocks noChangeArrowheads="1"/>
          </p:cNvSpPr>
          <p:nvPr/>
        </p:nvSpPr>
        <p:spPr bwMode="auto">
          <a:xfrm>
            <a:off x="4371976" y="1310322"/>
            <a:ext cx="4695825" cy="5047862"/>
          </a:xfrm>
          <a:prstGeom prst="rect">
            <a:avLst/>
          </a:prstGeom>
          <a:noFill/>
          <a:ln w="19050">
            <a:solidFill>
              <a:srgbClr val="0033CC"/>
            </a:solidFill>
            <a:miter lim="800000"/>
            <a:headEnd/>
            <a:tailEnd/>
          </a:ln>
        </p:spPr>
        <p:txBody>
          <a:bodyPr wrap="none" anchor="ctr"/>
          <a:lstStyle/>
          <a:p>
            <a:endParaRPr lang="en-US"/>
          </a:p>
        </p:txBody>
      </p:sp>
      <p:sp>
        <p:nvSpPr>
          <p:cNvPr id="10" name="Text Box 28"/>
          <p:cNvSpPr txBox="1">
            <a:spLocks noChangeArrowheads="1"/>
          </p:cNvSpPr>
          <p:nvPr/>
        </p:nvSpPr>
        <p:spPr bwMode="auto">
          <a:xfrm>
            <a:off x="45720" y="6245968"/>
            <a:ext cx="9098280" cy="615553"/>
          </a:xfrm>
          <a:prstGeom prst="rect">
            <a:avLst/>
          </a:prstGeom>
          <a:noFill/>
          <a:ln w="9525">
            <a:noFill/>
            <a:miter lim="800000"/>
            <a:headEnd/>
            <a:tailEnd/>
          </a:ln>
        </p:spPr>
        <p:txBody>
          <a:bodyPr wrap="square">
            <a:spAutoFit/>
          </a:bodyPr>
          <a:lstStyle/>
          <a:p>
            <a:r>
              <a:rPr lang="en-US" sz="1100" b="1" dirty="0">
                <a:solidFill>
                  <a:srgbClr val="333399"/>
                </a:solidFill>
              </a:rPr>
              <a:t>Facilities used:</a:t>
            </a:r>
            <a:r>
              <a:rPr lang="en-US" sz="1100" dirty="0">
                <a:solidFill>
                  <a:srgbClr val="333399"/>
                </a:solidFill>
              </a:rPr>
              <a:t>  65 T pulsed magnets at the Pulsed Field Facility.</a:t>
            </a:r>
          </a:p>
          <a:p>
            <a:pPr algn="just"/>
            <a:r>
              <a:rPr lang="en-US" sz="1100" b="1" dirty="0">
                <a:solidFill>
                  <a:srgbClr val="333399"/>
                </a:solidFill>
              </a:rPr>
              <a:t>Citation: </a:t>
            </a:r>
            <a:r>
              <a:rPr lang="en-US" sz="1100" dirty="0">
                <a:solidFill>
                  <a:srgbClr val="333399"/>
                </a:solidFill>
              </a:rPr>
              <a:t>Li, J.; </a:t>
            </a:r>
            <a:r>
              <a:rPr lang="en-US" sz="1100" dirty="0" err="1">
                <a:solidFill>
                  <a:srgbClr val="333399"/>
                </a:solidFill>
              </a:rPr>
              <a:t>Goryca</a:t>
            </a:r>
            <a:r>
              <a:rPr lang="en-US" sz="1100" dirty="0">
                <a:solidFill>
                  <a:srgbClr val="333399"/>
                </a:solidFill>
              </a:rPr>
              <a:t>, M.M.; Choi, J.; Xu, X.; Crooker, S., </a:t>
            </a:r>
            <a:r>
              <a:rPr lang="en-US" sz="1100" i="1" dirty="0">
                <a:solidFill>
                  <a:srgbClr val="333399"/>
                </a:solidFill>
              </a:rPr>
              <a:t>Many-Body Exciton and Intervalley Correlations in Heavily Electron-Doped WSe2 Monolayers,</a:t>
            </a:r>
            <a:r>
              <a:rPr lang="en-US" sz="1100" dirty="0">
                <a:solidFill>
                  <a:srgbClr val="333399"/>
                </a:solidFill>
              </a:rPr>
              <a:t> </a:t>
            </a:r>
            <a:r>
              <a:rPr lang="en-US" sz="1100" b="1" dirty="0">
                <a:solidFill>
                  <a:srgbClr val="333399"/>
                </a:solidFill>
              </a:rPr>
              <a:t>Nano </a:t>
            </a:r>
            <a:r>
              <a:rPr lang="en-US" sz="1100" b="1" dirty="0" smtClean="0">
                <a:solidFill>
                  <a:srgbClr val="333399"/>
                </a:solidFill>
              </a:rPr>
              <a:t>Letters </a:t>
            </a:r>
            <a:r>
              <a:rPr lang="en-US" sz="1100" b="1" dirty="0">
                <a:solidFill>
                  <a:srgbClr val="333399"/>
                </a:solidFill>
              </a:rPr>
              <a:t>22</a:t>
            </a:r>
            <a:r>
              <a:rPr lang="en-US" sz="1100" dirty="0">
                <a:solidFill>
                  <a:srgbClr val="333399"/>
                </a:solidFill>
              </a:rPr>
              <a:t>, 426 (2022) </a:t>
            </a:r>
            <a:r>
              <a:rPr lang="en-US" sz="1100" dirty="0">
                <a:solidFill>
                  <a:srgbClr val="333399"/>
                </a:solidFill>
                <a:hlinkClick r:id="rId3">
                  <a:extLst>
                    <a:ext uri="{A12FA001-AC4F-418D-AE19-62706E023703}">
                      <ahyp:hlinkClr xmlns:ahyp="http://schemas.microsoft.com/office/drawing/2018/hyperlinkcolor" xmlns="" val="tx"/>
                    </a:ext>
                  </a:extLst>
                </a:hlinkClick>
              </a:rPr>
              <a:t>doi.org/10.1021/acs.nanolett.1c04217</a:t>
            </a:r>
            <a:endParaRPr lang="en-US" sz="1200" dirty="0">
              <a:solidFill>
                <a:srgbClr val="333399"/>
              </a:solidFill>
            </a:endParaRPr>
          </a:p>
        </p:txBody>
      </p:sp>
      <p:pic>
        <p:nvPicPr>
          <p:cNvPr id="12" name="Picture 11" descr="NSF logo.jpg"/>
          <p:cNvPicPr>
            <a:picLocks noChangeAspect="1"/>
          </p:cNvPicPr>
          <p:nvPr/>
        </p:nvPicPr>
        <p:blipFill>
          <a:blip r:embed="rId4" cstate="print"/>
          <a:stretch>
            <a:fillRect/>
          </a:stretch>
        </p:blipFill>
        <p:spPr>
          <a:xfrm>
            <a:off x="7974053" y="45116"/>
            <a:ext cx="1017188" cy="1023315"/>
          </a:xfrm>
          <a:prstGeom prst="rect">
            <a:avLst/>
          </a:prstGeom>
        </p:spPr>
      </p:pic>
      <p:sp>
        <p:nvSpPr>
          <p:cNvPr id="13" name="Text Box 62"/>
          <p:cNvSpPr txBox="1">
            <a:spLocks noChangeArrowheads="1"/>
          </p:cNvSpPr>
          <p:nvPr/>
        </p:nvSpPr>
        <p:spPr bwMode="auto">
          <a:xfrm>
            <a:off x="894045" y="8453"/>
            <a:ext cx="6928900" cy="1169551"/>
          </a:xfrm>
          <a:prstGeom prst="rect">
            <a:avLst/>
          </a:prstGeom>
          <a:noFill/>
          <a:ln w="9525">
            <a:noFill/>
            <a:miter lim="800000"/>
            <a:headEnd/>
            <a:tailEnd/>
          </a:ln>
        </p:spPr>
        <p:txBody>
          <a:bodyPr wrap="square">
            <a:spAutoFit/>
          </a:bodyPr>
          <a:lstStyle/>
          <a:p>
            <a:pPr algn="ctr">
              <a:spcBef>
                <a:spcPts val="0"/>
              </a:spcBef>
            </a:pPr>
            <a:r>
              <a:rPr lang="en-US" sz="1600" b="1" dirty="0"/>
              <a:t>New </a:t>
            </a:r>
            <a:r>
              <a:rPr lang="en-US" sz="1600" b="1" dirty="0" smtClean="0"/>
              <a:t>correlated quasiparticles </a:t>
            </a:r>
            <a:r>
              <a:rPr lang="en-US" sz="1600" b="1" dirty="0"/>
              <a:t>in </a:t>
            </a:r>
            <a:r>
              <a:rPr lang="en-US" sz="1600" b="1" kern="1200" dirty="0"/>
              <a:t>an atomically-thin semiconductor</a:t>
            </a:r>
          </a:p>
          <a:p>
            <a:pPr algn="ctr">
              <a:spcBef>
                <a:spcPts val="0"/>
              </a:spcBef>
            </a:pPr>
            <a:endParaRPr lang="en-US" sz="600" dirty="0"/>
          </a:p>
          <a:p>
            <a:pPr algn="ctr">
              <a:spcBef>
                <a:spcPts val="0"/>
              </a:spcBef>
            </a:pPr>
            <a:r>
              <a:rPr lang="en-US" sz="1200" dirty="0"/>
              <a:t>Jing Li</a:t>
            </a:r>
            <a:r>
              <a:rPr lang="en-US" sz="1200" baseline="30000" dirty="0"/>
              <a:t>1</a:t>
            </a:r>
            <a:r>
              <a:rPr lang="en-US" sz="1200" dirty="0"/>
              <a:t>, Mateusz Goryca</a:t>
            </a:r>
            <a:r>
              <a:rPr lang="en-US" sz="1200" baseline="30000" dirty="0"/>
              <a:t>1</a:t>
            </a:r>
            <a:r>
              <a:rPr lang="en-US" sz="1200" dirty="0"/>
              <a:t>, Junho Choi</a:t>
            </a:r>
            <a:r>
              <a:rPr lang="en-US" sz="1200" baseline="30000" dirty="0"/>
              <a:t>1</a:t>
            </a:r>
            <a:r>
              <a:rPr lang="en-US" sz="1200" dirty="0"/>
              <a:t>, </a:t>
            </a:r>
            <a:r>
              <a:rPr lang="en-US" sz="1200" dirty="0" err="1"/>
              <a:t>Xiaodong</a:t>
            </a:r>
            <a:r>
              <a:rPr lang="en-US" sz="1200" dirty="0"/>
              <a:t> Xu</a:t>
            </a:r>
            <a:r>
              <a:rPr lang="en-US" sz="1200" baseline="30000" dirty="0"/>
              <a:t>2</a:t>
            </a:r>
            <a:r>
              <a:rPr lang="en-US" sz="1200" dirty="0"/>
              <a:t>, Scott A. Crooker</a:t>
            </a:r>
            <a:r>
              <a:rPr lang="en-US" sz="1200" kern="1200" baseline="30000" dirty="0"/>
              <a:t>1</a:t>
            </a:r>
            <a:endParaRPr lang="en-US" sz="1200" kern="1200" dirty="0"/>
          </a:p>
          <a:p>
            <a:pPr marL="228600" indent="-228600" algn="ctr">
              <a:spcBef>
                <a:spcPts val="0"/>
              </a:spcBef>
              <a:buAutoNum type="arabicPeriod"/>
            </a:pPr>
            <a:r>
              <a:rPr lang="en-US" sz="1200" b="1" kern="1200" dirty="0">
                <a:solidFill>
                  <a:srgbClr val="0033CC"/>
                </a:solidFill>
              </a:rPr>
              <a:t>NHMFL, Los Alamos National Laboratory; 2. University of </a:t>
            </a:r>
            <a:r>
              <a:rPr lang="en-US" sz="1200" b="1" kern="1200" dirty="0" smtClean="0">
                <a:solidFill>
                  <a:srgbClr val="0033CC"/>
                </a:solidFill>
              </a:rPr>
              <a:t>Washington</a:t>
            </a:r>
            <a:r>
              <a:rPr lang="en-US" sz="500" b="1" kern="1200" dirty="0" smtClean="0">
                <a:solidFill>
                  <a:srgbClr val="0033CC"/>
                </a:solidFill>
              </a:rPr>
              <a:t>  </a:t>
            </a:r>
            <a:endParaRPr lang="en-US" sz="500" b="1" kern="1200" dirty="0">
              <a:solidFill>
                <a:srgbClr val="0033CC"/>
              </a:solidFill>
            </a:endParaRPr>
          </a:p>
          <a:p>
            <a:pPr algn="ctr">
              <a:spcBef>
                <a:spcPts val="0"/>
              </a:spcBef>
            </a:pPr>
            <a:r>
              <a:rPr lang="en-US" sz="1200" b="1" kern="1200" dirty="0"/>
              <a:t>Funding Grants:</a:t>
            </a:r>
            <a:r>
              <a:rPr lang="en-US" sz="1200" kern="1200" dirty="0"/>
              <a:t>  G.S. Boebinger (NSF </a:t>
            </a:r>
            <a:r>
              <a:rPr lang="en-US" sz="1200" dirty="0"/>
              <a:t>DMR-1644779</a:t>
            </a:r>
            <a:r>
              <a:rPr lang="en-US" sz="1200" kern="1200" dirty="0"/>
              <a:t>)</a:t>
            </a:r>
          </a:p>
          <a:p>
            <a:pPr algn="ctr">
              <a:spcBef>
                <a:spcPts val="0"/>
              </a:spcBef>
            </a:pPr>
            <a:r>
              <a:rPr lang="en-US" sz="1200" kern="1200" dirty="0"/>
              <a:t>S. A. Crooker (DOE ‘Science of 100T’ &amp; Los Alamos LDRD); X. Xu (DOE-SC0018171)</a:t>
            </a:r>
            <a:endParaRPr lang="en-US" sz="1200" b="1" kern="1200" dirty="0">
              <a:solidFill>
                <a:srgbClr val="0033CC"/>
              </a:solidFill>
            </a:endParaRPr>
          </a:p>
        </p:txBody>
      </p:sp>
      <p:pic>
        <p:nvPicPr>
          <p:cNvPr id="14" name="Picture 13" descr="JustM_purple.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29666" t="28666" r="46500" b="46593"/>
          <a:stretch/>
        </p:blipFill>
        <p:spPr>
          <a:xfrm>
            <a:off x="4386032" y="4580702"/>
            <a:ext cx="2588501" cy="1451638"/>
          </a:xfrm>
          <a:prstGeom prst="rect">
            <a:avLst/>
          </a:prstGeom>
        </p:spPr>
      </p:pic>
      <p:sp>
        <p:nvSpPr>
          <p:cNvPr id="8" name="TextBox 7"/>
          <p:cNvSpPr txBox="1"/>
          <p:nvPr/>
        </p:nvSpPr>
        <p:spPr>
          <a:xfrm>
            <a:off x="6952196" y="4188576"/>
            <a:ext cx="2135657" cy="2169825"/>
          </a:xfrm>
          <a:prstGeom prst="rect">
            <a:avLst/>
          </a:prstGeom>
          <a:noFill/>
        </p:spPr>
        <p:txBody>
          <a:bodyPr wrap="square" rtlCol="0">
            <a:spAutoFit/>
          </a:bodyPr>
          <a:lstStyle/>
          <a:p>
            <a:r>
              <a:rPr lang="en-US" sz="1100" b="1" dirty="0" smtClean="0"/>
              <a:t>B: </a:t>
            </a:r>
            <a:r>
              <a:rPr lang="en-US" sz="1100" dirty="0" smtClean="0"/>
              <a:t>In </a:t>
            </a:r>
            <a:r>
              <a:rPr lang="en-US" sz="1100" dirty="0"/>
              <a:t>large fields,</a:t>
            </a:r>
            <a:r>
              <a:rPr lang="en-US" sz="1100" dirty="0">
                <a:latin typeface="Symbol" panose="05050102010706020507" pitchFamily="18" charset="2"/>
              </a:rPr>
              <a:t> </a:t>
            </a:r>
            <a:r>
              <a:rPr lang="en-US" sz="1400" b="1" i="1" dirty="0" smtClean="0">
                <a:latin typeface="Symbol" panose="05050102010706020507" pitchFamily="18" charset="2"/>
              </a:rPr>
              <a:t>s</a:t>
            </a:r>
            <a:r>
              <a:rPr lang="en-US" sz="800" b="1" i="1" dirty="0" smtClean="0">
                <a:latin typeface="Symbol" panose="05050102010706020507" pitchFamily="18" charset="2"/>
              </a:rPr>
              <a:t> </a:t>
            </a:r>
            <a:r>
              <a:rPr lang="en-US" sz="1400" b="1" i="1" baseline="30000" dirty="0" smtClean="0"/>
              <a:t>+</a:t>
            </a:r>
            <a:r>
              <a:rPr lang="en-US" sz="1100" dirty="0" smtClean="0"/>
              <a:t> </a:t>
            </a:r>
            <a:r>
              <a:rPr lang="en-US" sz="1100" dirty="0"/>
              <a:t>circularly-polarized absorption to the unoccupied </a:t>
            </a:r>
            <a:r>
              <a:rPr lang="en-US" sz="1100" i="1" dirty="0"/>
              <a:t>K</a:t>
            </a:r>
            <a:r>
              <a:rPr lang="en-US" sz="1100" dirty="0"/>
              <a:t> valley is </a:t>
            </a:r>
            <a:r>
              <a:rPr lang="en-US" sz="1100" u="sng" dirty="0"/>
              <a:t>modulated</a:t>
            </a:r>
            <a:r>
              <a:rPr lang="en-US" sz="1100" dirty="0"/>
              <a:t> when electrons fill/empty the opposite</a:t>
            </a:r>
            <a:r>
              <a:rPr lang="en-US" sz="1100" i="1" dirty="0"/>
              <a:t> K’</a:t>
            </a:r>
            <a:r>
              <a:rPr lang="en-US" sz="1100" dirty="0"/>
              <a:t> valley. </a:t>
            </a:r>
            <a:r>
              <a:rPr lang="en-US" sz="1100" dirty="0" smtClean="0"/>
              <a:t>The mysterious </a:t>
            </a:r>
            <a:r>
              <a:rPr lang="en-US" sz="1100" i="1" dirty="0" smtClean="0"/>
              <a:t>X</a:t>
            </a:r>
            <a:r>
              <a:rPr lang="en-US" sz="1100" i="1" baseline="30000" dirty="0" smtClean="0"/>
              <a:t>-</a:t>
            </a:r>
            <a:r>
              <a:rPr lang="en-US" sz="1100" i="1" dirty="0"/>
              <a:t>’</a:t>
            </a:r>
            <a:r>
              <a:rPr lang="en-US" sz="1100" dirty="0"/>
              <a:t> is therefore a many-body state, comprising a spin-up exciton in </a:t>
            </a:r>
            <a:r>
              <a:rPr lang="en-US" sz="1100" i="1" dirty="0"/>
              <a:t>K</a:t>
            </a:r>
            <a:r>
              <a:rPr lang="en-US" sz="1100" dirty="0"/>
              <a:t> coupled to </a:t>
            </a:r>
            <a:r>
              <a:rPr lang="en-US" sz="1100" u="sng" dirty="0"/>
              <a:t>multiple</a:t>
            </a:r>
            <a:r>
              <a:rPr lang="en-US" sz="1100" dirty="0"/>
              <a:t> (up to three) different electron reservoirs, each with distinguishable spin </a:t>
            </a:r>
            <a:r>
              <a:rPr lang="en-US" sz="1100" dirty="0" smtClean="0"/>
              <a:t>and </a:t>
            </a:r>
            <a:r>
              <a:rPr lang="en-US" sz="1100" dirty="0"/>
              <a:t>valley quantum numbers.</a:t>
            </a:r>
          </a:p>
        </p:txBody>
      </p:sp>
      <p:sp>
        <p:nvSpPr>
          <p:cNvPr id="1024" name="TextBox 1023"/>
          <p:cNvSpPr txBox="1"/>
          <p:nvPr/>
        </p:nvSpPr>
        <p:spPr>
          <a:xfrm>
            <a:off x="4530645" y="4348600"/>
            <a:ext cx="333734" cy="307777"/>
          </a:xfrm>
          <a:prstGeom prst="rect">
            <a:avLst/>
          </a:prstGeom>
          <a:noFill/>
        </p:spPr>
        <p:txBody>
          <a:bodyPr wrap="square" rtlCol="0">
            <a:spAutoFit/>
          </a:bodyPr>
          <a:lstStyle/>
          <a:p>
            <a:r>
              <a:rPr lang="en-US" sz="1400" b="1" dirty="0"/>
              <a:t>B</a:t>
            </a:r>
          </a:p>
        </p:txBody>
      </p:sp>
      <p:grpSp>
        <p:nvGrpSpPr>
          <p:cNvPr id="2" name="Group 1"/>
          <p:cNvGrpSpPr/>
          <p:nvPr/>
        </p:nvGrpSpPr>
        <p:grpSpPr>
          <a:xfrm>
            <a:off x="4419600" y="1352221"/>
            <a:ext cx="3143730" cy="2934893"/>
            <a:chOff x="4419600" y="1344296"/>
            <a:chExt cx="2202180" cy="2238187"/>
          </a:xfrm>
        </p:grpSpPr>
        <p:pic>
          <p:nvPicPr>
            <p:cNvPr id="5" name="Picture 4"/>
            <p:cNvPicPr>
              <a:picLocks noChangeAspect="1"/>
            </p:cNvPicPr>
            <p:nvPr/>
          </p:nvPicPr>
          <p:blipFill>
            <a:blip r:embed="rId7"/>
            <a:stretch>
              <a:fillRect/>
            </a:stretch>
          </p:blipFill>
          <p:spPr>
            <a:xfrm>
              <a:off x="4419600" y="1358119"/>
              <a:ext cx="2202180" cy="2224364"/>
            </a:xfrm>
            <a:prstGeom prst="rect">
              <a:avLst/>
            </a:prstGeom>
          </p:spPr>
        </p:pic>
        <p:sp>
          <p:nvSpPr>
            <p:cNvPr id="19" name="TextBox 18">
              <a:extLst>
                <a:ext uri="{FF2B5EF4-FFF2-40B4-BE49-F238E27FC236}">
                  <a16:creationId xmlns:a16="http://schemas.microsoft.com/office/drawing/2014/main" id="{21B5B08F-9147-4A3F-B1E0-062F2D6E6325}"/>
                </a:ext>
              </a:extLst>
            </p:cNvPr>
            <p:cNvSpPr txBox="1"/>
            <p:nvPr/>
          </p:nvSpPr>
          <p:spPr>
            <a:xfrm>
              <a:off x="6085673" y="1543492"/>
              <a:ext cx="237209" cy="235550"/>
            </a:xfrm>
            <a:prstGeom prst="rect">
              <a:avLst/>
            </a:prstGeom>
            <a:noFill/>
          </p:spPr>
          <p:txBody>
            <a:bodyPr wrap="none" rtlCol="0">
              <a:spAutoFit/>
            </a:bodyPr>
            <a:lstStyle/>
            <a:p>
              <a:r>
                <a:rPr lang="en-US" sz="1600" dirty="0">
                  <a:latin typeface="Symbol" panose="05050102010706020507" pitchFamily="18" charset="2"/>
                </a:rPr>
                <a:t>s</a:t>
              </a:r>
              <a:r>
                <a:rPr lang="en-US" sz="1600" baseline="30000" dirty="0"/>
                <a:t>-</a:t>
              </a:r>
            </a:p>
          </p:txBody>
        </p:sp>
        <p:sp>
          <p:nvSpPr>
            <p:cNvPr id="11" name="Rectangle 10">
              <a:extLst>
                <a:ext uri="{FF2B5EF4-FFF2-40B4-BE49-F238E27FC236}">
                  <a16:creationId xmlns:a16="http://schemas.microsoft.com/office/drawing/2014/main" id="{AF18B466-23A7-433C-9F71-3DCE06C9E28E}"/>
                </a:ext>
              </a:extLst>
            </p:cNvPr>
            <p:cNvSpPr/>
            <p:nvPr/>
          </p:nvSpPr>
          <p:spPr>
            <a:xfrm>
              <a:off x="4698998" y="1413933"/>
              <a:ext cx="127000" cy="122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2" name="TextBox 141"/>
            <p:cNvSpPr txBox="1"/>
            <p:nvPr/>
          </p:nvSpPr>
          <p:spPr>
            <a:xfrm>
              <a:off x="4647475" y="1344296"/>
              <a:ext cx="223204" cy="235550"/>
            </a:xfrm>
            <a:prstGeom prst="rect">
              <a:avLst/>
            </a:prstGeom>
            <a:noFill/>
          </p:spPr>
          <p:txBody>
            <a:bodyPr wrap="none" rtlCol="0">
              <a:spAutoFit/>
            </a:bodyPr>
            <a:lstStyle/>
            <a:p>
              <a:r>
                <a:rPr lang="en-US" sz="1600" b="1" dirty="0"/>
                <a:t>A</a:t>
              </a:r>
            </a:p>
          </p:txBody>
        </p:sp>
        <p:sp>
          <p:nvSpPr>
            <p:cNvPr id="22" name="Rectangle 21">
              <a:extLst>
                <a:ext uri="{FF2B5EF4-FFF2-40B4-BE49-F238E27FC236}">
                  <a16:creationId xmlns:a16="http://schemas.microsoft.com/office/drawing/2014/main" id="{816698A7-D698-4BB6-A3D6-2F38C1C97BEB}"/>
                </a:ext>
              </a:extLst>
            </p:cNvPr>
            <p:cNvSpPr/>
            <p:nvPr/>
          </p:nvSpPr>
          <p:spPr>
            <a:xfrm>
              <a:off x="5737557" y="1373188"/>
              <a:ext cx="48872" cy="70167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A79C4AD5-F185-4B59-A651-85976EA78DC6}"/>
                </a:ext>
              </a:extLst>
            </p:cNvPr>
            <p:cNvSpPr txBox="1"/>
            <p:nvPr/>
          </p:nvSpPr>
          <p:spPr>
            <a:xfrm>
              <a:off x="5788640" y="1543492"/>
              <a:ext cx="260908" cy="235550"/>
            </a:xfrm>
            <a:prstGeom prst="rect">
              <a:avLst/>
            </a:prstGeom>
            <a:noFill/>
          </p:spPr>
          <p:txBody>
            <a:bodyPr wrap="none" rtlCol="0">
              <a:spAutoFit/>
            </a:bodyPr>
            <a:lstStyle/>
            <a:p>
              <a:r>
                <a:rPr lang="en-US" sz="1600" dirty="0">
                  <a:latin typeface="Symbol" panose="05050102010706020507" pitchFamily="18" charset="2"/>
                </a:rPr>
                <a:t>s</a:t>
              </a:r>
              <a:r>
                <a:rPr lang="en-US" sz="1600" baseline="30000" dirty="0"/>
                <a:t>+</a:t>
              </a:r>
            </a:p>
          </p:txBody>
        </p:sp>
        <p:sp>
          <p:nvSpPr>
            <p:cNvPr id="31" name="Rectangle 30">
              <a:extLst>
                <a:ext uri="{FF2B5EF4-FFF2-40B4-BE49-F238E27FC236}">
                  <a16:creationId xmlns:a16="http://schemas.microsoft.com/office/drawing/2014/main" id="{010AD52D-2B21-4968-AB2E-7862E5D692D7}"/>
                </a:ext>
              </a:extLst>
            </p:cNvPr>
            <p:cNvSpPr/>
            <p:nvPr/>
          </p:nvSpPr>
          <p:spPr>
            <a:xfrm>
              <a:off x="6289798" y="1373188"/>
              <a:ext cx="57027" cy="70167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Rectangle 31">
              <a:extLst>
                <a:ext uri="{FF2B5EF4-FFF2-40B4-BE49-F238E27FC236}">
                  <a16:creationId xmlns:a16="http://schemas.microsoft.com/office/drawing/2014/main" id="{AEB21E77-9559-41FC-A84E-622430A490B6}"/>
                </a:ext>
              </a:extLst>
            </p:cNvPr>
            <p:cNvSpPr/>
            <p:nvPr/>
          </p:nvSpPr>
          <p:spPr>
            <a:xfrm>
              <a:off x="5988008" y="1519799"/>
              <a:ext cx="100327" cy="17863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33" name="Straight Arrow Connector 32">
              <a:extLst>
                <a:ext uri="{FF2B5EF4-FFF2-40B4-BE49-F238E27FC236}">
                  <a16:creationId xmlns:a16="http://schemas.microsoft.com/office/drawing/2014/main" id="{678054D2-1D1E-41F6-B445-C2C1486F0855}"/>
                </a:ext>
              </a:extLst>
            </p:cNvPr>
            <p:cNvCxnSpPr>
              <a:cxnSpLocks/>
            </p:cNvCxnSpPr>
            <p:nvPr/>
          </p:nvCxnSpPr>
          <p:spPr>
            <a:xfrm flipV="1">
              <a:off x="5777185" y="1397886"/>
              <a:ext cx="0" cy="87842"/>
            </a:xfrm>
            <a:prstGeom prst="straightConnector1">
              <a:avLst/>
            </a:prstGeom>
            <a:ln w="28575">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446D146-FFCD-4A03-8C63-0C7BC67956E3}"/>
                </a:ext>
              </a:extLst>
            </p:cNvPr>
            <p:cNvCxnSpPr>
              <a:cxnSpLocks/>
            </p:cNvCxnSpPr>
            <p:nvPr/>
          </p:nvCxnSpPr>
          <p:spPr>
            <a:xfrm flipV="1">
              <a:off x="5764481" y="1778963"/>
              <a:ext cx="0" cy="87842"/>
            </a:xfrm>
            <a:prstGeom prst="straightConnector1">
              <a:avLst/>
            </a:prstGeom>
            <a:ln w="28575">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C68FBCA-A46A-4539-A632-D4151B3FC2B6}"/>
                </a:ext>
              </a:extLst>
            </p:cNvPr>
            <p:cNvCxnSpPr>
              <a:cxnSpLocks/>
            </p:cNvCxnSpPr>
            <p:nvPr/>
          </p:nvCxnSpPr>
          <p:spPr>
            <a:xfrm flipV="1">
              <a:off x="6315344" y="1507071"/>
              <a:ext cx="0" cy="87842"/>
            </a:xfrm>
            <a:prstGeom prst="straightConnector1">
              <a:avLst/>
            </a:prstGeom>
            <a:ln w="28575">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05EEEC2-9061-4BFF-8332-67B0CA07A6FB}"/>
                </a:ext>
              </a:extLst>
            </p:cNvPr>
            <p:cNvCxnSpPr>
              <a:cxnSpLocks/>
            </p:cNvCxnSpPr>
            <p:nvPr/>
          </p:nvCxnSpPr>
          <p:spPr>
            <a:xfrm>
              <a:off x="5775588" y="1513772"/>
              <a:ext cx="0" cy="87842"/>
            </a:xfrm>
            <a:prstGeom prst="straightConnector1">
              <a:avLst/>
            </a:prstGeom>
            <a:ln w="28575">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C0E4FBF-6BE3-468D-B725-9753296BD57D}"/>
                </a:ext>
              </a:extLst>
            </p:cNvPr>
            <p:cNvCxnSpPr>
              <a:cxnSpLocks/>
            </p:cNvCxnSpPr>
            <p:nvPr/>
          </p:nvCxnSpPr>
          <p:spPr>
            <a:xfrm>
              <a:off x="6314016" y="1797532"/>
              <a:ext cx="0" cy="87842"/>
            </a:xfrm>
            <a:prstGeom prst="straightConnector1">
              <a:avLst/>
            </a:prstGeom>
            <a:ln w="28575">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444CCF1-E85F-4B49-933D-60828904E5C5}"/>
                </a:ext>
              </a:extLst>
            </p:cNvPr>
            <p:cNvCxnSpPr>
              <a:cxnSpLocks/>
            </p:cNvCxnSpPr>
            <p:nvPr/>
          </p:nvCxnSpPr>
          <p:spPr>
            <a:xfrm>
              <a:off x="6314016" y="1397886"/>
              <a:ext cx="0" cy="87842"/>
            </a:xfrm>
            <a:prstGeom prst="straightConnector1">
              <a:avLst/>
            </a:prstGeom>
            <a:ln w="28575">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684AA3F-69D9-4FE6-943B-30DA02FF6BAE}"/>
                </a:ext>
              </a:extLst>
            </p:cNvPr>
            <p:cNvCxnSpPr>
              <a:cxnSpLocks/>
            </p:cNvCxnSpPr>
            <p:nvPr/>
          </p:nvCxnSpPr>
          <p:spPr>
            <a:xfrm flipV="1">
              <a:off x="6311101" y="1968639"/>
              <a:ext cx="0" cy="87842"/>
            </a:xfrm>
            <a:prstGeom prst="straightConnector1">
              <a:avLst/>
            </a:prstGeom>
            <a:ln w="28575">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B9E431C-81E2-4FE2-8261-D3C56F34BC66}"/>
                </a:ext>
              </a:extLst>
            </p:cNvPr>
            <p:cNvCxnSpPr>
              <a:cxnSpLocks/>
            </p:cNvCxnSpPr>
            <p:nvPr/>
          </p:nvCxnSpPr>
          <p:spPr>
            <a:xfrm>
              <a:off x="5771518" y="1968639"/>
              <a:ext cx="0" cy="87842"/>
            </a:xfrm>
            <a:prstGeom prst="straightConnector1">
              <a:avLst/>
            </a:prstGeom>
            <a:ln w="28575">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797191C-18F4-4A9D-8079-B648865BF766}"/>
                </a:ext>
              </a:extLst>
            </p:cNvPr>
            <p:cNvSpPr/>
            <p:nvPr/>
          </p:nvSpPr>
          <p:spPr>
            <a:xfrm>
              <a:off x="6465819" y="1405993"/>
              <a:ext cx="106460" cy="530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Box 26">
              <a:extLst>
                <a:ext uri="{FF2B5EF4-FFF2-40B4-BE49-F238E27FC236}">
                  <a16:creationId xmlns:a16="http://schemas.microsoft.com/office/drawing/2014/main" id="{F5203654-84F6-4514-88A8-396F3AEF87EF}"/>
                </a:ext>
              </a:extLst>
            </p:cNvPr>
            <p:cNvSpPr txBox="1"/>
            <p:nvPr/>
          </p:nvSpPr>
          <p:spPr>
            <a:xfrm rot="16200000">
              <a:off x="6213929" y="1610614"/>
              <a:ext cx="589098" cy="165464"/>
            </a:xfrm>
            <a:prstGeom prst="rect">
              <a:avLst/>
            </a:prstGeom>
            <a:noFill/>
          </p:spPr>
          <p:txBody>
            <a:bodyPr wrap="none" rtlCol="0">
              <a:spAutoFit/>
            </a:bodyPr>
            <a:lstStyle/>
            <a:p>
              <a:r>
                <a:rPr lang="en-US" sz="1000" b="1" dirty="0"/>
                <a:t>absorption</a:t>
              </a:r>
            </a:p>
          </p:txBody>
        </p:sp>
      </p:grpSp>
      <p:sp>
        <p:nvSpPr>
          <p:cNvPr id="35" name="TextBox 34"/>
          <p:cNvSpPr txBox="1"/>
          <p:nvPr/>
        </p:nvSpPr>
        <p:spPr>
          <a:xfrm>
            <a:off x="7601767" y="1507964"/>
            <a:ext cx="1513658" cy="1615827"/>
          </a:xfrm>
          <a:prstGeom prst="rect">
            <a:avLst/>
          </a:prstGeom>
          <a:noFill/>
        </p:spPr>
        <p:txBody>
          <a:bodyPr wrap="square" rtlCol="0">
            <a:spAutoFit/>
          </a:bodyPr>
          <a:lstStyle/>
          <a:p>
            <a:r>
              <a:rPr lang="en-US" sz="1100" b="1" dirty="0" smtClean="0"/>
              <a:t>A: </a:t>
            </a:r>
            <a:r>
              <a:rPr lang="en-US" sz="1100" dirty="0" smtClean="0"/>
              <a:t>Optical absorption </a:t>
            </a:r>
            <a:r>
              <a:rPr lang="en-US" sz="1100" dirty="0"/>
              <a:t>of </a:t>
            </a:r>
            <a:r>
              <a:rPr lang="en-US" sz="1100" dirty="0" smtClean="0"/>
              <a:t>monolayer </a:t>
            </a:r>
            <a:r>
              <a:rPr lang="en-US" sz="1100" dirty="0"/>
              <a:t>WSe</a:t>
            </a:r>
            <a:r>
              <a:rPr lang="en-US" sz="1100" baseline="-25000" dirty="0"/>
              <a:t>2</a:t>
            </a:r>
            <a:r>
              <a:rPr lang="en-US" sz="1100" dirty="0"/>
              <a:t>, showing neutral </a:t>
            </a:r>
            <a:r>
              <a:rPr lang="en-US" sz="1100" dirty="0" err="1" smtClean="0"/>
              <a:t>excitons</a:t>
            </a:r>
            <a:r>
              <a:rPr lang="en-US" sz="1100" dirty="0" smtClean="0"/>
              <a:t> </a:t>
            </a:r>
            <a:r>
              <a:rPr lang="en-US" sz="1100" dirty="0"/>
              <a:t>(</a:t>
            </a:r>
            <a:r>
              <a:rPr lang="en-US" sz="1100" i="1" dirty="0"/>
              <a:t>X</a:t>
            </a:r>
            <a:r>
              <a:rPr lang="en-US" sz="1100" i="1" baseline="30000" dirty="0"/>
              <a:t>0</a:t>
            </a:r>
            <a:r>
              <a:rPr lang="en-US" sz="1100" dirty="0"/>
              <a:t>) at zero doping, charged excitons (</a:t>
            </a:r>
            <a:r>
              <a:rPr lang="en-US" sz="1100" i="1" dirty="0"/>
              <a:t>X</a:t>
            </a:r>
            <a:r>
              <a:rPr lang="en-US" sz="1100" i="1" baseline="30000" dirty="0"/>
              <a:t>-</a:t>
            </a:r>
            <a:r>
              <a:rPr lang="en-US" sz="1100" dirty="0"/>
              <a:t>) at low electron doping, and the </a:t>
            </a:r>
            <a:r>
              <a:rPr lang="en-US" sz="1100" dirty="0" smtClean="0"/>
              <a:t>mysterious </a:t>
            </a:r>
            <a:r>
              <a:rPr lang="en-US" sz="1100" i="1" dirty="0" smtClean="0"/>
              <a:t>X</a:t>
            </a:r>
            <a:r>
              <a:rPr lang="en-US" sz="1100" i="1" baseline="30000" dirty="0" smtClean="0"/>
              <a:t>-</a:t>
            </a:r>
            <a:r>
              <a:rPr lang="en-US" sz="1100" i="1" dirty="0"/>
              <a:t>’ </a:t>
            </a:r>
            <a:r>
              <a:rPr lang="en-US" sz="1100" dirty="0"/>
              <a:t>state at high doping</a:t>
            </a:r>
            <a:r>
              <a:rPr lang="en-US" sz="1100" dirty="0" smtClean="0"/>
              <a:t>.</a:t>
            </a:r>
            <a:endParaRPr lang="en-US" sz="1100" dirty="0"/>
          </a:p>
        </p:txBody>
      </p:sp>
    </p:spTree>
    <p:extLst>
      <p:ext uri="{BB962C8B-B14F-4D97-AF65-F5344CB8AC3E}">
        <p14:creationId xmlns:p14="http://schemas.microsoft.com/office/powerpoint/2010/main" val="334584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19720" y="1297613"/>
            <a:ext cx="4447541" cy="5078313"/>
          </a:xfrm>
          <a:prstGeom prst="rect">
            <a:avLst/>
          </a:prstGeom>
          <a:noFill/>
          <a:ln w="9525">
            <a:noFill/>
            <a:miter lim="800000"/>
            <a:headEnd/>
            <a:tailEnd/>
          </a:ln>
        </p:spPr>
        <p:txBody>
          <a:bodyPr wrap="square">
            <a:spAutoFit/>
          </a:bodyPr>
          <a:lstStyle/>
          <a:p>
            <a:pPr algn="just"/>
            <a:r>
              <a:rPr lang="en-US" sz="1200" b="1" dirty="0">
                <a:solidFill>
                  <a:srgbClr val="000000"/>
                </a:solidFill>
              </a:rPr>
              <a:t>What is the finding? </a:t>
            </a:r>
            <a:r>
              <a:rPr lang="en-US" sz="1200" dirty="0">
                <a:latin typeface="Arial" charset="0"/>
              </a:rPr>
              <a:t>Using optical spectroscopy in pulsed magnetic </a:t>
            </a:r>
            <a:r>
              <a:rPr lang="en-US" sz="1200" dirty="0" smtClean="0">
                <a:latin typeface="Arial" charset="0"/>
              </a:rPr>
              <a:t>fields, </a:t>
            </a:r>
            <a:r>
              <a:rPr lang="en-US" sz="1200" i="1" u="sng" dirty="0" smtClean="0">
                <a:latin typeface="Arial" charset="0"/>
              </a:rPr>
              <a:t>researchers </a:t>
            </a:r>
            <a:r>
              <a:rPr lang="en-US" sz="1200" i="1" u="sng" dirty="0">
                <a:latin typeface="Arial" charset="0"/>
              </a:rPr>
              <a:t>find that electrons in the atomically-thin semiconductor WSe</a:t>
            </a:r>
            <a:r>
              <a:rPr lang="en-US" sz="1200" i="1" u="sng" baseline="-25000" dirty="0">
                <a:latin typeface="Arial" charset="0"/>
              </a:rPr>
              <a:t>2</a:t>
            </a:r>
            <a:r>
              <a:rPr lang="en-US" sz="1200" i="1" u="sng" dirty="0">
                <a:latin typeface="Arial" charset="0"/>
              </a:rPr>
              <a:t> can exhibit new types of collective interactions by coupling to not just one, but multiple reservoirs of </a:t>
            </a:r>
            <a:r>
              <a:rPr lang="en-US" sz="1200" i="1" u="sng" dirty="0" smtClean="0">
                <a:latin typeface="Arial" charset="0"/>
              </a:rPr>
              <a:t>so-called “</a:t>
            </a:r>
            <a:r>
              <a:rPr lang="en-US" sz="1200" i="1" u="sng" dirty="0">
                <a:latin typeface="Arial" charset="0"/>
              </a:rPr>
              <a:t>distinguishable” </a:t>
            </a:r>
            <a:r>
              <a:rPr lang="en-US" sz="1200" i="1" u="sng" dirty="0" smtClean="0">
                <a:latin typeface="Arial" charset="0"/>
              </a:rPr>
              <a:t>electrons</a:t>
            </a:r>
            <a:r>
              <a:rPr lang="en-US" sz="1200" dirty="0" smtClean="0">
                <a:latin typeface="Arial" charset="0"/>
              </a:rPr>
              <a:t>.</a:t>
            </a:r>
            <a:endParaRPr lang="en-US" sz="1200" dirty="0">
              <a:latin typeface="Arial" charset="0"/>
            </a:endParaRPr>
          </a:p>
          <a:p>
            <a:pPr algn="just"/>
            <a:r>
              <a:rPr lang="en-US" sz="1000" dirty="0" smtClean="0">
                <a:solidFill>
                  <a:srgbClr val="000000"/>
                </a:solidFill>
              </a:rPr>
              <a:t> </a:t>
            </a:r>
            <a:endParaRPr lang="en-US" sz="1000" dirty="0">
              <a:solidFill>
                <a:srgbClr val="000000"/>
              </a:solidFill>
            </a:endParaRPr>
          </a:p>
          <a:p>
            <a:pPr algn="just"/>
            <a:r>
              <a:rPr lang="en-US" sz="1200" b="1" dirty="0">
                <a:solidFill>
                  <a:srgbClr val="000000"/>
                </a:solidFill>
              </a:rPr>
              <a:t>Why is this important? </a:t>
            </a:r>
            <a:r>
              <a:rPr lang="en-US" sz="1200" dirty="0">
                <a:effectLst/>
                <a:ea typeface="Calibri" panose="020F0502020204030204" pitchFamily="34" charset="0"/>
              </a:rPr>
              <a:t>A central tenet of quantum mechanics is that of </a:t>
            </a:r>
            <a:r>
              <a:rPr lang="en-US" sz="1200" i="1" dirty="0">
                <a:effectLst/>
                <a:ea typeface="Calibri" panose="020F0502020204030204" pitchFamily="34" charset="0"/>
              </a:rPr>
              <a:t>distinguishable</a:t>
            </a:r>
            <a:r>
              <a:rPr lang="en-US" sz="1200" dirty="0">
                <a:effectLst/>
                <a:ea typeface="Calibri" panose="020F0502020204030204" pitchFamily="34" charset="0"/>
              </a:rPr>
              <a:t> versus </a:t>
            </a:r>
            <a:r>
              <a:rPr lang="en-US" sz="1200" i="1" dirty="0">
                <a:effectLst/>
                <a:ea typeface="Calibri" panose="020F0502020204030204" pitchFamily="34" charset="0"/>
              </a:rPr>
              <a:t>indistinguishable</a:t>
            </a:r>
            <a:r>
              <a:rPr lang="en-US" sz="1200" dirty="0">
                <a:effectLst/>
                <a:ea typeface="Calibri" panose="020F0502020204030204" pitchFamily="34" charset="0"/>
              </a:rPr>
              <a:t> </a:t>
            </a:r>
            <a:r>
              <a:rPr lang="en-US" sz="1200" dirty="0" smtClean="0">
                <a:effectLst/>
                <a:ea typeface="Calibri" panose="020F0502020204030204" pitchFamily="34" charset="0"/>
              </a:rPr>
              <a:t>particles. For example, two </a:t>
            </a:r>
            <a:r>
              <a:rPr lang="en-US" sz="1200" dirty="0">
                <a:effectLst/>
                <a:ea typeface="Calibri" panose="020F0502020204030204" pitchFamily="34" charset="0"/>
              </a:rPr>
              <a:t>electrons with the same momentum and spin </a:t>
            </a:r>
            <a:r>
              <a:rPr lang="en-US" sz="1200" dirty="0" smtClean="0">
                <a:effectLst/>
                <a:ea typeface="Calibri" panose="020F0502020204030204" pitchFamily="34" charset="0"/>
              </a:rPr>
              <a:t>orientation </a:t>
            </a:r>
            <a:r>
              <a:rPr lang="en-US" sz="1200" dirty="0">
                <a:effectLst/>
                <a:ea typeface="Calibri" panose="020F0502020204030204" pitchFamily="34" charset="0"/>
              </a:rPr>
              <a:t>are </a:t>
            </a:r>
            <a:r>
              <a:rPr lang="en-US" sz="1200" i="1" dirty="0">
                <a:effectLst/>
                <a:ea typeface="Calibri" panose="020F0502020204030204" pitchFamily="34" charset="0"/>
              </a:rPr>
              <a:t>indistinguishable</a:t>
            </a:r>
            <a:r>
              <a:rPr lang="en-US" sz="1200" dirty="0">
                <a:effectLst/>
                <a:ea typeface="Calibri" panose="020F0502020204030204" pitchFamily="34" charset="0"/>
              </a:rPr>
              <a:t> and cannot occupy the same region of space. In contrast, two electrons with opposite spin direction are </a:t>
            </a:r>
            <a:r>
              <a:rPr lang="en-US" sz="1200" i="1" dirty="0">
                <a:effectLst/>
                <a:ea typeface="Calibri" panose="020F0502020204030204" pitchFamily="34" charset="0"/>
              </a:rPr>
              <a:t>distinguishable,</a:t>
            </a:r>
            <a:r>
              <a:rPr lang="en-US" sz="1200" dirty="0">
                <a:effectLst/>
                <a:ea typeface="Calibri" panose="020F0502020204030204" pitchFamily="34" charset="0"/>
              </a:rPr>
              <a:t> and can overlap in space and interact accordingly. Usually, interactions occur between an electron and a </a:t>
            </a:r>
            <a:r>
              <a:rPr lang="en-US" sz="1200" i="1" dirty="0">
                <a:effectLst/>
                <a:ea typeface="Calibri" panose="020F0502020204030204" pitchFamily="34" charset="0"/>
              </a:rPr>
              <a:t>single</a:t>
            </a:r>
            <a:r>
              <a:rPr lang="en-US" sz="1200" dirty="0">
                <a:effectLst/>
                <a:ea typeface="Calibri" panose="020F0502020204030204" pitchFamily="34" charset="0"/>
              </a:rPr>
              <a:t> reservoir of distinguishable electrons. However, in the atomically-thin semiconductor WSe</a:t>
            </a:r>
            <a:r>
              <a:rPr lang="en-US" sz="1200" baseline="-25000" dirty="0">
                <a:effectLst/>
                <a:ea typeface="Calibri" panose="020F0502020204030204" pitchFamily="34" charset="0"/>
              </a:rPr>
              <a:t>2</a:t>
            </a:r>
            <a:r>
              <a:rPr lang="en-US" sz="1200" dirty="0">
                <a:effectLst/>
                <a:ea typeface="Calibri" panose="020F0502020204030204" pitchFamily="34" charset="0"/>
              </a:rPr>
              <a:t>, </a:t>
            </a:r>
            <a:r>
              <a:rPr lang="en-US" sz="1200" i="1" u="sng" dirty="0">
                <a:effectLst/>
                <a:ea typeface="Calibri" panose="020F0502020204030204" pitchFamily="34" charset="0"/>
              </a:rPr>
              <a:t>four</a:t>
            </a:r>
            <a:r>
              <a:rPr lang="en-US" sz="1200" dirty="0">
                <a:effectLst/>
                <a:ea typeface="Calibri" panose="020F0502020204030204" pitchFamily="34" charset="0"/>
              </a:rPr>
              <a:t> types of electrons are possible: spin-up or spin-down, with momentum </a:t>
            </a:r>
            <a:r>
              <a:rPr lang="en-US" sz="1200" i="1" dirty="0">
                <a:effectLst/>
                <a:ea typeface="Calibri" panose="020F0502020204030204" pitchFamily="34" charset="0"/>
              </a:rPr>
              <a:t>+K</a:t>
            </a:r>
            <a:r>
              <a:rPr lang="en-US" sz="1200" dirty="0">
                <a:effectLst/>
                <a:ea typeface="Calibri" panose="020F0502020204030204" pitchFamily="34" charset="0"/>
              </a:rPr>
              <a:t> or </a:t>
            </a:r>
            <a:r>
              <a:rPr lang="en-US" sz="1200" i="1" dirty="0">
                <a:effectLst/>
                <a:ea typeface="Calibri" panose="020F0502020204030204" pitchFamily="34" charset="0"/>
              </a:rPr>
              <a:t>-K</a:t>
            </a:r>
            <a:r>
              <a:rPr lang="en-US" sz="1200" dirty="0">
                <a:effectLst/>
                <a:ea typeface="Calibri" panose="020F0502020204030204" pitchFamily="34" charset="0"/>
              </a:rPr>
              <a:t>.  </a:t>
            </a:r>
            <a:r>
              <a:rPr lang="en-US" sz="1200" i="1" u="sng" dirty="0">
                <a:effectLst/>
                <a:ea typeface="Calibri" panose="020F0502020204030204" pitchFamily="34" charset="0"/>
              </a:rPr>
              <a:t>This allows electrons to form entirely new types of multi-particle states by interacting simultaneously with multiple electron reservoirs that are quantum-mechanically distinguishable</a:t>
            </a:r>
            <a:r>
              <a:rPr lang="en-US" sz="1200" dirty="0">
                <a:effectLst/>
                <a:ea typeface="Calibri" panose="020F0502020204030204" pitchFamily="34" charset="0"/>
              </a:rPr>
              <a:t>, opening </a:t>
            </a:r>
            <a:r>
              <a:rPr lang="en-US" sz="1200" dirty="0" smtClean="0">
                <a:effectLst/>
                <a:ea typeface="Calibri" panose="020F0502020204030204" pitchFamily="34" charset="0"/>
              </a:rPr>
              <a:t>a frontier to new classes of correlated quasiparticle states.</a:t>
            </a:r>
            <a:endParaRPr lang="en-US" sz="1200" dirty="0">
              <a:effectLst/>
              <a:ea typeface="Calibri" panose="020F0502020204030204" pitchFamily="34" charset="0"/>
            </a:endParaRPr>
          </a:p>
          <a:p>
            <a:pPr algn="just"/>
            <a:r>
              <a:rPr lang="en-US" sz="1000" dirty="0" smtClean="0"/>
              <a:t> </a:t>
            </a:r>
            <a:endParaRPr lang="en-US" sz="1000" dirty="0"/>
          </a:p>
          <a:p>
            <a:pPr algn="just"/>
            <a:r>
              <a:rPr lang="en-US" sz="1200" b="1" dirty="0">
                <a:solidFill>
                  <a:srgbClr val="000000"/>
                </a:solidFill>
              </a:rPr>
              <a:t>Why did this research need the MagLab?</a:t>
            </a:r>
            <a:r>
              <a:rPr lang="en-US" sz="1200" b="1" dirty="0">
                <a:latin typeface="Arial" charset="0"/>
              </a:rPr>
              <a:t> </a:t>
            </a:r>
            <a:r>
              <a:rPr lang="en-US" sz="1200" dirty="0">
                <a:latin typeface="Arial" charset="0"/>
              </a:rPr>
              <a:t> The key </a:t>
            </a:r>
            <a:r>
              <a:rPr lang="en-US" sz="1200" dirty="0" smtClean="0">
                <a:latin typeface="Arial" charset="0"/>
              </a:rPr>
              <a:t>observation required large magnetic </a:t>
            </a:r>
            <a:r>
              <a:rPr lang="en-US" sz="1200" dirty="0">
                <a:latin typeface="Arial" charset="0"/>
              </a:rPr>
              <a:t>fields to force </a:t>
            </a:r>
            <a:r>
              <a:rPr lang="en-US" sz="1200" dirty="0" smtClean="0">
                <a:latin typeface="Arial" charset="0"/>
              </a:rPr>
              <a:t>the repeated </a:t>
            </a:r>
            <a:r>
              <a:rPr lang="en-US" sz="1200" dirty="0">
                <a:latin typeface="Arial" charset="0"/>
              </a:rPr>
              <a:t>filling and emptying of up to three distinguishable electron reservoirs </a:t>
            </a:r>
            <a:r>
              <a:rPr lang="en-US" sz="1200" dirty="0" smtClean="0">
                <a:latin typeface="Arial" charset="0"/>
              </a:rPr>
              <a:t>that provided evidence of the new </a:t>
            </a:r>
            <a:r>
              <a:rPr lang="en-US" sz="1200" smtClean="0">
                <a:latin typeface="Arial" charset="0"/>
              </a:rPr>
              <a:t>correlated quasiparticle states </a:t>
            </a:r>
            <a:r>
              <a:rPr lang="en-US" sz="1200" dirty="0" smtClean="0">
                <a:latin typeface="Arial" charset="0"/>
              </a:rPr>
              <a:t>in this </a:t>
            </a:r>
            <a:r>
              <a:rPr lang="en-US" sz="1200" dirty="0">
                <a:latin typeface="Arial" charset="0"/>
              </a:rPr>
              <a:t>atomically-thin semiconductor.</a:t>
            </a:r>
          </a:p>
        </p:txBody>
      </p:sp>
      <p:sp>
        <p:nvSpPr>
          <p:cNvPr id="1034" name="Rectangle 49"/>
          <p:cNvSpPr>
            <a:spLocks noChangeArrowheads="1"/>
          </p:cNvSpPr>
          <p:nvPr/>
        </p:nvSpPr>
        <p:spPr bwMode="auto">
          <a:xfrm>
            <a:off x="4571999" y="1297613"/>
            <a:ext cx="4495801" cy="5123507"/>
          </a:xfrm>
          <a:prstGeom prst="rect">
            <a:avLst/>
          </a:prstGeom>
          <a:noFill/>
          <a:ln w="19050">
            <a:solidFill>
              <a:srgbClr val="0033CC"/>
            </a:solidFill>
            <a:miter lim="800000"/>
            <a:headEnd/>
            <a:tailEnd/>
          </a:ln>
        </p:spPr>
        <p:txBody>
          <a:bodyPr wrap="none" anchor="ctr"/>
          <a:lstStyle/>
          <a:p>
            <a:endParaRPr lang="en-US" dirty="0"/>
          </a:p>
        </p:txBody>
      </p:sp>
      <p:sp>
        <p:nvSpPr>
          <p:cNvPr id="15" name="Rectangle 14"/>
          <p:cNvSpPr/>
          <p:nvPr/>
        </p:nvSpPr>
        <p:spPr>
          <a:xfrm>
            <a:off x="4495801" y="3588653"/>
            <a:ext cx="4571999" cy="461665"/>
          </a:xfrm>
          <a:prstGeom prst="rect">
            <a:avLst/>
          </a:prstGeom>
        </p:spPr>
        <p:txBody>
          <a:bodyPr wrap="square">
            <a:spAutoFit/>
          </a:bodyPr>
          <a:lstStyle/>
          <a:p>
            <a:pPr lvl="0" algn="ctr"/>
            <a:endParaRPr lang="en-US" sz="1200" dirty="0"/>
          </a:p>
          <a:p>
            <a:pPr algn="ctr"/>
            <a:endParaRPr lang="en-US" sz="1200" dirty="0"/>
          </a:p>
        </p:txBody>
      </p:sp>
      <p:pic>
        <p:nvPicPr>
          <p:cNvPr id="4" name="Picture 3"/>
          <p:cNvPicPr>
            <a:picLocks noChangeAspect="1"/>
          </p:cNvPicPr>
          <p:nvPr/>
        </p:nvPicPr>
        <p:blipFill rotWithShape="1">
          <a:blip r:embed="rId3"/>
          <a:srcRect b="46461"/>
          <a:stretch/>
        </p:blipFill>
        <p:spPr>
          <a:xfrm>
            <a:off x="4748981" y="1377827"/>
            <a:ext cx="1661979" cy="1589824"/>
          </a:xfrm>
          <a:prstGeom prst="rect">
            <a:avLst/>
          </a:prstGeom>
        </p:spPr>
      </p:pic>
      <p:sp>
        <p:nvSpPr>
          <p:cNvPr id="19" name="TextBox 18"/>
          <p:cNvSpPr txBox="1"/>
          <p:nvPr/>
        </p:nvSpPr>
        <p:spPr>
          <a:xfrm>
            <a:off x="6552434" y="1330625"/>
            <a:ext cx="2423068" cy="1615827"/>
          </a:xfrm>
          <a:prstGeom prst="rect">
            <a:avLst/>
          </a:prstGeom>
          <a:noFill/>
        </p:spPr>
        <p:txBody>
          <a:bodyPr wrap="square" rtlCol="0">
            <a:spAutoFit/>
          </a:bodyPr>
          <a:lstStyle/>
          <a:p>
            <a:r>
              <a:rPr lang="en-US" sz="1100" b="1" dirty="0"/>
              <a:t>A) </a:t>
            </a:r>
            <a:r>
              <a:rPr lang="en-US" sz="1100" dirty="0" smtClean="0"/>
              <a:t>Device schematic: a </a:t>
            </a:r>
            <a:r>
              <a:rPr lang="en-US" sz="1100" dirty="0"/>
              <a:t>single atomic layer of the semiconductor WSe</a:t>
            </a:r>
            <a:r>
              <a:rPr lang="en-US" sz="1100" baseline="-25000" dirty="0"/>
              <a:t>2</a:t>
            </a:r>
            <a:r>
              <a:rPr lang="en-US" sz="1100" dirty="0"/>
              <a:t> is sandwiched between ultra-smooth slabs of boron nitride (</a:t>
            </a:r>
            <a:r>
              <a:rPr lang="en-US" sz="1100" dirty="0" err="1"/>
              <a:t>hBN</a:t>
            </a:r>
            <a:r>
              <a:rPr lang="en-US" sz="1100" dirty="0"/>
              <a:t>) and is electrically contacted with sheets of few-layer graphene (FLG). The entire assembly is placed over an optical </a:t>
            </a:r>
            <a:r>
              <a:rPr lang="en-US" sz="1100" dirty="0" smtClean="0"/>
              <a:t>fiber to </a:t>
            </a:r>
            <a:r>
              <a:rPr lang="en-US" sz="1100" dirty="0"/>
              <a:t>perform optical studies in </a:t>
            </a:r>
            <a:r>
              <a:rPr lang="en-US" sz="1100" dirty="0" smtClean="0"/>
              <a:t>pulsed </a:t>
            </a:r>
            <a:r>
              <a:rPr lang="en-US" sz="1100" dirty="0"/>
              <a:t>magnets</a:t>
            </a:r>
            <a:r>
              <a:rPr lang="en-US" sz="1100" dirty="0" smtClean="0"/>
              <a:t>.</a:t>
            </a:r>
            <a:endParaRPr lang="en-US" sz="1100" dirty="0"/>
          </a:p>
        </p:txBody>
      </p:sp>
      <p:grpSp>
        <p:nvGrpSpPr>
          <p:cNvPr id="2" name="Group 1"/>
          <p:cNvGrpSpPr/>
          <p:nvPr/>
        </p:nvGrpSpPr>
        <p:grpSpPr>
          <a:xfrm>
            <a:off x="4711780" y="2980335"/>
            <a:ext cx="4179305" cy="2654478"/>
            <a:chOff x="4711780" y="2980335"/>
            <a:chExt cx="4179305" cy="2654478"/>
          </a:xfrm>
        </p:grpSpPr>
        <p:pic>
          <p:nvPicPr>
            <p:cNvPr id="24" name="Picture 23">
              <a:extLst>
                <a:ext uri="{FF2B5EF4-FFF2-40B4-BE49-F238E27FC236}">
                  <a16:creationId xmlns:a16="http://schemas.microsoft.com/office/drawing/2014/main" id="{9A0C9FAB-4C3B-455A-9535-857C58CB0B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25"/>
            <a:stretch/>
          </p:blipFill>
          <p:spPr>
            <a:xfrm>
              <a:off x="4741514" y="3000549"/>
              <a:ext cx="4149571" cy="2628638"/>
            </a:xfrm>
            <a:prstGeom prst="rect">
              <a:avLst/>
            </a:prstGeom>
          </p:spPr>
        </p:pic>
        <p:sp>
          <p:nvSpPr>
            <p:cNvPr id="20" name="TextBox 19"/>
            <p:cNvSpPr txBox="1"/>
            <p:nvPr/>
          </p:nvSpPr>
          <p:spPr>
            <a:xfrm>
              <a:off x="6798432" y="5388592"/>
              <a:ext cx="2092239" cy="246221"/>
            </a:xfrm>
            <a:prstGeom prst="rect">
              <a:avLst/>
            </a:prstGeom>
            <a:noFill/>
          </p:spPr>
          <p:txBody>
            <a:bodyPr wrap="none" rtlCol="0">
              <a:spAutoFit/>
            </a:bodyPr>
            <a:lstStyle/>
            <a:p>
              <a:r>
                <a:rPr lang="en-US" sz="1000" dirty="0"/>
                <a:t>artwork: Caroline </a:t>
              </a:r>
              <a:r>
                <a:rPr lang="en-US" sz="1000" dirty="0" err="1"/>
                <a:t>McNiel</a:t>
              </a:r>
              <a:r>
                <a:rPr lang="en-US" sz="1000" dirty="0"/>
                <a:t>, NHMFL</a:t>
              </a:r>
            </a:p>
          </p:txBody>
        </p:sp>
        <p:sp>
          <p:nvSpPr>
            <p:cNvPr id="21" name="TextBox 20"/>
            <p:cNvSpPr txBox="1"/>
            <p:nvPr/>
          </p:nvSpPr>
          <p:spPr>
            <a:xfrm>
              <a:off x="4711780" y="2980335"/>
              <a:ext cx="295274" cy="276999"/>
            </a:xfrm>
            <a:prstGeom prst="rect">
              <a:avLst/>
            </a:prstGeom>
            <a:noFill/>
          </p:spPr>
          <p:txBody>
            <a:bodyPr wrap="none" rtlCol="0">
              <a:spAutoFit/>
            </a:bodyPr>
            <a:lstStyle/>
            <a:p>
              <a:r>
                <a:rPr lang="en-US" sz="1200" b="1" dirty="0"/>
                <a:t>B</a:t>
              </a:r>
            </a:p>
          </p:txBody>
        </p:sp>
      </p:grpSp>
      <p:sp>
        <p:nvSpPr>
          <p:cNvPr id="23" name="TextBox 22"/>
          <p:cNvSpPr txBox="1"/>
          <p:nvPr/>
        </p:nvSpPr>
        <p:spPr>
          <a:xfrm>
            <a:off x="4655820" y="1344930"/>
            <a:ext cx="295274" cy="276999"/>
          </a:xfrm>
          <a:prstGeom prst="rect">
            <a:avLst/>
          </a:prstGeom>
          <a:solidFill>
            <a:schemeClr val="bg1"/>
          </a:solidFill>
        </p:spPr>
        <p:txBody>
          <a:bodyPr wrap="none" rtlCol="0">
            <a:spAutoFit/>
          </a:bodyPr>
          <a:lstStyle/>
          <a:p>
            <a:r>
              <a:rPr lang="en-US" sz="1200" b="1" dirty="0"/>
              <a:t>A</a:t>
            </a:r>
          </a:p>
        </p:txBody>
      </p:sp>
      <p:sp>
        <p:nvSpPr>
          <p:cNvPr id="25" name="Text Box 28">
            <a:extLst>
              <a:ext uri="{FF2B5EF4-FFF2-40B4-BE49-F238E27FC236}">
                <a16:creationId xmlns:a16="http://schemas.microsoft.com/office/drawing/2014/main" id="{19220CFF-A999-46EE-AE16-20B1E5BC981B}"/>
              </a:ext>
            </a:extLst>
          </p:cNvPr>
          <p:cNvSpPr txBox="1">
            <a:spLocks noChangeArrowheads="1"/>
          </p:cNvSpPr>
          <p:nvPr/>
        </p:nvSpPr>
        <p:spPr bwMode="auto">
          <a:xfrm>
            <a:off x="0" y="6245968"/>
            <a:ext cx="9144000" cy="615553"/>
          </a:xfrm>
          <a:prstGeom prst="rect">
            <a:avLst/>
          </a:prstGeom>
          <a:noFill/>
          <a:ln w="9525">
            <a:noFill/>
            <a:miter lim="800000"/>
            <a:headEnd/>
            <a:tailEnd/>
          </a:ln>
        </p:spPr>
        <p:txBody>
          <a:bodyPr wrap="square">
            <a:spAutoFit/>
          </a:bodyPr>
          <a:lstStyle/>
          <a:p>
            <a:r>
              <a:rPr lang="en-US" sz="1100" b="1" dirty="0">
                <a:solidFill>
                  <a:srgbClr val="333399"/>
                </a:solidFill>
              </a:rPr>
              <a:t>Facilities used:</a:t>
            </a:r>
            <a:r>
              <a:rPr lang="en-US" sz="1100" dirty="0">
                <a:solidFill>
                  <a:srgbClr val="333399"/>
                </a:solidFill>
              </a:rPr>
              <a:t>  65T pulsed magnets at the Pulsed Field Facility.</a:t>
            </a:r>
          </a:p>
          <a:p>
            <a:pPr algn="just"/>
            <a:r>
              <a:rPr lang="en-US" sz="1100" b="1" dirty="0">
                <a:solidFill>
                  <a:srgbClr val="333399"/>
                </a:solidFill>
              </a:rPr>
              <a:t>Citation: </a:t>
            </a:r>
            <a:r>
              <a:rPr lang="en-US" sz="1100" dirty="0">
                <a:solidFill>
                  <a:srgbClr val="333399"/>
                </a:solidFill>
              </a:rPr>
              <a:t>Li, J.; </a:t>
            </a:r>
            <a:r>
              <a:rPr lang="en-US" sz="1100" dirty="0" err="1">
                <a:solidFill>
                  <a:srgbClr val="333399"/>
                </a:solidFill>
              </a:rPr>
              <a:t>Goryca</a:t>
            </a:r>
            <a:r>
              <a:rPr lang="en-US" sz="1100" dirty="0">
                <a:solidFill>
                  <a:srgbClr val="333399"/>
                </a:solidFill>
              </a:rPr>
              <a:t>, M.M.; Choi, J.; Xu, X.; Crooker, S., </a:t>
            </a:r>
            <a:r>
              <a:rPr lang="en-US" sz="1100" i="1" dirty="0">
                <a:solidFill>
                  <a:srgbClr val="333399"/>
                </a:solidFill>
              </a:rPr>
              <a:t>Many-Body Exciton and Intervalley Correlations in Heavily Electron-Doped WSe2 Monolayers,</a:t>
            </a:r>
            <a:r>
              <a:rPr lang="en-US" sz="1100" dirty="0">
                <a:solidFill>
                  <a:srgbClr val="333399"/>
                </a:solidFill>
              </a:rPr>
              <a:t> </a:t>
            </a:r>
            <a:r>
              <a:rPr lang="en-US" sz="1100" b="1" dirty="0">
                <a:solidFill>
                  <a:srgbClr val="333399"/>
                </a:solidFill>
              </a:rPr>
              <a:t>Nano </a:t>
            </a:r>
            <a:r>
              <a:rPr lang="en-US" sz="1100" b="1" dirty="0" smtClean="0">
                <a:solidFill>
                  <a:srgbClr val="333399"/>
                </a:solidFill>
              </a:rPr>
              <a:t>Letters </a:t>
            </a:r>
            <a:r>
              <a:rPr lang="en-US" sz="1100" b="1" dirty="0">
                <a:solidFill>
                  <a:srgbClr val="333399"/>
                </a:solidFill>
              </a:rPr>
              <a:t>22</a:t>
            </a:r>
            <a:r>
              <a:rPr lang="en-US" sz="1100" dirty="0">
                <a:solidFill>
                  <a:srgbClr val="333399"/>
                </a:solidFill>
              </a:rPr>
              <a:t>, 426 (2022) </a:t>
            </a:r>
            <a:r>
              <a:rPr lang="en-US" sz="1100" dirty="0">
                <a:solidFill>
                  <a:srgbClr val="333399"/>
                </a:solidFill>
                <a:hlinkClick r:id="rId5">
                  <a:extLst>
                    <a:ext uri="{A12FA001-AC4F-418D-AE19-62706E023703}">
                      <ahyp:hlinkClr xmlns:ahyp="http://schemas.microsoft.com/office/drawing/2018/hyperlinkcolor" xmlns="" val="tx"/>
                    </a:ext>
                  </a:extLst>
                </a:hlinkClick>
              </a:rPr>
              <a:t>doi.org/10.1021/acs.nanolett.1c04217</a:t>
            </a:r>
            <a:endParaRPr lang="en-US" sz="1200" dirty="0">
              <a:solidFill>
                <a:srgbClr val="333399"/>
              </a:solidFill>
            </a:endParaRPr>
          </a:p>
        </p:txBody>
      </p:sp>
      <p:sp>
        <p:nvSpPr>
          <p:cNvPr id="26" name="Line 42"/>
          <p:cNvSpPr>
            <a:spLocks noChangeShapeType="1"/>
          </p:cNvSpPr>
          <p:nvPr/>
        </p:nvSpPr>
        <p:spPr bwMode="auto">
          <a:xfrm>
            <a:off x="38100" y="1188040"/>
            <a:ext cx="9029700" cy="0"/>
          </a:xfrm>
          <a:prstGeom prst="line">
            <a:avLst/>
          </a:prstGeom>
          <a:noFill/>
          <a:ln w="82550" cmpd="thickThin">
            <a:solidFill>
              <a:schemeClr val="tx1"/>
            </a:solidFill>
            <a:round/>
            <a:headEnd/>
            <a:tailEnd/>
          </a:ln>
        </p:spPr>
        <p:txBody>
          <a:bodyPr/>
          <a:lstStyle/>
          <a:p>
            <a:endParaRPr lang="en-US"/>
          </a:p>
        </p:txBody>
      </p:sp>
      <p:pic>
        <p:nvPicPr>
          <p:cNvPr id="27" name="Picture 26" descr="NSF logo.jpg"/>
          <p:cNvPicPr>
            <a:picLocks noChangeAspect="1"/>
          </p:cNvPicPr>
          <p:nvPr/>
        </p:nvPicPr>
        <p:blipFill>
          <a:blip r:embed="rId6" cstate="print"/>
          <a:stretch>
            <a:fillRect/>
          </a:stretch>
        </p:blipFill>
        <p:spPr>
          <a:xfrm>
            <a:off x="7974053" y="45116"/>
            <a:ext cx="1017188" cy="1023315"/>
          </a:xfrm>
          <a:prstGeom prst="rect">
            <a:avLst/>
          </a:prstGeom>
        </p:spPr>
      </p:pic>
      <p:sp>
        <p:nvSpPr>
          <p:cNvPr id="28" name="Text Box 62"/>
          <p:cNvSpPr txBox="1">
            <a:spLocks noChangeArrowheads="1"/>
          </p:cNvSpPr>
          <p:nvPr/>
        </p:nvSpPr>
        <p:spPr bwMode="auto">
          <a:xfrm>
            <a:off x="894045" y="8453"/>
            <a:ext cx="6928900" cy="1169551"/>
          </a:xfrm>
          <a:prstGeom prst="rect">
            <a:avLst/>
          </a:prstGeom>
          <a:noFill/>
          <a:ln w="9525">
            <a:noFill/>
            <a:miter lim="800000"/>
            <a:headEnd/>
            <a:tailEnd/>
          </a:ln>
        </p:spPr>
        <p:txBody>
          <a:bodyPr wrap="square">
            <a:spAutoFit/>
          </a:bodyPr>
          <a:lstStyle/>
          <a:p>
            <a:pPr algn="ctr">
              <a:spcBef>
                <a:spcPts val="0"/>
              </a:spcBef>
            </a:pPr>
            <a:r>
              <a:rPr lang="en-US" sz="1600" b="1" dirty="0"/>
              <a:t>New correlated quasiparticles </a:t>
            </a:r>
            <a:r>
              <a:rPr lang="en-US" sz="1600" b="1" kern="1200" dirty="0" smtClean="0"/>
              <a:t>in </a:t>
            </a:r>
            <a:r>
              <a:rPr lang="en-US" sz="1600" b="1" kern="1200" dirty="0"/>
              <a:t>an atomically-thin semiconductor</a:t>
            </a:r>
          </a:p>
          <a:p>
            <a:pPr algn="ctr">
              <a:spcBef>
                <a:spcPts val="0"/>
              </a:spcBef>
            </a:pPr>
            <a:endParaRPr lang="en-US" sz="600" dirty="0"/>
          </a:p>
          <a:p>
            <a:pPr algn="ctr">
              <a:spcBef>
                <a:spcPts val="0"/>
              </a:spcBef>
            </a:pPr>
            <a:r>
              <a:rPr lang="en-US" sz="1200" dirty="0"/>
              <a:t>Jing Li</a:t>
            </a:r>
            <a:r>
              <a:rPr lang="en-US" sz="1200" baseline="30000" dirty="0"/>
              <a:t>1</a:t>
            </a:r>
            <a:r>
              <a:rPr lang="en-US" sz="1200" dirty="0"/>
              <a:t>, Mateusz Goryca</a:t>
            </a:r>
            <a:r>
              <a:rPr lang="en-US" sz="1200" baseline="30000" dirty="0"/>
              <a:t>1</a:t>
            </a:r>
            <a:r>
              <a:rPr lang="en-US" sz="1200" dirty="0"/>
              <a:t>, Junho Choi</a:t>
            </a:r>
            <a:r>
              <a:rPr lang="en-US" sz="1200" baseline="30000" dirty="0"/>
              <a:t>1</a:t>
            </a:r>
            <a:r>
              <a:rPr lang="en-US" sz="1200" dirty="0"/>
              <a:t>, </a:t>
            </a:r>
            <a:r>
              <a:rPr lang="en-US" sz="1200" dirty="0" err="1"/>
              <a:t>Xiaodong</a:t>
            </a:r>
            <a:r>
              <a:rPr lang="en-US" sz="1200" dirty="0"/>
              <a:t> Xu</a:t>
            </a:r>
            <a:r>
              <a:rPr lang="en-US" sz="1200" baseline="30000" dirty="0"/>
              <a:t>2</a:t>
            </a:r>
            <a:r>
              <a:rPr lang="en-US" sz="1200" dirty="0"/>
              <a:t>, Scott A. Crooker</a:t>
            </a:r>
            <a:r>
              <a:rPr lang="en-US" sz="1200" kern="1200" baseline="30000" dirty="0"/>
              <a:t>1</a:t>
            </a:r>
            <a:endParaRPr lang="en-US" sz="1200" kern="1200" dirty="0"/>
          </a:p>
          <a:p>
            <a:pPr marL="228600" indent="-228600" algn="ctr">
              <a:spcBef>
                <a:spcPts val="0"/>
              </a:spcBef>
              <a:buAutoNum type="arabicPeriod"/>
            </a:pPr>
            <a:r>
              <a:rPr lang="en-US" sz="1200" b="1" kern="1200" dirty="0">
                <a:solidFill>
                  <a:srgbClr val="0033CC"/>
                </a:solidFill>
              </a:rPr>
              <a:t>NHMFL, Los Alamos National Laboratory; 2. University of </a:t>
            </a:r>
            <a:r>
              <a:rPr lang="en-US" sz="1200" b="1" kern="1200" dirty="0" smtClean="0">
                <a:solidFill>
                  <a:srgbClr val="0033CC"/>
                </a:solidFill>
              </a:rPr>
              <a:t>Washington</a:t>
            </a:r>
            <a:r>
              <a:rPr lang="en-US" sz="500" b="1" kern="1200" dirty="0" smtClean="0">
                <a:solidFill>
                  <a:srgbClr val="0033CC"/>
                </a:solidFill>
              </a:rPr>
              <a:t>  </a:t>
            </a:r>
            <a:endParaRPr lang="en-US" sz="500" b="1" kern="1200" dirty="0">
              <a:solidFill>
                <a:srgbClr val="0033CC"/>
              </a:solidFill>
            </a:endParaRPr>
          </a:p>
          <a:p>
            <a:pPr algn="ctr">
              <a:spcBef>
                <a:spcPts val="0"/>
              </a:spcBef>
            </a:pPr>
            <a:r>
              <a:rPr lang="en-US" sz="1200" b="1" kern="1200" dirty="0"/>
              <a:t>Funding Grants:</a:t>
            </a:r>
            <a:r>
              <a:rPr lang="en-US" sz="1200" kern="1200" dirty="0"/>
              <a:t>  G.S. Boebinger (NSF </a:t>
            </a:r>
            <a:r>
              <a:rPr lang="en-US" sz="1200" dirty="0"/>
              <a:t>DMR-1644779</a:t>
            </a:r>
            <a:r>
              <a:rPr lang="en-US" sz="1200" kern="1200" dirty="0"/>
              <a:t>)</a:t>
            </a:r>
          </a:p>
          <a:p>
            <a:pPr algn="ctr">
              <a:spcBef>
                <a:spcPts val="0"/>
              </a:spcBef>
            </a:pPr>
            <a:r>
              <a:rPr lang="en-US" sz="1200" kern="1200" dirty="0"/>
              <a:t>S. A. Crooker (DOE ‘Science of 100T’ &amp; Los Alamos LDRD); X. Xu (DOE-SC0018171)</a:t>
            </a:r>
            <a:endParaRPr lang="en-US" sz="1200" b="1" kern="1200" dirty="0">
              <a:solidFill>
                <a:srgbClr val="0033CC"/>
              </a:solidFill>
            </a:endParaRPr>
          </a:p>
        </p:txBody>
      </p:sp>
      <p:pic>
        <p:nvPicPr>
          <p:cNvPr id="29" name="Picture 28" descr="JustM_purple.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sp>
        <p:nvSpPr>
          <p:cNvPr id="30" name="TextBox 29"/>
          <p:cNvSpPr txBox="1"/>
          <p:nvPr/>
        </p:nvSpPr>
        <p:spPr>
          <a:xfrm>
            <a:off x="4643295" y="5640425"/>
            <a:ext cx="4318819" cy="769441"/>
          </a:xfrm>
          <a:prstGeom prst="rect">
            <a:avLst/>
          </a:prstGeom>
          <a:noFill/>
        </p:spPr>
        <p:txBody>
          <a:bodyPr wrap="square" rtlCol="0">
            <a:spAutoFit/>
          </a:bodyPr>
          <a:lstStyle/>
          <a:p>
            <a:r>
              <a:rPr lang="en-US" sz="1100" b="1" dirty="0" smtClean="0"/>
              <a:t>B) </a:t>
            </a:r>
            <a:r>
              <a:rPr lang="en-US" sz="1100" dirty="0" smtClean="0"/>
              <a:t>The </a:t>
            </a:r>
            <a:r>
              <a:rPr lang="en-US" sz="1100" dirty="0"/>
              <a:t>data show that when light creates an “exciton” in the WSe</a:t>
            </a:r>
            <a:r>
              <a:rPr lang="en-US" sz="1100" baseline="-25000" dirty="0"/>
              <a:t>2</a:t>
            </a:r>
            <a:r>
              <a:rPr lang="en-US" sz="1100" dirty="0"/>
              <a:t>, it interacts simultaneously with not just one but </a:t>
            </a:r>
            <a:r>
              <a:rPr lang="en-US" sz="1100" u="sng" dirty="0"/>
              <a:t>multiple</a:t>
            </a:r>
            <a:r>
              <a:rPr lang="en-US" sz="1100" dirty="0"/>
              <a:t> reservoirs of electrons, each with </a:t>
            </a:r>
            <a:r>
              <a:rPr lang="en-US" sz="1100" dirty="0" smtClean="0"/>
              <a:t>a different </a:t>
            </a:r>
            <a:r>
              <a:rPr lang="en-US" sz="1100" smtClean="0"/>
              <a:t>set of spin </a:t>
            </a:r>
            <a:r>
              <a:rPr lang="en-US" sz="1100" dirty="0"/>
              <a:t>(up or down) and momentum (</a:t>
            </a:r>
            <a:r>
              <a:rPr lang="en-US" sz="1100" i="1" dirty="0"/>
              <a:t>+K </a:t>
            </a:r>
            <a:r>
              <a:rPr lang="en-US" sz="1100" dirty="0"/>
              <a:t>or </a:t>
            </a:r>
            <a:r>
              <a:rPr lang="en-US" sz="1100" i="1" dirty="0"/>
              <a:t>–K</a:t>
            </a:r>
            <a:r>
              <a:rPr lang="en-US" sz="1100" dirty="0"/>
              <a:t>) degrees of freedom.</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489ADD64191E43967A9DCBD9FB6C60" ma:contentTypeVersion="1" ma:contentTypeDescription="Create a new document." ma:contentTypeScope="" ma:versionID="a6b847c8da0d2eddcc68a0bc94e4d89e">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526C91-9A44-4286-92EA-CDC1AEC38FE1}"/>
</file>

<file path=customXml/itemProps2.xml><?xml version="1.0" encoding="utf-8"?>
<ds:datastoreItem xmlns:ds="http://schemas.openxmlformats.org/officeDocument/2006/customXml" ds:itemID="{F80E7AEC-B45C-48A4-B97C-798A14888C07}"/>
</file>

<file path=customXml/itemProps3.xml><?xml version="1.0" encoding="utf-8"?>
<ds:datastoreItem xmlns:ds="http://schemas.openxmlformats.org/officeDocument/2006/customXml" ds:itemID="{46484B45-16C5-4F37-9DA6-79110935772F}"/>
</file>

<file path=docProps/app.xml><?xml version="1.0" encoding="utf-8"?>
<Properties xmlns="http://schemas.openxmlformats.org/officeDocument/2006/extended-properties" xmlns:vt="http://schemas.openxmlformats.org/officeDocument/2006/docPropsVTypes">
  <TotalTime>6119</TotalTime>
  <Words>1047</Words>
  <Application>Microsoft Office PowerPoint</Application>
  <PresentationFormat>On-screen Show (4:3)</PresentationFormat>
  <Paragraphs>43</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Symbol</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159</cp:revision>
  <cp:lastPrinted>2019-07-16T13:07:28Z</cp:lastPrinted>
  <dcterms:created xsi:type="dcterms:W3CDTF">2004-08-07T03:10:56Z</dcterms:created>
  <dcterms:modified xsi:type="dcterms:W3CDTF">2022-02-06T00:51:05Z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0x01010033489ADD64191E43967A9DCBD9FB6C60</vt:lpwstr>
  </property>
</Properties>
</file>