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Braunwart" initials="JB" lastIdx="1" clrIdx="0">
    <p:extLst>
      <p:ext uri="{19B8F6BF-5375-455C-9EA6-DF929625EA0E}">
        <p15:presenceInfo xmlns:p15="http://schemas.microsoft.com/office/powerpoint/2012/main" userId="S::jbraunwart@fsu.edu::e38f3fcf-ffe2-4f6b-a802-65ddd196e3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89387" autoAdjust="0"/>
  </p:normalViewPr>
  <p:slideViewPr>
    <p:cSldViewPr snapToGrid="0">
      <p:cViewPr varScale="1">
        <p:scale>
          <a:sx n="73" d="100"/>
          <a:sy n="73" d="100"/>
        </p:scale>
        <p:origin x="165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0612" y="14266"/>
            <a:ext cx="1017188" cy="1023315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8100" y="1160970"/>
            <a:ext cx="4254491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The MagLab’s Safety group performs an internal security audit annually. They partner with Florida State University Police Department (FSU </a:t>
            </a:r>
            <a:r>
              <a:rPr lang="en-US" sz="1200" dirty="0" smtClean="0">
                <a:solidFill>
                  <a:srgbClr val="000000"/>
                </a:solidFill>
              </a:rPr>
              <a:t>PD) every </a:t>
            </a:r>
            <a:r>
              <a:rPr lang="en-US" sz="1200" dirty="0">
                <a:solidFill>
                  <a:srgbClr val="000000"/>
                </a:solidFill>
              </a:rPr>
              <a:t>other year at a minimum – or more frequently as needed – to bring the </a:t>
            </a:r>
            <a:r>
              <a:rPr lang="en-US" sz="1200" dirty="0" smtClean="0">
                <a:solidFill>
                  <a:srgbClr val="000000"/>
                </a:solidFill>
              </a:rPr>
              <a:t>additional </a:t>
            </a:r>
            <a:r>
              <a:rPr lang="en-US" sz="1200" dirty="0">
                <a:solidFill>
                  <a:srgbClr val="000000"/>
                </a:solidFill>
              </a:rPr>
              <a:t>perspective to the MagLab’s security audit.</a:t>
            </a:r>
            <a:endParaRPr lang="en-US" sz="1200" dirty="0">
              <a:latin typeface="Arial" charset="0"/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During </a:t>
            </a:r>
            <a:r>
              <a:rPr lang="en-US" sz="1200" dirty="0" smtClean="0">
                <a:solidFill>
                  <a:srgbClr val="000000"/>
                </a:solidFill>
              </a:rPr>
              <a:t>the most recent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security </a:t>
            </a:r>
            <a:r>
              <a:rPr lang="en-US" sz="1200" dirty="0" smtClean="0">
                <a:solidFill>
                  <a:srgbClr val="000000"/>
                </a:solidFill>
              </a:rPr>
              <a:t>audit, the FSU PD made </a:t>
            </a:r>
            <a:r>
              <a:rPr lang="en-US" sz="1200" smtClean="0">
                <a:solidFill>
                  <a:srgbClr val="000000"/>
                </a:solidFill>
              </a:rPr>
              <a:t>recommendations to </a:t>
            </a:r>
            <a:r>
              <a:rPr lang="en-US" sz="1200" dirty="0" smtClean="0">
                <a:solidFill>
                  <a:srgbClr val="000000"/>
                </a:solidFill>
              </a:rPr>
              <a:t>further increase </a:t>
            </a:r>
            <a:r>
              <a:rPr lang="en-US" sz="1200" dirty="0" smtClean="0">
                <a:solidFill>
                  <a:srgbClr val="000000"/>
                </a:solidFill>
              </a:rPr>
              <a:t>safety </a:t>
            </a:r>
            <a:r>
              <a:rPr lang="en-US" sz="1200" dirty="0">
                <a:solidFill>
                  <a:srgbClr val="000000"/>
                </a:solidFill>
              </a:rPr>
              <a:t>and security </a:t>
            </a:r>
            <a:r>
              <a:rPr lang="en-US" sz="1200" dirty="0" smtClean="0">
                <a:solidFill>
                  <a:srgbClr val="000000"/>
                </a:solidFill>
              </a:rPr>
              <a:t>at </a:t>
            </a:r>
            <a:r>
              <a:rPr lang="en-US" sz="1200" dirty="0">
                <a:solidFill>
                  <a:srgbClr val="000000"/>
                </a:solidFill>
              </a:rPr>
              <a:t>the MagLab. The safety department worked with FSU PD to </a:t>
            </a:r>
            <a:r>
              <a:rPr lang="en-US" sz="1200" dirty="0" smtClean="0">
                <a:solidFill>
                  <a:srgbClr val="000000"/>
                </a:solidFill>
              </a:rPr>
              <a:t>create </a:t>
            </a:r>
            <a:r>
              <a:rPr lang="en-US" sz="1200" dirty="0">
                <a:solidFill>
                  <a:srgbClr val="000000"/>
                </a:solidFill>
              </a:rPr>
              <a:t>a work </a:t>
            </a:r>
            <a:r>
              <a:rPr lang="en-US" sz="1200" dirty="0" smtClean="0">
                <a:solidFill>
                  <a:srgbClr val="000000"/>
                </a:solidFill>
              </a:rPr>
              <a:t>plan </a:t>
            </a:r>
            <a:r>
              <a:rPr lang="en-US" sz="1200" dirty="0" smtClean="0">
                <a:solidFill>
                  <a:srgbClr val="000000"/>
                </a:solidFill>
              </a:rPr>
              <a:t>to </a:t>
            </a:r>
            <a:r>
              <a:rPr lang="en-US" sz="1200" dirty="0">
                <a:solidFill>
                  <a:srgbClr val="000000"/>
                </a:solidFill>
              </a:rPr>
              <a:t>implement the recommendations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600" dirty="0" smtClean="0">
                <a:solidFill>
                  <a:srgbClr val="000000"/>
                </a:solidFill>
              </a:rPr>
              <a:t> </a:t>
            </a:r>
            <a:endParaRPr lang="en-US" sz="600" dirty="0">
              <a:solidFill>
                <a:srgbClr val="000000"/>
              </a:solidFill>
            </a:endParaRPr>
          </a:p>
          <a:p>
            <a:pPr algn="just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Upgrades include: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228600" indent="-228600" algn="just"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 panic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alarm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installed at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the front desk in the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MagLab Atrium (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ig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. 1).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This provides the front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desk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receptionist immediate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access to an alarm in the event of an intruder or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other emergency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Six-foot-high perimeter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fencing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that replaced four-foot-high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fencing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(Fig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. 2). 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The increased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height of the fence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is a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more suitable deterrent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against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trespassers.</a:t>
            </a:r>
          </a:p>
          <a:p>
            <a:pPr marL="228600" indent="-228600" algn="just">
              <a:buAutoNum type="arabicPeriod"/>
            </a:pPr>
            <a:r>
              <a:rPr lang="en-US" sz="1200" dirty="0">
                <a:latin typeface="Arial" charset="0"/>
              </a:rPr>
              <a:t>Cylinder storage card reader access </a:t>
            </a:r>
            <a:r>
              <a:rPr lang="en-US" sz="1200" dirty="0" smtClean="0">
                <a:latin typeface="Arial" charset="0"/>
              </a:rPr>
              <a:t>(</a:t>
            </a:r>
            <a:r>
              <a:rPr lang="en-US" sz="1200" dirty="0">
                <a:latin typeface="Arial" charset="0"/>
              </a:rPr>
              <a:t>F</a:t>
            </a:r>
            <a:r>
              <a:rPr lang="en-US" sz="1200" dirty="0" smtClean="0">
                <a:latin typeface="Arial" charset="0"/>
              </a:rPr>
              <a:t>ig</a:t>
            </a:r>
            <a:r>
              <a:rPr lang="en-US" sz="1200" dirty="0">
                <a:latin typeface="Arial" charset="0"/>
              </a:rPr>
              <a:t>. 3).  Installing the card readers </a:t>
            </a:r>
            <a:r>
              <a:rPr lang="en-US" sz="1200" dirty="0" smtClean="0">
                <a:latin typeface="Arial" charset="0"/>
              </a:rPr>
              <a:t>adds an additional </a:t>
            </a:r>
            <a:r>
              <a:rPr lang="en-US" sz="1200" dirty="0">
                <a:latin typeface="Arial" charset="0"/>
              </a:rPr>
              <a:t>level of security </a:t>
            </a:r>
            <a:r>
              <a:rPr lang="en-US" sz="1200" dirty="0" smtClean="0">
                <a:latin typeface="Arial" charset="0"/>
              </a:rPr>
              <a:t>that prevents </a:t>
            </a:r>
            <a:r>
              <a:rPr lang="en-US" sz="1200" dirty="0">
                <a:latin typeface="Arial" charset="0"/>
              </a:rPr>
              <a:t>non-authorized personnel </a:t>
            </a:r>
            <a:r>
              <a:rPr lang="en-US" sz="1200" dirty="0" smtClean="0">
                <a:latin typeface="Arial" charset="0"/>
              </a:rPr>
              <a:t>from gaining entry </a:t>
            </a:r>
            <a:r>
              <a:rPr lang="en-US" sz="1200" dirty="0">
                <a:latin typeface="Arial" charset="0"/>
              </a:rPr>
              <a:t>to </a:t>
            </a:r>
            <a:r>
              <a:rPr lang="en-US" sz="1200" dirty="0" smtClean="0">
                <a:latin typeface="Arial" charset="0"/>
              </a:rPr>
              <a:t>compressed gas </a:t>
            </a:r>
            <a:r>
              <a:rPr lang="en-US" sz="1200" dirty="0">
                <a:latin typeface="Arial" charset="0"/>
              </a:rPr>
              <a:t>cylinders.</a:t>
            </a:r>
          </a:p>
          <a:p>
            <a:pPr marL="228600" indent="-228600" algn="just">
              <a:buAutoNum type="arabicPeriod"/>
            </a:pPr>
            <a:r>
              <a:rPr lang="en-US" sz="1200" dirty="0">
                <a:latin typeface="Arial" charset="0"/>
              </a:rPr>
              <a:t>Additional surveillance cameras installed in areas where no camera coverage </a:t>
            </a:r>
            <a:r>
              <a:rPr lang="en-US" sz="1200" dirty="0" smtClean="0">
                <a:latin typeface="Arial" charset="0"/>
              </a:rPr>
              <a:t>previously existed, thereby increasing </a:t>
            </a:r>
            <a:r>
              <a:rPr lang="en-US" sz="1200" dirty="0">
                <a:latin typeface="Arial" charset="0"/>
              </a:rPr>
              <a:t>perimeter surveillance capabilities.</a:t>
            </a:r>
          </a:p>
          <a:p>
            <a:pPr marL="228600" indent="-228600" algn="just">
              <a:buAutoNum type="arabicPeriod"/>
            </a:pPr>
            <a:r>
              <a:rPr lang="en-US" sz="1200" dirty="0" smtClean="0">
                <a:latin typeface="Arial" charset="0"/>
              </a:rPr>
              <a:t>FSU upgraded the </a:t>
            </a:r>
            <a:r>
              <a:rPr lang="en-US" sz="1200" dirty="0" smtClean="0">
                <a:latin typeface="Arial" charset="0"/>
              </a:rPr>
              <a:t>MagLab’s million-dollar fiber </a:t>
            </a:r>
            <a:r>
              <a:rPr lang="en-US" sz="1200" dirty="0" smtClean="0">
                <a:latin typeface="Arial" charset="0"/>
              </a:rPr>
              <a:t>optic </a:t>
            </a:r>
            <a:r>
              <a:rPr lang="en-US" sz="1200" dirty="0" smtClean="0">
                <a:latin typeface="Arial" charset="0"/>
              </a:rPr>
              <a:t>network. The increased data capacity enables </a:t>
            </a:r>
            <a:r>
              <a:rPr lang="en-US" sz="1200" dirty="0" smtClean="0">
                <a:latin typeface="Arial" charset="0"/>
              </a:rPr>
              <a:t>operation of the enhanced </a:t>
            </a:r>
            <a:r>
              <a:rPr lang="en-US" sz="1200" dirty="0">
                <a:latin typeface="Arial" charset="0"/>
              </a:rPr>
              <a:t>security </a:t>
            </a:r>
            <a:r>
              <a:rPr lang="en-US" sz="1200" dirty="0" smtClean="0">
                <a:latin typeface="Arial" charset="0"/>
              </a:rPr>
              <a:t>camera </a:t>
            </a:r>
            <a:r>
              <a:rPr lang="en-US" sz="1200" dirty="0">
                <a:latin typeface="Arial" charset="0"/>
              </a:rPr>
              <a:t>systems in conjunction with </a:t>
            </a:r>
            <a:r>
              <a:rPr lang="en-US" sz="1200" dirty="0" smtClean="0">
                <a:latin typeface="Arial" charset="0"/>
              </a:rPr>
              <a:t>FSU’s Safety </a:t>
            </a:r>
            <a:r>
              <a:rPr lang="en-US" sz="1200" dirty="0">
                <a:latin typeface="Arial" charset="0"/>
              </a:rPr>
              <a:t>and </a:t>
            </a:r>
            <a:r>
              <a:rPr lang="en-US" sz="1200" dirty="0" smtClean="0">
                <a:latin typeface="Arial" charset="0"/>
              </a:rPr>
              <a:t>Security </a:t>
            </a:r>
            <a:r>
              <a:rPr lang="en-US" sz="1200" dirty="0" smtClean="0">
                <a:latin typeface="Arial" charset="0"/>
              </a:rPr>
              <a:t>Initiatives</a:t>
            </a:r>
            <a:r>
              <a:rPr lang="en-US" sz="1200" dirty="0" smtClean="0">
                <a:latin typeface="Arial" charset="0"/>
              </a:rPr>
              <a:t>. 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08448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333876" y="1325561"/>
            <a:ext cx="4733926" cy="523081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" y="63250"/>
            <a:ext cx="792698" cy="944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1" y="3588653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1190820" y="203108"/>
            <a:ext cx="644803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Security </a:t>
            </a:r>
            <a:r>
              <a:rPr lang="en-US" sz="1600" b="1" dirty="0" smtClean="0"/>
              <a:t>upgrades </a:t>
            </a:r>
            <a:r>
              <a:rPr lang="en-US" sz="1600" b="1" dirty="0" smtClean="0"/>
              <a:t>at the </a:t>
            </a:r>
            <a:r>
              <a:rPr lang="en-US" sz="1600" b="1" dirty="0" smtClean="0"/>
              <a:t>MagLab in response to security audit</a:t>
            </a:r>
            <a:endParaRPr lang="en-US" sz="1600" b="1" dirty="0"/>
          </a:p>
          <a:p>
            <a:pPr algn="ctr"/>
            <a:endParaRPr lang="en-US" sz="1000" b="1" dirty="0"/>
          </a:p>
          <a:p>
            <a:pPr algn="ctr"/>
            <a:endParaRPr lang="en-US" sz="400" dirty="0"/>
          </a:p>
          <a:p>
            <a:pPr algn="ctr">
              <a:spcBef>
                <a:spcPts val="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G.S. Boebinger (NSF DMR-1157490, NSF </a:t>
            </a:r>
            <a:r>
              <a:rPr lang="en-US" sz="1050" dirty="0"/>
              <a:t>DMR-1644779</a:t>
            </a:r>
            <a:r>
              <a:rPr lang="en-US" sz="1050" kern="1200" dirty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378BDC-B6C1-4995-84EA-0B4332A3D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7" t="3296" r="3329" b="3501"/>
          <a:stretch/>
        </p:blipFill>
        <p:spPr>
          <a:xfrm>
            <a:off x="4414839" y="3663086"/>
            <a:ext cx="2519921" cy="2580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221A5F-87DC-4882-91BF-76E32105EA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60" t="2788" r="2167" b="44003"/>
          <a:stretch/>
        </p:blipFill>
        <p:spPr>
          <a:xfrm>
            <a:off x="4414840" y="1355410"/>
            <a:ext cx="4571998" cy="1945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25C7E4-9851-43AC-9071-5148BB9AC7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28" t="1536" r="3077" b="1394"/>
          <a:stretch/>
        </p:blipFill>
        <p:spPr>
          <a:xfrm>
            <a:off x="7047393" y="3359951"/>
            <a:ext cx="1965467" cy="2753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ACF13-A4DF-470E-A72E-8637F8221D48}"/>
              </a:ext>
            </a:extLst>
          </p:cNvPr>
          <p:cNvSpPr txBox="1"/>
          <p:nvPr/>
        </p:nvSpPr>
        <p:spPr>
          <a:xfrm>
            <a:off x="4473336" y="3308336"/>
            <a:ext cx="246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Fig. 1 </a:t>
            </a:r>
            <a:r>
              <a:rPr lang="en-US" sz="1100" b="1" dirty="0" smtClean="0"/>
              <a:t> </a:t>
            </a:r>
            <a:r>
              <a:rPr lang="en-US" sz="1100" dirty="0" smtClean="0"/>
              <a:t>P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anic 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alarm at the front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desk.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AF67B-9AC5-4467-923C-2D28863F772B}"/>
              </a:ext>
            </a:extLst>
          </p:cNvPr>
          <p:cNvSpPr txBox="1"/>
          <p:nvPr/>
        </p:nvSpPr>
        <p:spPr>
          <a:xfrm>
            <a:off x="4452682" y="6243890"/>
            <a:ext cx="2466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Fig. 2 </a:t>
            </a:r>
            <a:r>
              <a:rPr lang="en-US" sz="1100" b="1" dirty="0" smtClean="0"/>
              <a:t> </a:t>
            </a:r>
            <a:r>
              <a:rPr lang="en-US" sz="1100" dirty="0" smtClean="0"/>
              <a:t>New six-foot-high fencing.</a:t>
            </a: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18515-4069-419B-B05B-7451BC1C0258}"/>
              </a:ext>
            </a:extLst>
          </p:cNvPr>
          <p:cNvSpPr txBox="1"/>
          <p:nvPr/>
        </p:nvSpPr>
        <p:spPr>
          <a:xfrm>
            <a:off x="7078720" y="6066294"/>
            <a:ext cx="200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Fig. 3 </a:t>
            </a:r>
            <a:r>
              <a:rPr lang="en-US" sz="1100" b="1" dirty="0" smtClean="0"/>
              <a:t> </a:t>
            </a:r>
            <a:r>
              <a:rPr lang="en-US" sz="1100" dirty="0" smtClean="0">
                <a:latin typeface="Arial" charset="0"/>
              </a:rPr>
              <a:t>Card reader at entry   to gas </a:t>
            </a:r>
            <a:r>
              <a:rPr lang="en-US" sz="1100" dirty="0">
                <a:latin typeface="Arial" charset="0"/>
              </a:rPr>
              <a:t>c</a:t>
            </a:r>
            <a:r>
              <a:rPr lang="en-US" sz="1100" dirty="0" smtClean="0">
                <a:latin typeface="Arial" charset="0"/>
              </a:rPr>
              <a:t>ylinder </a:t>
            </a:r>
            <a:r>
              <a:rPr lang="en-US" sz="1100" dirty="0">
                <a:latin typeface="Arial" charset="0"/>
              </a:rPr>
              <a:t>storage </a:t>
            </a:r>
            <a:r>
              <a:rPr lang="en-US" sz="1100" dirty="0" smtClean="0">
                <a:latin typeface="Arial" charset="0"/>
              </a:rPr>
              <a:t>area.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764306" y="1446594"/>
            <a:ext cx="2877669" cy="346347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698EC6-A9F0-4A90-AAB0-BFDC221296FD}"/>
</file>

<file path=customXml/itemProps2.xml><?xml version="1.0" encoding="utf-8"?>
<ds:datastoreItem xmlns:ds="http://schemas.openxmlformats.org/officeDocument/2006/customXml" ds:itemID="{E757D5E9-EB86-4B37-A33C-6937DBDDD9A1}"/>
</file>

<file path=customXml/itemProps3.xml><?xml version="1.0" encoding="utf-8"?>
<ds:datastoreItem xmlns:ds="http://schemas.openxmlformats.org/officeDocument/2006/customXml" ds:itemID="{EC7A73E4-2DCE-4837-92B5-DD0F4EC93466}"/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289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138</cp:revision>
  <cp:lastPrinted>2019-07-16T13:07:28Z</cp:lastPrinted>
  <dcterms:created xsi:type="dcterms:W3CDTF">2004-08-07T03:10:56Z</dcterms:created>
  <dcterms:modified xsi:type="dcterms:W3CDTF">2022-02-05T20:40:18Z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