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5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5" autoAdjust="0"/>
    <p:restoredTop sz="94778" autoAdjust="0"/>
  </p:normalViewPr>
  <p:slideViewPr>
    <p:cSldViewPr snapToGrid="0">
      <p:cViewPr>
        <p:scale>
          <a:sx n="78" d="100"/>
          <a:sy n="78" d="100"/>
        </p:scale>
        <p:origin x="16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0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doi.org/10.1126/science.abg1110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26/science.abg1110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F171FA9C-2F67-1249-BF99-6C34D66CD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7" b="62833"/>
          <a:stretch/>
        </p:blipFill>
        <p:spPr bwMode="auto">
          <a:xfrm>
            <a:off x="4508432" y="1399699"/>
            <a:ext cx="2141944" cy="21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NSF logo.jpg">
            <a:extLst>
              <a:ext uri="{FF2B5EF4-FFF2-40B4-BE49-F238E27FC236}">
                <a16:creationId xmlns:a16="http://schemas.microsoft.com/office/drawing/2014/main" id="{E2CBFD39-3047-451B-B77B-1A3C1E32A2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2623" y="24796"/>
            <a:ext cx="814953" cy="819862"/>
          </a:xfrm>
          <a:prstGeom prst="rect">
            <a:avLst/>
          </a:prstGeom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9626" y="1306455"/>
            <a:ext cx="4444084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CA" sz="1200" i="1" u="sng" dirty="0"/>
              <a:t>Condensation of paired fermions into a quantum ground state represents one of the most spectacular many-body effects in strongly interacting systems</a:t>
            </a:r>
            <a:r>
              <a:rPr lang="en-CA" sz="1200" i="1" dirty="0"/>
              <a:t>. </a:t>
            </a:r>
            <a:r>
              <a:rPr lang="en-US" sz="1200" dirty="0"/>
              <a:t>Depending on the strength of the </a:t>
            </a:r>
            <a:r>
              <a:rPr lang="en-US" sz="1200" dirty="0" smtClean="0"/>
              <a:t>interactions, </a:t>
            </a:r>
            <a:r>
              <a:rPr lang="en-US" sz="1200" dirty="0"/>
              <a:t>the </a:t>
            </a:r>
            <a:r>
              <a:rPr lang="en-US" sz="1200" dirty="0" smtClean="0"/>
              <a:t>paired fermions </a:t>
            </a:r>
            <a:r>
              <a:rPr lang="en-US" sz="1200" dirty="0"/>
              <a:t>can </a:t>
            </a:r>
            <a:r>
              <a:rPr lang="en-US" sz="1200" dirty="0" smtClean="0"/>
              <a:t>be tightly bound – as in a Bose-Einstein Condensate (BEC) - or can be so large as to overlap with other pairs – as in Bardeen Cooper Schrieffer (BCS) pairing. </a:t>
            </a:r>
            <a:r>
              <a:rPr lang="en-US" sz="1200" i="1" u="sng" dirty="0"/>
              <a:t>Understanding that these two </a:t>
            </a:r>
            <a:r>
              <a:rPr lang="en-US" sz="1200" i="1" u="sng" dirty="0" smtClean="0"/>
              <a:t>BEC </a:t>
            </a:r>
            <a:r>
              <a:rPr lang="en-US" sz="1200" i="1" u="sng" dirty="0"/>
              <a:t>and </a:t>
            </a:r>
            <a:r>
              <a:rPr lang="en-US" sz="1200" i="1" u="sng" dirty="0" smtClean="0"/>
              <a:t>BCS </a:t>
            </a:r>
            <a:r>
              <a:rPr lang="en-US" sz="1200" i="1" u="sng" dirty="0"/>
              <a:t>pairing limits represent a continuum </a:t>
            </a:r>
            <a:r>
              <a:rPr lang="en-US" sz="1200" i="1" u="sng" dirty="0" smtClean="0"/>
              <a:t>in </a:t>
            </a:r>
            <a:r>
              <a:rPr lang="en-US" sz="1200" i="1" u="sng" dirty="0"/>
              <a:t>a single phase diagram is one of the great theoretical achievements </a:t>
            </a:r>
            <a:r>
              <a:rPr lang="en-US" sz="1200" i="1" u="sng" dirty="0" smtClean="0"/>
              <a:t>over </a:t>
            </a:r>
            <a:r>
              <a:rPr lang="en-US" sz="1200" i="1" u="sng" dirty="0"/>
              <a:t>the past century</a:t>
            </a:r>
            <a:r>
              <a:rPr lang="en-US" sz="1200" dirty="0"/>
              <a:t>. Although well established in ultracold Fermi gas experiments, </a:t>
            </a:r>
            <a:r>
              <a:rPr lang="en-US" sz="1200" i="1" u="sng" dirty="0"/>
              <a:t>observation of </a:t>
            </a:r>
            <a:r>
              <a:rPr lang="en-US" sz="1200" i="1" u="sng" dirty="0" smtClean="0"/>
              <a:t>BEC-BCS </a:t>
            </a:r>
            <a:r>
              <a:rPr lang="en-US" sz="1200" i="1" u="sng" dirty="0"/>
              <a:t>crossover in electronic systems has remained challenging owing to the limited ability to tune electron interactions in solid sate materials</a:t>
            </a:r>
            <a:r>
              <a:rPr lang="en-US" sz="1200" dirty="0"/>
              <a:t>. </a:t>
            </a:r>
            <a:endParaRPr lang="en-CA" sz="1200" dirty="0"/>
          </a:p>
          <a:p>
            <a:pPr algn="just"/>
            <a:endParaRPr lang="en-US" sz="1050" dirty="0"/>
          </a:p>
          <a:p>
            <a:pPr algn="just"/>
            <a:r>
              <a:rPr lang="en-US" sz="1200" dirty="0" smtClean="0"/>
              <a:t>MagLab users </a:t>
            </a:r>
            <a:r>
              <a:rPr lang="en-US" sz="1200" dirty="0"/>
              <a:t>studied graphene double layers separated by an atomically thin insulator. Under applied magnetic field, electrons and holes couple across the barrier to form bound </a:t>
            </a:r>
            <a:r>
              <a:rPr lang="en-US" sz="1200" dirty="0" smtClean="0"/>
              <a:t>magneto-</a:t>
            </a:r>
            <a:r>
              <a:rPr lang="en-US" sz="1200" dirty="0" err="1" smtClean="0"/>
              <a:t>excitons</a:t>
            </a:r>
            <a:r>
              <a:rPr lang="en-US" sz="1200" dirty="0" smtClean="0"/>
              <a:t>. </a:t>
            </a:r>
            <a:r>
              <a:rPr lang="en-US" sz="1200" i="1" u="sng" dirty="0" smtClean="0"/>
              <a:t>Using </a:t>
            </a:r>
            <a:r>
              <a:rPr lang="en-US" sz="1200" i="1" u="sng" dirty="0"/>
              <a:t>temperature-dependent Coulomb drag and counterflow current </a:t>
            </a:r>
            <a:r>
              <a:rPr lang="en-US" sz="1200" i="1" u="sng" dirty="0" smtClean="0"/>
              <a:t>measurements in bilayer graphene, </a:t>
            </a:r>
            <a:r>
              <a:rPr lang="en-US" sz="1200" i="1" u="sng" dirty="0" smtClean="0"/>
              <a:t>researchers were </a:t>
            </a:r>
            <a:r>
              <a:rPr lang="en-US" sz="1200" i="1" u="sng" dirty="0" smtClean="0"/>
              <a:t>able to continuously </a:t>
            </a:r>
            <a:r>
              <a:rPr lang="en-US" sz="1200" i="1" u="sng" dirty="0"/>
              <a:t>tune </a:t>
            </a:r>
            <a:r>
              <a:rPr lang="en-US" sz="1200" i="1" u="sng" dirty="0" smtClean="0"/>
              <a:t>the magneto-exciton </a:t>
            </a:r>
            <a:r>
              <a:rPr lang="en-US" sz="1200" i="1" u="sng" dirty="0"/>
              <a:t>condensate through the entire phase diagram from </a:t>
            </a:r>
            <a:r>
              <a:rPr lang="en-US" sz="1200" i="1" u="sng" dirty="0" smtClean="0"/>
              <a:t>strong </a:t>
            </a:r>
            <a:r>
              <a:rPr lang="en-US" sz="1200" i="1" u="sng" dirty="0"/>
              <a:t>to </a:t>
            </a:r>
            <a:r>
              <a:rPr lang="en-US" sz="1200" i="1" u="sng" dirty="0" smtClean="0"/>
              <a:t>weak </a:t>
            </a:r>
            <a:r>
              <a:rPr lang="en-US" sz="1200" u="sng" dirty="0" smtClean="0"/>
              <a:t>coupling</a:t>
            </a:r>
            <a:r>
              <a:rPr lang="en-US" sz="1200" dirty="0" smtClean="0"/>
              <a:t>. This </a:t>
            </a:r>
            <a:r>
              <a:rPr lang="en-US" sz="1200" dirty="0" err="1" smtClean="0"/>
              <a:t>tunability</a:t>
            </a:r>
            <a:r>
              <a:rPr lang="en-US" sz="1200" dirty="0" smtClean="0"/>
              <a:t> </a:t>
            </a:r>
            <a:r>
              <a:rPr lang="en-US" sz="1200" dirty="0"/>
              <a:t>of fermion pairing in a solid-state device </a:t>
            </a:r>
            <a:r>
              <a:rPr lang="en-US" sz="1200" dirty="0" smtClean="0"/>
              <a:t>enables the investigating of </a:t>
            </a:r>
            <a:r>
              <a:rPr lang="en-US" sz="1200" dirty="0"/>
              <a:t>fermion condensates of various pairing strengths and may lead to </a:t>
            </a:r>
            <a:r>
              <a:rPr lang="en-US" sz="1200" dirty="0" smtClean="0"/>
              <a:t>an improved </a:t>
            </a:r>
            <a:r>
              <a:rPr lang="en-US" sz="1200" dirty="0"/>
              <a:t>understanding of the connection between the </a:t>
            </a:r>
            <a:r>
              <a:rPr lang="en-US" sz="1200" dirty="0" smtClean="0"/>
              <a:t>BEC-BCS </a:t>
            </a:r>
            <a:r>
              <a:rPr lang="en-US" sz="1200" dirty="0"/>
              <a:t>crossover and unconventional superconductivity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71150" y="6221495"/>
            <a:ext cx="880660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Facilities and instrumentation used: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DC Magnet Facility,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31T resistive magnet</a:t>
            </a:r>
          </a:p>
          <a:p>
            <a:pPr algn="just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Citation: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 Liu, X.; Li, J.I.A.; Watanabe, K.; Taniguchi, T.; Hone, J.; Halperin, B.I.; Kim, P.; Dean, C.R., </a:t>
            </a:r>
            <a:r>
              <a:rPr lang="en-US" sz="1100" i="1" dirty="0">
                <a:solidFill>
                  <a:schemeClr val="accent2">
                    <a:lumMod val="75000"/>
                  </a:schemeClr>
                </a:solidFill>
              </a:rPr>
              <a:t>Crossover between strongly coupled and weakly coupled exciton </a:t>
            </a:r>
            <a:r>
              <a:rPr lang="en-US" sz="1100" i="1" dirty="0" err="1">
                <a:solidFill>
                  <a:schemeClr val="accent2">
                    <a:lumMod val="75000"/>
                  </a:schemeClr>
                </a:solidFill>
              </a:rPr>
              <a:t>superfluids</a:t>
            </a:r>
            <a:r>
              <a:rPr lang="en-US" sz="1100" i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Science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375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 (6577), 205-209 (2022)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doi.org/10.1126/science.abg1110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621792" y="50804"/>
            <a:ext cx="7851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CA" sz="1600" b="1" dirty="0"/>
              <a:t>Crossover between strongly coupled and weakly coupled exciton </a:t>
            </a:r>
            <a:r>
              <a:rPr lang="en-CA" sz="1600" b="1" dirty="0" err="1"/>
              <a:t>superfluids</a:t>
            </a:r>
            <a:endParaRPr lang="en-CA" sz="1600" b="1" dirty="0"/>
          </a:p>
          <a:p>
            <a:pPr algn="ctr">
              <a:spcBef>
                <a:spcPts val="0"/>
              </a:spcBef>
            </a:pPr>
            <a:r>
              <a:rPr lang="en-US" sz="1100" dirty="0"/>
              <a:t>X. Liu</a:t>
            </a:r>
            <a:r>
              <a:rPr lang="en-US" sz="1100" baseline="30000" dirty="0"/>
              <a:t>1</a:t>
            </a:r>
            <a:r>
              <a:rPr lang="en-US" sz="1100" dirty="0"/>
              <a:t>, J.I.A. Li</a:t>
            </a:r>
            <a:r>
              <a:rPr lang="en-US" sz="1100" baseline="30000" dirty="0"/>
              <a:t>2,3</a:t>
            </a:r>
            <a:r>
              <a:rPr lang="en-US" sz="1100" dirty="0"/>
              <a:t>, K. Watanabe</a:t>
            </a:r>
            <a:r>
              <a:rPr lang="en-US" sz="1100" baseline="30000" dirty="0"/>
              <a:t>4</a:t>
            </a:r>
            <a:r>
              <a:rPr lang="en-US" sz="1100" dirty="0"/>
              <a:t>, T. Taniguchi</a:t>
            </a:r>
            <a:r>
              <a:rPr lang="en-US" sz="1100" baseline="30000" dirty="0"/>
              <a:t>5</a:t>
            </a:r>
            <a:r>
              <a:rPr lang="en-US" sz="1100" dirty="0"/>
              <a:t>, J. Hone</a:t>
            </a:r>
            <a:r>
              <a:rPr lang="en-US" sz="1100" baseline="30000" dirty="0"/>
              <a:t>2</a:t>
            </a:r>
            <a:r>
              <a:rPr lang="en-US" sz="1100" dirty="0"/>
              <a:t>, B.I. Halperin</a:t>
            </a:r>
            <a:r>
              <a:rPr lang="en-US" sz="1100" baseline="30000" dirty="0"/>
              <a:t>1</a:t>
            </a:r>
            <a:r>
              <a:rPr lang="en-US" sz="1100" dirty="0"/>
              <a:t>, P. Kim</a:t>
            </a:r>
            <a:r>
              <a:rPr lang="en-US" sz="1100" baseline="30000" dirty="0"/>
              <a:t>1</a:t>
            </a:r>
            <a:r>
              <a:rPr lang="en-US" sz="1100" dirty="0"/>
              <a:t>, C.R. Dean</a:t>
            </a:r>
            <a:r>
              <a:rPr lang="en-US" sz="1100" baseline="30000" dirty="0"/>
              <a:t>2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>
                <a:solidFill>
                  <a:srgbClr val="0033CC"/>
                </a:solidFill>
              </a:rPr>
              <a:t>1. Harvard University; 2. Columbia University, 3. Brown University;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>
                <a:solidFill>
                  <a:srgbClr val="0033CC"/>
                </a:solidFill>
              </a:rPr>
              <a:t>4,5. </a:t>
            </a:r>
            <a:r>
              <a:rPr lang="en-US" sz="1050" b="1" dirty="0">
                <a:solidFill>
                  <a:srgbClr val="0033CC"/>
                </a:solidFill>
              </a:rPr>
              <a:t>National Institute for Materials Science, Japan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3" y="42335"/>
            <a:ext cx="562654" cy="6705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63336" y="3512146"/>
            <a:ext cx="46542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1100" dirty="0"/>
              <a:t>(a) </a:t>
            </a:r>
            <a:r>
              <a:rPr lang="en-US" sz="1100" dirty="0"/>
              <a:t>Theoretical phase diagram for exciton condensates spanning strong to weak coupling regime.  (b) </a:t>
            </a:r>
            <a:r>
              <a:rPr lang="en-US" sz="1100" dirty="0" smtClean="0"/>
              <a:t>Magneto-transport </a:t>
            </a:r>
            <a:r>
              <a:rPr lang="en-US" sz="1100" dirty="0"/>
              <a:t>data verifying the expected boundaries of the phase diagram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5B8A74-BCF4-4D3F-BC39-D063C68ECA31}"/>
              </a:ext>
            </a:extLst>
          </p:cNvPr>
          <p:cNvSpPr/>
          <p:nvPr/>
        </p:nvSpPr>
        <p:spPr>
          <a:xfrm>
            <a:off x="6681279" y="4068452"/>
            <a:ext cx="24114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1100" dirty="0"/>
              <a:t>(c) </a:t>
            </a:r>
            <a:r>
              <a:rPr lang="en-US" sz="1100" dirty="0"/>
              <a:t>Illustration of the quantum hall magneto-excitons in graphene double layers.  Energy and length scales associated with exciton pairing in a graphene double-layer structure under a magnetic field can be widely tuned since the Interlayer Coulomb coupling </a:t>
            </a:r>
            <a:r>
              <a:rPr lang="en-US" sz="1100" i="1" dirty="0"/>
              <a:t>U</a:t>
            </a:r>
            <a:r>
              <a:rPr lang="en-US" sz="1100" dirty="0"/>
              <a:t> depends on the interlayer separation </a:t>
            </a:r>
            <a:r>
              <a:rPr lang="en-US" sz="1100" i="1" dirty="0"/>
              <a:t>d</a:t>
            </a:r>
            <a:r>
              <a:rPr lang="en-US" sz="1100" dirty="0"/>
              <a:t>, whereas intralayer Coulomb repulsion </a:t>
            </a:r>
            <a:r>
              <a:rPr lang="en-US" sz="1100" i="1" dirty="0" err="1"/>
              <a:t>E</a:t>
            </a:r>
            <a:r>
              <a:rPr lang="en-US" sz="1100" baseline="-25000" dirty="0" err="1"/>
              <a:t>c</a:t>
            </a:r>
            <a:r>
              <a:rPr lang="en-US" sz="1100" dirty="0"/>
              <a:t> is determined by </a:t>
            </a:r>
            <a:r>
              <a:rPr lang="en-US" sz="1100" dirty="0" smtClean="0"/>
              <a:t>the field dependent  </a:t>
            </a:r>
            <a:r>
              <a:rPr lang="en-US" sz="1100" dirty="0"/>
              <a:t>magnetic length</a:t>
            </a:r>
            <a:r>
              <a:rPr lang="en-US" sz="1100" i="1" dirty="0"/>
              <a:t> </a:t>
            </a:r>
            <a:r>
              <a:rPr lang="en-US" sz="1100" i="1" dirty="0" err="1"/>
              <a:t>l</a:t>
            </a:r>
            <a:r>
              <a:rPr lang="en-US" sz="1100" baseline="-25000" dirty="0" err="1"/>
              <a:t>B</a:t>
            </a:r>
            <a:r>
              <a:rPr lang="en-US" sz="1100" dirty="0" err="1"/>
              <a:t>.</a:t>
            </a:r>
            <a:endParaRPr lang="en-US" sz="1100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088C4E8-AA2A-3841-80E9-B973B5ABE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3" t="67736" r="-373" b="-1523"/>
          <a:stretch/>
        </p:blipFill>
        <p:spPr bwMode="auto">
          <a:xfrm>
            <a:off x="6518157" y="1409011"/>
            <a:ext cx="2507838" cy="224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24CB8E3-9801-E043-9D8B-231FDC664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40698" r="68248" b="38438"/>
          <a:stretch/>
        </p:blipFill>
        <p:spPr bwMode="auto">
          <a:xfrm>
            <a:off x="4656941" y="4185220"/>
            <a:ext cx="2119660" cy="19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085C9F-06A7-3942-B1FF-05EA9E13C68A}"/>
              </a:ext>
            </a:extLst>
          </p:cNvPr>
          <p:cNvSpPr txBox="1"/>
          <p:nvPr/>
        </p:nvSpPr>
        <p:spPr>
          <a:xfrm>
            <a:off x="406855" y="775710"/>
            <a:ext cx="867065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Funding Grants: </a:t>
            </a:r>
            <a:r>
              <a:rPr lang="en-US" sz="1000" dirty="0"/>
              <a:t>Dean (DE-SC0019481; DMR-2011738), Kim (N00014-18-1-2877; W911NF-14-1-0247; ECS-00335765), Halperin (DMR-1231319), Hone (DMR-2011738), </a:t>
            </a:r>
            <a:r>
              <a:rPr lang="en-US" sz="1000" dirty="0" err="1"/>
              <a:t>Taniguichi</a:t>
            </a:r>
            <a:r>
              <a:rPr lang="en-US" sz="1000" dirty="0"/>
              <a:t> and Watanabe (PMJCR15F3), Liu (DE-SC0012260), G.S. </a:t>
            </a:r>
            <a:r>
              <a:rPr lang="en-US" sz="1000" dirty="0" err="1"/>
              <a:t>Boebinger</a:t>
            </a:r>
            <a:r>
              <a:rPr lang="en-US" sz="1000" dirty="0"/>
              <a:t> (NSF DMR-1644779)</a:t>
            </a:r>
          </a:p>
          <a:p>
            <a:pPr algn="ctr"/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C29AD-BDBB-E948-A85F-B1F9694580B9}"/>
              </a:ext>
            </a:extLst>
          </p:cNvPr>
          <p:cNvSpPr txBox="1"/>
          <p:nvPr/>
        </p:nvSpPr>
        <p:spPr>
          <a:xfrm>
            <a:off x="4527266" y="1327117"/>
            <a:ext cx="386644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  a</a:t>
            </a:r>
            <a:r>
              <a:rPr lang="en-US" sz="110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272CC9-AC69-144C-B59D-A62190BD102C}"/>
              </a:ext>
            </a:extLst>
          </p:cNvPr>
          <p:cNvSpPr txBox="1"/>
          <p:nvPr/>
        </p:nvSpPr>
        <p:spPr>
          <a:xfrm>
            <a:off x="6732877" y="1328342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4EBA4E-2FCD-BD4F-8C50-5ECB2E652FB1}"/>
              </a:ext>
            </a:extLst>
          </p:cNvPr>
          <p:cNvSpPr txBox="1"/>
          <p:nvPr/>
        </p:nvSpPr>
        <p:spPr>
          <a:xfrm>
            <a:off x="4607166" y="4274194"/>
            <a:ext cx="301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c)</a:t>
            </a:r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478314" y="1325563"/>
            <a:ext cx="4623717" cy="4871482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31540" y="1295698"/>
            <a:ext cx="447198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What is the finding? </a:t>
            </a:r>
            <a:r>
              <a:rPr lang="en-US" sz="1200" dirty="0">
                <a:solidFill>
                  <a:srgbClr val="000000"/>
                </a:solidFill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n the late 1970s it was proposed that electron-hole pairs could become superfluid at very high temperatures. However, realizing a system of strongly interacting electron-hole pairs has remained a technical challenge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i="1" u="sng" dirty="0">
                <a:solidFill>
                  <a:srgbClr val="000000"/>
                </a:solidFill>
                <a:latin typeface="Arial" charset="0"/>
              </a:rPr>
              <a:t>In </a:t>
            </a:r>
            <a:r>
              <a:rPr lang="en-US" sz="1200" i="1" u="sng" dirty="0" smtClean="0">
                <a:solidFill>
                  <a:srgbClr val="000000"/>
                </a:solidFill>
                <a:latin typeface="Arial" charset="0"/>
              </a:rPr>
              <a:t>this work, MagLab users find </a:t>
            </a:r>
            <a:r>
              <a:rPr lang="en-US" sz="1200" i="1" u="sng" dirty="0">
                <a:solidFill>
                  <a:srgbClr val="000000"/>
                </a:solidFill>
                <a:latin typeface="Arial" charset="0"/>
              </a:rPr>
              <a:t>that </a:t>
            </a:r>
            <a:r>
              <a:rPr lang="en-US" sz="1200" i="1" u="sng" dirty="0" smtClean="0">
                <a:solidFill>
                  <a:srgbClr val="000000"/>
                </a:solidFill>
                <a:latin typeface="Arial" charset="0"/>
              </a:rPr>
              <a:t>fully-tunable exciton condensates </a:t>
            </a:r>
            <a:r>
              <a:rPr lang="en-US" sz="1200" i="1" u="sng" dirty="0">
                <a:solidFill>
                  <a:srgbClr val="000000"/>
                </a:solidFill>
                <a:latin typeface="Arial" charset="0"/>
              </a:rPr>
              <a:t>can be induced in graphene by using strong magnetic </a:t>
            </a:r>
            <a:r>
              <a:rPr lang="en-US" sz="1200" i="1" u="sng" dirty="0" smtClean="0">
                <a:solidFill>
                  <a:srgbClr val="000000"/>
                </a:solidFill>
                <a:latin typeface="Arial" charset="0"/>
              </a:rPr>
              <a:t>fields</a:t>
            </a:r>
            <a:r>
              <a:rPr lang="en-US" sz="1200" dirty="0" smtClean="0">
                <a:solidFill>
                  <a:srgbClr val="000000"/>
                </a:solidFill>
              </a:rPr>
              <a:t>. </a:t>
            </a:r>
            <a:endParaRPr lang="en-CA" sz="1200" dirty="0">
              <a:solidFill>
                <a:srgbClr val="000000"/>
              </a:solidFill>
            </a:endParaRPr>
          </a:p>
          <a:p>
            <a:pPr algn="just"/>
            <a:endParaRPr lang="en-US" sz="8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finding important? </a:t>
            </a:r>
            <a:r>
              <a:rPr lang="en-US" sz="1200" dirty="0">
                <a:solidFill>
                  <a:srgbClr val="000000"/>
                </a:solidFill>
              </a:rPr>
              <a:t>Superconductors – materials that can carry electrical current without energy loss, result when electrons in a material pair up.  The long-standing problem is that the exact way in which these electrons pair is often unclear, limiting our ability to engineer </a:t>
            </a:r>
            <a:r>
              <a:rPr lang="en-US" sz="1200" dirty="0" smtClean="0">
                <a:solidFill>
                  <a:srgbClr val="000000"/>
                </a:solidFill>
              </a:rPr>
              <a:t>materials properties</a:t>
            </a:r>
            <a:r>
              <a:rPr lang="en-US" sz="1200" dirty="0">
                <a:solidFill>
                  <a:srgbClr val="000000"/>
                </a:solidFill>
              </a:rPr>
              <a:t>, for example by driving up the temperature at </a:t>
            </a:r>
            <a:r>
              <a:rPr lang="en-US" sz="1200" dirty="0" smtClean="0">
                <a:solidFill>
                  <a:srgbClr val="000000"/>
                </a:solidFill>
              </a:rPr>
              <a:t>electron pairs form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i="1" u="sng" dirty="0">
                <a:solidFill>
                  <a:srgbClr val="000000"/>
                </a:solidFill>
                <a:latin typeface="Arial" charset="0"/>
              </a:rPr>
              <a:t>The ability to dynamically adjust the pairing strength with magnetic field allowed </a:t>
            </a:r>
            <a:r>
              <a:rPr lang="en-US" sz="1200" i="1" u="sng" dirty="0" smtClean="0">
                <a:solidFill>
                  <a:srgbClr val="000000"/>
                </a:solidFill>
                <a:latin typeface="Arial" charset="0"/>
              </a:rPr>
              <a:t>researchers, </a:t>
            </a:r>
            <a:r>
              <a:rPr lang="en-US" sz="1200" i="1" u="sng" dirty="0">
                <a:solidFill>
                  <a:srgbClr val="000000"/>
                </a:solidFill>
                <a:latin typeface="Arial" charset="0"/>
              </a:rPr>
              <a:t>for the first time, to experimentally map the associated phase diagram.  This both confirms the prior theory but also establishes magneto-condensates as a model system to study fundamental questions of how electrons pair to form exotic quantum states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. </a:t>
            </a:r>
            <a:endParaRPr lang="en-US" sz="1200" dirty="0">
              <a:latin typeface="Arial" charset="0"/>
            </a:endParaRPr>
          </a:p>
          <a:p>
            <a:pPr algn="just"/>
            <a:endParaRPr lang="en-US" sz="800" dirty="0">
              <a:latin typeface="Arial" charset="0"/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did this research need the MagLab?</a:t>
            </a:r>
            <a:r>
              <a:rPr lang="en-US" sz="1200" b="1" dirty="0">
                <a:latin typeface="Arial" charset="0"/>
              </a:rPr>
              <a:t> </a:t>
            </a:r>
            <a:r>
              <a:rPr lang="en-US" sz="1200" dirty="0">
                <a:latin typeface="Arial" charset="0"/>
              </a:rPr>
              <a:t> The exciton superfluid we study in graphene only forms in the presence of high magnetic fields and at very low temperatures. </a:t>
            </a:r>
            <a:r>
              <a:rPr lang="en-US" sz="1200" dirty="0" smtClean="0">
                <a:latin typeface="Arial" charset="0"/>
              </a:rPr>
              <a:t>The </a:t>
            </a:r>
            <a:r>
              <a:rPr lang="en-US" sz="1200" dirty="0">
                <a:latin typeface="Arial" charset="0"/>
              </a:rPr>
              <a:t>MagLab is one of the only places in the world that </a:t>
            </a:r>
            <a:r>
              <a:rPr lang="en-US" sz="1200" dirty="0" smtClean="0">
                <a:latin typeface="Arial" charset="0"/>
              </a:rPr>
              <a:t>enables researchers to simultaneously address </a:t>
            </a:r>
            <a:r>
              <a:rPr lang="en-US" sz="1200" dirty="0">
                <a:latin typeface="Arial" charset="0"/>
              </a:rPr>
              <a:t>these two </a:t>
            </a:r>
            <a:r>
              <a:rPr lang="en-US" sz="1200" dirty="0" smtClean="0">
                <a:latin typeface="Arial" charset="0"/>
              </a:rPr>
              <a:t>needs in </a:t>
            </a:r>
            <a:r>
              <a:rPr lang="en-US" sz="1200" dirty="0">
                <a:latin typeface="Arial" charset="0"/>
              </a:rPr>
              <a:t>the right </a:t>
            </a:r>
            <a:r>
              <a:rPr lang="en-US" sz="1200" dirty="0" smtClean="0">
                <a:latin typeface="Arial" charset="0"/>
              </a:rPr>
              <a:t>way </a:t>
            </a:r>
            <a:r>
              <a:rPr lang="en-US" sz="1200" dirty="0">
                <a:latin typeface="Arial" charset="0"/>
              </a:rPr>
              <a:t>to perform </a:t>
            </a:r>
            <a:r>
              <a:rPr lang="en-US" sz="1200" dirty="0" smtClean="0">
                <a:latin typeface="Arial" charset="0"/>
              </a:rPr>
              <a:t>this </a:t>
            </a:r>
            <a:r>
              <a:rPr lang="en-US" sz="1200" dirty="0">
                <a:latin typeface="Arial" charset="0"/>
              </a:rPr>
              <a:t>experiment. </a:t>
            </a: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21679" y="3554149"/>
            <a:ext cx="457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C51B2B-AE30-4C73-9F9B-AFE8015079AF}"/>
              </a:ext>
            </a:extLst>
          </p:cNvPr>
          <p:cNvSpPr/>
          <p:nvPr/>
        </p:nvSpPr>
        <p:spPr>
          <a:xfrm>
            <a:off x="4586811" y="4015382"/>
            <a:ext cx="4407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Schematic of </a:t>
            </a:r>
            <a:r>
              <a:rPr lang="en-US" sz="1200" dirty="0" err="1"/>
              <a:t>excitons</a:t>
            </a:r>
            <a:r>
              <a:rPr lang="en-US" sz="1200" dirty="0"/>
              <a:t> forming between two graphene layers. </a:t>
            </a:r>
            <a:r>
              <a:rPr lang="en-US" sz="1200" dirty="0" smtClean="0"/>
              <a:t>By using </a:t>
            </a:r>
            <a:r>
              <a:rPr lang="en-US" sz="1200" dirty="0"/>
              <a:t>a technique developed at Columbia </a:t>
            </a:r>
            <a:r>
              <a:rPr lang="en-US" sz="1200" dirty="0" smtClean="0"/>
              <a:t>University to </a:t>
            </a:r>
            <a:r>
              <a:rPr lang="en-US" sz="1200" dirty="0"/>
              <a:t>create layered stacks of different atomically-thin materials, the </a:t>
            </a:r>
            <a:r>
              <a:rPr lang="en-US" sz="1200" dirty="0" smtClean="0"/>
              <a:t>research team </a:t>
            </a:r>
            <a:r>
              <a:rPr lang="en-US" sz="1200" dirty="0" smtClean="0"/>
              <a:t>added </a:t>
            </a:r>
            <a:r>
              <a:rPr lang="en-US" sz="1200" dirty="0"/>
              <a:t>layers of insulating boron nitride between the graphene </a:t>
            </a:r>
            <a:r>
              <a:rPr lang="en-US" sz="1200" dirty="0" smtClean="0"/>
              <a:t>sheets. </a:t>
            </a:r>
            <a:r>
              <a:rPr lang="en-US" sz="1200" dirty="0"/>
              <a:t>This created physical distance between electrons on one graphene sheet </a:t>
            </a:r>
            <a:r>
              <a:rPr lang="en-US" sz="1200" dirty="0" smtClean="0"/>
              <a:t>(blue) and </a:t>
            </a:r>
            <a:r>
              <a:rPr lang="en-US" sz="1200" dirty="0"/>
              <a:t>holes on </a:t>
            </a:r>
            <a:r>
              <a:rPr lang="en-US" sz="1200" dirty="0" smtClean="0"/>
              <a:t>another (violet). </a:t>
            </a:r>
            <a:r>
              <a:rPr lang="en-US" sz="1200" i="1" u="sng" dirty="0"/>
              <a:t>Changing the number of insulating layers </a:t>
            </a:r>
            <a:r>
              <a:rPr lang="en-US" sz="1200" i="1" u="sng" dirty="0" smtClean="0"/>
              <a:t>between the graphene sheets controls </a:t>
            </a:r>
            <a:r>
              <a:rPr lang="en-US" sz="1200" i="1" u="sng" dirty="0"/>
              <a:t>the binding strength between the electrons and holes, while varying the external magnetic field adjusts the interaction between bosonic </a:t>
            </a:r>
            <a:r>
              <a:rPr lang="en-US" sz="1200" i="1" u="sng" dirty="0" err="1" smtClean="0"/>
              <a:t>excitons</a:t>
            </a:r>
            <a:r>
              <a:rPr lang="en-US" sz="1200" i="1" u="sng" dirty="0" smtClean="0"/>
              <a:t> consisting of bound electron-hole pairs</a:t>
            </a:r>
            <a:r>
              <a:rPr lang="en-US" sz="1200" dirty="0" smtClean="0"/>
              <a:t>.  </a:t>
            </a:r>
            <a:endParaRPr lang="en-US" sz="1200" dirty="0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560944" y="1366318"/>
            <a:ext cx="4506856" cy="4816732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NSF logo.jpg">
            <a:extLst>
              <a:ext uri="{FF2B5EF4-FFF2-40B4-BE49-F238E27FC236}">
                <a16:creationId xmlns:a16="http://schemas.microsoft.com/office/drawing/2014/main" id="{9C71CCAA-C7FF-664E-97BF-BCBAE9A34D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2623" y="24796"/>
            <a:ext cx="814953" cy="819862"/>
          </a:xfrm>
          <a:prstGeom prst="rect">
            <a:avLst/>
          </a:prstGeom>
        </p:spPr>
      </p:pic>
      <p:sp>
        <p:nvSpPr>
          <p:cNvPr id="19" name="Text Box 62">
            <a:extLst>
              <a:ext uri="{FF2B5EF4-FFF2-40B4-BE49-F238E27FC236}">
                <a16:creationId xmlns:a16="http://schemas.microsoft.com/office/drawing/2014/main" id="{CE1AD541-1B02-7045-A0FA-2F8F48553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92" y="50804"/>
            <a:ext cx="7851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CA" sz="1600" b="1" dirty="0"/>
              <a:t>Crossover between strongly coupled and weakly coupled exciton </a:t>
            </a:r>
            <a:r>
              <a:rPr lang="en-CA" sz="1600" b="1" dirty="0" err="1"/>
              <a:t>superfluids</a:t>
            </a:r>
            <a:endParaRPr lang="en-CA" sz="1600" b="1" dirty="0"/>
          </a:p>
          <a:p>
            <a:pPr algn="ctr">
              <a:spcBef>
                <a:spcPts val="0"/>
              </a:spcBef>
            </a:pPr>
            <a:r>
              <a:rPr lang="en-US" sz="1100" dirty="0"/>
              <a:t>X. Liu</a:t>
            </a:r>
            <a:r>
              <a:rPr lang="en-US" sz="1100" baseline="30000" dirty="0"/>
              <a:t>1</a:t>
            </a:r>
            <a:r>
              <a:rPr lang="en-US" sz="1100" dirty="0"/>
              <a:t>, J.I.A. Li</a:t>
            </a:r>
            <a:r>
              <a:rPr lang="en-US" sz="1100" baseline="30000" dirty="0"/>
              <a:t>2,3</a:t>
            </a:r>
            <a:r>
              <a:rPr lang="en-US" sz="1100" dirty="0"/>
              <a:t>, K. Watanabe</a:t>
            </a:r>
            <a:r>
              <a:rPr lang="en-US" sz="1100" baseline="30000" dirty="0"/>
              <a:t>4</a:t>
            </a:r>
            <a:r>
              <a:rPr lang="en-US" sz="1100" dirty="0"/>
              <a:t>, T. Taniguchi</a:t>
            </a:r>
            <a:r>
              <a:rPr lang="en-US" sz="1100" baseline="30000" dirty="0"/>
              <a:t>5</a:t>
            </a:r>
            <a:r>
              <a:rPr lang="en-US" sz="1100" dirty="0"/>
              <a:t>, J. Hone</a:t>
            </a:r>
            <a:r>
              <a:rPr lang="en-US" sz="1100" baseline="30000" dirty="0"/>
              <a:t>2</a:t>
            </a:r>
            <a:r>
              <a:rPr lang="en-US" sz="1100" dirty="0"/>
              <a:t>, B.I. Halperin</a:t>
            </a:r>
            <a:r>
              <a:rPr lang="en-US" sz="1100" baseline="30000" dirty="0"/>
              <a:t>1</a:t>
            </a:r>
            <a:r>
              <a:rPr lang="en-US" sz="1100" dirty="0"/>
              <a:t>, P. Kim</a:t>
            </a:r>
            <a:r>
              <a:rPr lang="en-US" sz="1100" baseline="30000" dirty="0"/>
              <a:t>1</a:t>
            </a:r>
            <a:r>
              <a:rPr lang="en-US" sz="1100" dirty="0"/>
              <a:t>, C.R. Dean</a:t>
            </a:r>
            <a:r>
              <a:rPr lang="en-US" sz="1100" baseline="30000" dirty="0"/>
              <a:t>2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>
                <a:solidFill>
                  <a:srgbClr val="0033CC"/>
                </a:solidFill>
              </a:rPr>
              <a:t>1. Harvard University; 2. Columbia University, 3. Brown University;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>
                <a:solidFill>
                  <a:srgbClr val="0033CC"/>
                </a:solidFill>
              </a:rPr>
              <a:t>4,5. </a:t>
            </a:r>
            <a:r>
              <a:rPr lang="en-US" sz="1050" b="1" dirty="0">
                <a:solidFill>
                  <a:srgbClr val="0033CC"/>
                </a:solidFill>
              </a:rPr>
              <a:t>National Institute for Materials Science, Japan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20" name="Picture 19" descr="JustM_purple.jpg">
            <a:extLst>
              <a:ext uri="{FF2B5EF4-FFF2-40B4-BE49-F238E27FC236}">
                <a16:creationId xmlns:a16="http://schemas.microsoft.com/office/drawing/2014/main" id="{6C1A9E31-4EE2-8C45-AD97-F4B689C79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3" y="42335"/>
            <a:ext cx="562654" cy="6705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36F47F-9BDB-DF49-A913-6E390E943A46}"/>
              </a:ext>
            </a:extLst>
          </p:cNvPr>
          <p:cNvSpPr txBox="1"/>
          <p:nvPr/>
        </p:nvSpPr>
        <p:spPr>
          <a:xfrm>
            <a:off x="406855" y="775710"/>
            <a:ext cx="867065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Funding Grants: </a:t>
            </a:r>
            <a:r>
              <a:rPr lang="en-US" sz="1000" dirty="0"/>
              <a:t>Dean (DE-SC0019481; DMR-2011738), Kim (N00014-18-1-2877; W911NF-14-1-0247; ECS-00335765), Halperin (DMR-1231319), Hone (DMR-2011738), </a:t>
            </a:r>
            <a:r>
              <a:rPr lang="en-US" sz="1000" dirty="0" err="1"/>
              <a:t>Taniguichi</a:t>
            </a:r>
            <a:r>
              <a:rPr lang="en-US" sz="1000" dirty="0"/>
              <a:t> and Watanabe (PMJCR15F3), Liu (DE-SC0012260), G.S. </a:t>
            </a:r>
            <a:r>
              <a:rPr lang="en-US" sz="1000" dirty="0" err="1"/>
              <a:t>Boebinger</a:t>
            </a:r>
            <a:r>
              <a:rPr lang="en-US" sz="1000" dirty="0"/>
              <a:t> (NSF DMR-1644779)</a:t>
            </a:r>
          </a:p>
          <a:p>
            <a:pPr algn="ctr"/>
            <a:endParaRPr lang="en-US" sz="1000" dirty="0"/>
          </a:p>
        </p:txBody>
      </p:sp>
      <p:pic>
        <p:nvPicPr>
          <p:cNvPr id="23" name="Picture 2" descr="Electrons and holes on two sheets of graphene interacting to form a bosonic pair">
            <a:extLst>
              <a:ext uri="{FF2B5EF4-FFF2-40B4-BE49-F238E27FC236}">
                <a16:creationId xmlns:a16="http://schemas.microsoft.com/office/drawing/2014/main" id="{32702C82-0FE9-3744-B235-A3D5F904F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2" b="12312"/>
          <a:stretch/>
        </p:blipFill>
        <p:spPr bwMode="auto">
          <a:xfrm>
            <a:off x="4645041" y="1452280"/>
            <a:ext cx="4339849" cy="2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171150" y="6221495"/>
            <a:ext cx="880660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Facilities and instrumentation used: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DC Magnet Facility,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31T resistive magnet</a:t>
            </a:r>
          </a:p>
          <a:p>
            <a:pPr algn="just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Citation: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 Liu, X.; Li, J.I.A.; Watanabe, K.; Taniguchi, T.; Hone, J.; Halperin, B.I.; Kim, P.; Dean, C.R., </a:t>
            </a:r>
            <a:r>
              <a:rPr lang="en-US" sz="1100" i="1" dirty="0">
                <a:solidFill>
                  <a:schemeClr val="accent2">
                    <a:lumMod val="75000"/>
                  </a:schemeClr>
                </a:solidFill>
              </a:rPr>
              <a:t>Crossover between strongly coupled and weakly coupled exciton </a:t>
            </a:r>
            <a:r>
              <a:rPr lang="en-US" sz="1100" i="1" dirty="0" err="1">
                <a:solidFill>
                  <a:schemeClr val="accent2">
                    <a:lumMod val="75000"/>
                  </a:schemeClr>
                </a:solidFill>
              </a:rPr>
              <a:t>superfluids</a:t>
            </a:r>
            <a:r>
              <a:rPr lang="en-US" sz="1100" i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Science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375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 (6577), 205-209 (2022)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doi.org/10.1126/science.abg1110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13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89ADD64191E43967A9DCBD9FB6C60" ma:contentTypeVersion="1" ma:contentTypeDescription="Create a new document." ma:contentTypeScope="" ma:versionID="a6b847c8da0d2eddcc68a0bc94e4d89e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FAECDA-7E25-42D4-AD20-E2D11041F6F9}"/>
</file>

<file path=customXml/itemProps2.xml><?xml version="1.0" encoding="utf-8"?>
<ds:datastoreItem xmlns:ds="http://schemas.openxmlformats.org/officeDocument/2006/customXml" ds:itemID="{417775D8-F80B-4916-8D8E-6589D475D296}"/>
</file>

<file path=customXml/itemProps3.xml><?xml version="1.0" encoding="utf-8"?>
<ds:datastoreItem xmlns:ds="http://schemas.openxmlformats.org/officeDocument/2006/customXml" ds:itemID="{30C7C51D-B335-40B4-ABA5-216397D77852}"/>
</file>

<file path=docProps/app.xml><?xml version="1.0" encoding="utf-8"?>
<Properties xmlns="http://schemas.openxmlformats.org/officeDocument/2006/extended-properties" xmlns:vt="http://schemas.openxmlformats.org/officeDocument/2006/docPropsVTypes">
  <TotalTime>7936</TotalTime>
  <Words>1024</Words>
  <Application>Microsoft Office PowerPoint</Application>
  <PresentationFormat>On-screen Show (4:3)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184</cp:revision>
  <cp:lastPrinted>2019-07-16T13:07:28Z</cp:lastPrinted>
  <dcterms:created xsi:type="dcterms:W3CDTF">2004-08-07T03:10:56Z</dcterms:created>
  <dcterms:modified xsi:type="dcterms:W3CDTF">2022-03-05T15:09:38Z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0x01010033489ADD64191E43967A9DCBD9FB6C60</vt:lpwstr>
  </property>
</Properties>
</file>