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FF"/>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6807" autoAdjust="0"/>
  </p:normalViewPr>
  <p:slideViewPr>
    <p:cSldViewPr snapToGrid="0">
      <p:cViewPr varScale="1">
        <p:scale>
          <a:sx n="113" d="100"/>
          <a:sy n="113" d="100"/>
        </p:scale>
        <p:origin x="223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2732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https://doi.org/10.1126/science.aaz5284" TargetMode="External"/><Relationship Id="rId10" Type="http://schemas.openxmlformats.org/officeDocument/2006/relationships/image" Target="../media/image7.png"/><Relationship Id="rId4" Type="http://schemas.openxmlformats.org/officeDocument/2006/relationships/image" Target="../media/image2.jpe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hyperlink" Target="https://doi.org/10.1126/science.aaz5284"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1293" y="1304874"/>
            <a:ext cx="4295776" cy="4893647"/>
          </a:xfrm>
          <a:prstGeom prst="rect">
            <a:avLst/>
          </a:prstGeom>
          <a:noFill/>
          <a:ln w="9525">
            <a:noFill/>
            <a:miter lim="800000"/>
            <a:headEnd/>
            <a:tailEnd/>
          </a:ln>
        </p:spPr>
        <p:txBody>
          <a:bodyPr wrap="square">
            <a:spAutoFit/>
          </a:bodyPr>
          <a:lstStyle/>
          <a:p>
            <a:pPr algn="just"/>
            <a:r>
              <a:rPr lang="en-US" sz="1200" dirty="0"/>
              <a:t>Nearly all our cells contain the same DNA blueprint, yet humans are a complex amalgamation of ~200 different cell types of various functions. Mass spectrometry-based protein analysis (proteomics) has cemented the linkage between protein biology and cellular phenotype. However, previous efforts to compositionally map proteins (PTN) across different cell and tissue types do not capture posttranscriptional and posttranslational processing. These dictate the distinct molecular </a:t>
            </a:r>
            <a:r>
              <a:rPr lang="en-US" sz="1200" b="1" i="1" dirty="0">
                <a:solidFill>
                  <a:srgbClr val="0033CC"/>
                </a:solidFill>
              </a:rPr>
              <a:t>proteoforms</a:t>
            </a:r>
            <a:r>
              <a:rPr lang="en-US" sz="1200" dirty="0"/>
              <a:t> active in cells. </a:t>
            </a:r>
          </a:p>
          <a:p>
            <a:pPr algn="just"/>
            <a:endParaRPr lang="en-US" sz="1200" dirty="0"/>
          </a:p>
          <a:p>
            <a:pPr algn="just"/>
            <a:r>
              <a:rPr lang="en-US" sz="1200" dirty="0"/>
              <a:t>Melani </a:t>
            </a:r>
            <a:r>
              <a:rPr lang="en-US" sz="1200" i="1" dirty="0"/>
              <a:t>et al</a:t>
            </a:r>
            <a:r>
              <a:rPr lang="en-US" sz="1200" dirty="0"/>
              <a:t>. compiled a </a:t>
            </a:r>
            <a:r>
              <a:rPr lang="en-US" sz="1200" b="1" dirty="0">
                <a:solidFill>
                  <a:srgbClr val="FF0000"/>
                </a:solidFill>
              </a:rPr>
              <a:t>Blood Proteoform Atlas</a:t>
            </a:r>
            <a:r>
              <a:rPr lang="en-US" sz="1200" dirty="0"/>
              <a:t>, a clarified map of ~30,000 unique proteoforms (PFR) as they appear in 21 different blood cell types. </a:t>
            </a:r>
            <a:r>
              <a:rPr lang="en-US" sz="1200" i="1" u="sng" dirty="0"/>
              <a:t>The </a:t>
            </a:r>
            <a:r>
              <a:rPr lang="en-US" sz="1200" b="1" i="1" u="sng" dirty="0">
                <a:solidFill>
                  <a:srgbClr val="0033CC"/>
                </a:solidFill>
              </a:rPr>
              <a:t>MagLab’s</a:t>
            </a:r>
            <a:r>
              <a:rPr lang="en-US" sz="1200" i="1" u="sng" dirty="0">
                <a:solidFill>
                  <a:srgbClr val="0033CC"/>
                </a:solidFill>
              </a:rPr>
              <a:t> </a:t>
            </a:r>
            <a:r>
              <a:rPr lang="en-US" sz="1200" b="1" i="1" u="sng" dirty="0">
                <a:solidFill>
                  <a:srgbClr val="0033CC"/>
                </a:solidFill>
              </a:rPr>
              <a:t>21 tesla FT-ICR mass spectrometer</a:t>
            </a:r>
            <a:r>
              <a:rPr lang="en-US" sz="1200" i="1" u="sng" dirty="0">
                <a:solidFill>
                  <a:srgbClr val="333399"/>
                </a:solidFill>
              </a:rPr>
              <a:t> </a:t>
            </a:r>
            <a:r>
              <a:rPr lang="en-US" sz="1200" i="1" u="sng" dirty="0"/>
              <a:t>contributed nearly a third of the atlas’ proteoforms while comprising ~15% of the total instrument time devoted to what is now the largest “</a:t>
            </a:r>
            <a:r>
              <a:rPr lang="en-US" sz="1200" b="1" i="1" u="sng" dirty="0">
                <a:solidFill>
                  <a:srgbClr val="0033CC"/>
                </a:solidFill>
              </a:rPr>
              <a:t>top-down</a:t>
            </a:r>
            <a:r>
              <a:rPr lang="en-US" sz="1200" i="1" u="sng" dirty="0"/>
              <a:t>” proteomics study ever conducted. </a:t>
            </a:r>
            <a:r>
              <a:rPr lang="en-US" sz="1200" i="1" u="sng" dirty="0" smtClean="0"/>
              <a:t>This patient-specific, </a:t>
            </a:r>
            <a:r>
              <a:rPr lang="en-US" sz="1200" i="1" u="sng" dirty="0"/>
              <a:t>cell </a:t>
            </a:r>
            <a:r>
              <a:rPr lang="en-US" sz="1200" i="1" u="sng" dirty="0" smtClean="0"/>
              <a:t>type-specific, </a:t>
            </a:r>
            <a:r>
              <a:rPr lang="en-US" sz="1200" i="1" u="sng" dirty="0"/>
              <a:t>and </a:t>
            </a:r>
            <a:r>
              <a:rPr lang="en-US" sz="1200" i="1" u="sng" dirty="0" err="1"/>
              <a:t>proteoform</a:t>
            </a:r>
            <a:r>
              <a:rPr lang="en-US" sz="1200" i="1" u="sng" dirty="0"/>
              <a:t>-specific </a:t>
            </a:r>
            <a:r>
              <a:rPr lang="en-US" sz="1200" i="1" u="sng" dirty="0" smtClean="0"/>
              <a:t>data </a:t>
            </a:r>
            <a:r>
              <a:rPr lang="en-US" sz="1200" i="1" u="sng" dirty="0"/>
              <a:t>enabled the discovery of 24 biomarkers for liver transplant rejection</a:t>
            </a:r>
            <a:r>
              <a:rPr lang="en-US" sz="1200" dirty="0"/>
              <a:t>.</a:t>
            </a:r>
          </a:p>
          <a:p>
            <a:pPr algn="just"/>
            <a:endParaRPr lang="en-US" sz="1200" dirty="0"/>
          </a:p>
          <a:p>
            <a:pPr algn="just"/>
            <a:r>
              <a:rPr lang="en-US" sz="1200" i="1" u="sng" dirty="0"/>
              <a:t>This advancement marks the beginning of a new era for more precise study of proteins in specific cells— </a:t>
            </a:r>
            <a:r>
              <a:rPr lang="en-US" sz="1200" b="1" i="1" u="sng" dirty="0">
                <a:solidFill>
                  <a:srgbClr val="FF0000"/>
                </a:solidFill>
              </a:rPr>
              <a:t>the Human Proteoform Project</a:t>
            </a:r>
            <a:r>
              <a:rPr lang="en-US" sz="1200" dirty="0"/>
              <a:t>. As the atlas grows, discoveries about fundamental biology, disease, aging and new therapeutics will accelerate.</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0612" y="37742"/>
            <a:ext cx="1017188" cy="1023315"/>
          </a:xfrm>
          <a:prstGeom prst="rect">
            <a:avLst/>
          </a:prstGeom>
        </p:spPr>
      </p:pic>
      <p:sp>
        <p:nvSpPr>
          <p:cNvPr id="13" name="Text Box 62"/>
          <p:cNvSpPr txBox="1">
            <a:spLocks noChangeArrowheads="1"/>
          </p:cNvSpPr>
          <p:nvPr/>
        </p:nvSpPr>
        <p:spPr bwMode="auto">
          <a:xfrm>
            <a:off x="881780" y="-9402"/>
            <a:ext cx="7130553" cy="1238801"/>
          </a:xfrm>
          <a:prstGeom prst="rect">
            <a:avLst/>
          </a:prstGeom>
          <a:noFill/>
          <a:ln w="9525">
            <a:noFill/>
            <a:miter lim="800000"/>
            <a:headEnd/>
            <a:tailEnd/>
          </a:ln>
        </p:spPr>
        <p:txBody>
          <a:bodyPr wrap="square">
            <a:spAutoFit/>
          </a:bodyPr>
          <a:lstStyle/>
          <a:p>
            <a:pPr algn="ctr">
              <a:spcBef>
                <a:spcPts val="0"/>
              </a:spcBef>
            </a:pPr>
            <a:r>
              <a:rPr lang="en-US" sz="1600" b="1" kern="1200" dirty="0"/>
              <a:t>The Blood Proteoform Atlas: </a:t>
            </a:r>
          </a:p>
          <a:p>
            <a:pPr algn="ctr">
              <a:spcBef>
                <a:spcPts val="0"/>
              </a:spcBef>
            </a:pPr>
            <a:r>
              <a:rPr lang="en-US" sz="1600" b="1" kern="1200" dirty="0"/>
              <a:t>A reference map of proteoforms in human blood cells</a:t>
            </a:r>
            <a:endParaRPr lang="en-US" sz="600" dirty="0"/>
          </a:p>
          <a:p>
            <a:pPr algn="ctr">
              <a:spcBef>
                <a:spcPts val="0"/>
              </a:spcBef>
            </a:pPr>
            <a:r>
              <a:rPr lang="en-US" sz="1100" dirty="0"/>
              <a:t>Rafael D. Melani</a:t>
            </a:r>
            <a:r>
              <a:rPr lang="en-US" sz="1100" kern="1200" baseline="30000" dirty="0"/>
              <a:t>1</a:t>
            </a:r>
            <a:r>
              <a:rPr lang="en-US" sz="1100" kern="1200" dirty="0"/>
              <a:t>, Vincent R. Gerbasi</a:t>
            </a:r>
            <a:r>
              <a:rPr lang="en-US" sz="1100" kern="1200" baseline="30000" dirty="0"/>
              <a:t>1</a:t>
            </a:r>
            <a:r>
              <a:rPr lang="en-US" sz="1100" kern="1200" dirty="0"/>
              <a:t>, Lissa C. Anderson</a:t>
            </a:r>
            <a:r>
              <a:rPr lang="en-US" sz="1100" kern="1200" baseline="30000" dirty="0"/>
              <a:t>2</a:t>
            </a:r>
            <a:r>
              <a:rPr lang="en-US" sz="1100" kern="1200" dirty="0"/>
              <a:t>, </a:t>
            </a:r>
            <a:r>
              <a:rPr lang="en-US" sz="1100" i="1" dirty="0"/>
              <a:t>et al.</a:t>
            </a:r>
            <a:endParaRPr lang="en-US" sz="1100" i="1" kern="1200" dirty="0"/>
          </a:p>
          <a:p>
            <a:pPr marL="228600" indent="-228600" algn="ctr">
              <a:spcBef>
                <a:spcPts val="0"/>
              </a:spcBef>
              <a:buAutoNum type="arabicPeriod"/>
            </a:pPr>
            <a:r>
              <a:rPr lang="en-US" sz="1050" b="1" kern="1200" dirty="0">
                <a:solidFill>
                  <a:srgbClr val="0033CC"/>
                </a:solidFill>
              </a:rPr>
              <a:t>Northwestern University; 2. National High Magnetic Field Laboratory</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Neil L. Kelleher (</a:t>
            </a:r>
            <a:r>
              <a:rPr lang="en-US" sz="1050" b="0" i="0" dirty="0">
                <a:effectLst/>
                <a:latin typeface="Arial" panose="020B0604020202020204" pitchFamily="34" charset="0"/>
              </a:rPr>
              <a:t>Paul G. Allen Frontiers Program award 11715; </a:t>
            </a:r>
            <a:r>
              <a:rPr lang="en-US" sz="1050" b="0" i="0" dirty="0" err="1">
                <a:effectLst/>
                <a:latin typeface="Arial" panose="020B0604020202020204" pitchFamily="34" charset="0"/>
              </a:rPr>
              <a:t>HuBMAP</a:t>
            </a:r>
            <a:r>
              <a:rPr lang="en-US" sz="1050" b="0" i="0" dirty="0">
                <a:effectLst/>
                <a:latin typeface="Arial" panose="020B0604020202020204" pitchFamily="34" charset="0"/>
              </a:rPr>
              <a:t> grant UH3 CA246635-02; NIH P41 GM108569</a:t>
            </a:r>
            <a:r>
              <a:rPr lang="en-US" sz="1050" kern="1200" dirty="0"/>
              <a:t>); </a:t>
            </a:r>
            <a:r>
              <a:rPr lang="en-US" sz="1050" dirty="0"/>
              <a:t>and others</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02" y="42335"/>
            <a:ext cx="792698" cy="944759"/>
          </a:xfrm>
          <a:prstGeom prst="rect">
            <a:avLst/>
          </a:prstGeom>
        </p:spPr>
      </p:pic>
      <p:sp>
        <p:nvSpPr>
          <p:cNvPr id="1034" name="Rectangle 49"/>
          <p:cNvSpPr>
            <a:spLocks noChangeArrowheads="1"/>
          </p:cNvSpPr>
          <p:nvPr/>
        </p:nvSpPr>
        <p:spPr bwMode="auto">
          <a:xfrm>
            <a:off x="4371976" y="1325562"/>
            <a:ext cx="4695825" cy="4624133"/>
          </a:xfrm>
          <a:prstGeom prst="rect">
            <a:avLst/>
          </a:prstGeom>
          <a:noFill/>
          <a:ln w="19050">
            <a:solidFill>
              <a:srgbClr val="0033CC"/>
            </a:solidFill>
            <a:miter lim="800000"/>
            <a:headEnd/>
            <a:tailEnd/>
          </a:ln>
        </p:spPr>
        <p:txBody>
          <a:bodyPr wrap="none" anchor="ctr"/>
          <a:lstStyle/>
          <a:p>
            <a:endParaRPr lang="en-US"/>
          </a:p>
        </p:txBody>
      </p:sp>
      <p:sp>
        <p:nvSpPr>
          <p:cNvPr id="102" name="Rectangle 49">
            <a:extLst>
              <a:ext uri="{FF2B5EF4-FFF2-40B4-BE49-F238E27FC236}">
                <a16:creationId xmlns:a16="http://schemas.microsoft.com/office/drawing/2014/main" id="{1770C524-B50C-4581-B6FB-B39550430FB3}"/>
              </a:ext>
            </a:extLst>
          </p:cNvPr>
          <p:cNvSpPr>
            <a:spLocks noChangeArrowheads="1"/>
          </p:cNvSpPr>
          <p:nvPr/>
        </p:nvSpPr>
        <p:spPr bwMode="auto">
          <a:xfrm>
            <a:off x="4371976" y="1325562"/>
            <a:ext cx="4695825" cy="4624133"/>
          </a:xfrm>
          <a:prstGeom prst="rect">
            <a:avLst/>
          </a:prstGeom>
          <a:noFill/>
          <a:ln w="19050">
            <a:solidFill>
              <a:srgbClr val="0033CC"/>
            </a:solidFill>
            <a:miter lim="800000"/>
            <a:headEnd/>
            <a:tailEnd/>
          </a:ln>
        </p:spPr>
        <p:txBody>
          <a:bodyPr wrap="none" anchor="ctr"/>
          <a:lstStyle/>
          <a:p>
            <a:endParaRPr lang="en-US"/>
          </a:p>
        </p:txBody>
      </p:sp>
      <p:sp>
        <p:nvSpPr>
          <p:cNvPr id="15" name="Text Box 28">
            <a:extLst>
              <a:ext uri="{FF2B5EF4-FFF2-40B4-BE49-F238E27FC236}">
                <a16:creationId xmlns:a16="http://schemas.microsoft.com/office/drawing/2014/main" id="{17426C2C-BF99-49D0-99E1-501A17E1300A}"/>
              </a:ext>
            </a:extLst>
          </p:cNvPr>
          <p:cNvSpPr txBox="1">
            <a:spLocks noChangeArrowheads="1"/>
          </p:cNvSpPr>
          <p:nvPr/>
        </p:nvSpPr>
        <p:spPr bwMode="auto">
          <a:xfrm>
            <a:off x="32190" y="5925246"/>
            <a:ext cx="9067800" cy="938719"/>
          </a:xfrm>
          <a:prstGeom prst="rect">
            <a:avLst/>
          </a:prstGeom>
          <a:noFill/>
          <a:ln w="9525">
            <a:noFill/>
            <a:miter lim="800000"/>
            <a:headEnd/>
            <a:tailEnd/>
          </a:ln>
        </p:spPr>
        <p:txBody>
          <a:bodyPr wrap="square">
            <a:spAutoFit/>
          </a:bodyPr>
          <a:lstStyle/>
          <a:p>
            <a:r>
              <a:rPr lang="en-US" sz="1100" b="1" dirty="0">
                <a:solidFill>
                  <a:srgbClr val="333399"/>
                </a:solidFill>
              </a:rPr>
              <a:t>I</a:t>
            </a:r>
            <a:r>
              <a:rPr lang="en-US" sz="1100" b="1" dirty="0" smtClean="0">
                <a:solidFill>
                  <a:srgbClr val="333399"/>
                </a:solidFill>
              </a:rPr>
              <a:t>nstrumentation </a:t>
            </a:r>
            <a:r>
              <a:rPr lang="en-US" sz="1100" b="1" dirty="0">
                <a:solidFill>
                  <a:srgbClr val="333399"/>
                </a:solidFill>
              </a:rPr>
              <a:t>used:</a:t>
            </a:r>
            <a:r>
              <a:rPr lang="en-US" sz="1100" dirty="0">
                <a:solidFill>
                  <a:srgbClr val="333399"/>
                </a:solidFill>
              </a:rPr>
              <a:t> </a:t>
            </a:r>
            <a:r>
              <a:rPr lang="en-US" sz="1100" dirty="0" smtClean="0">
                <a:solidFill>
                  <a:srgbClr val="333399"/>
                </a:solidFill>
              </a:rPr>
              <a:t> 21 Tesla Fourier-Transform Ion </a:t>
            </a:r>
            <a:r>
              <a:rPr lang="en-US" sz="1100" dirty="0">
                <a:solidFill>
                  <a:srgbClr val="333399"/>
                </a:solidFill>
              </a:rPr>
              <a:t>Cyclotron Resonance (21T </a:t>
            </a:r>
            <a:r>
              <a:rPr lang="en-US" sz="1100" dirty="0" smtClean="0">
                <a:solidFill>
                  <a:srgbClr val="333399"/>
                </a:solidFill>
              </a:rPr>
              <a:t>FT-ICR) Magnet System      </a:t>
            </a:r>
            <a:r>
              <a:rPr lang="en-US" sz="1100" dirty="0">
                <a:solidFill>
                  <a:srgbClr val="FF0000"/>
                </a:solidFill>
              </a:rPr>
              <a:t>Image Credit: Rafael D. Melani</a:t>
            </a:r>
          </a:p>
          <a:p>
            <a:r>
              <a:rPr lang="en-US" sz="1100" b="1" dirty="0">
                <a:solidFill>
                  <a:srgbClr val="333399"/>
                </a:solidFill>
              </a:rPr>
              <a:t>Citation: </a:t>
            </a:r>
            <a:r>
              <a:rPr lang="en-US" sz="1100" dirty="0">
                <a:solidFill>
                  <a:srgbClr val="333399"/>
                </a:solidFill>
              </a:rPr>
              <a:t>Melani, R.D., Gerbasi, V.R., Anderson, L.C., Sikora, J.W., Toby, T.K., Hutton, J.E., Butcher, D.S., </a:t>
            </a:r>
            <a:r>
              <a:rPr lang="en-US" sz="1100" dirty="0" err="1">
                <a:solidFill>
                  <a:srgbClr val="333399"/>
                </a:solidFill>
              </a:rPr>
              <a:t>Negrão</a:t>
            </a:r>
            <a:r>
              <a:rPr lang="en-US" sz="1100" dirty="0">
                <a:solidFill>
                  <a:srgbClr val="333399"/>
                </a:solidFill>
              </a:rPr>
              <a:t>, F., </a:t>
            </a:r>
            <a:r>
              <a:rPr lang="en-US" sz="1100" dirty="0" err="1">
                <a:solidFill>
                  <a:srgbClr val="333399"/>
                </a:solidFill>
              </a:rPr>
              <a:t>Seckler</a:t>
            </a:r>
            <a:r>
              <a:rPr lang="en-US" sz="1100" dirty="0">
                <a:solidFill>
                  <a:srgbClr val="333399"/>
                </a:solidFill>
              </a:rPr>
              <a:t>, H.S., </a:t>
            </a:r>
            <a:r>
              <a:rPr lang="en-US" sz="1100" dirty="0" err="1">
                <a:solidFill>
                  <a:srgbClr val="333399"/>
                </a:solidFill>
              </a:rPr>
              <a:t>Srzentić</a:t>
            </a:r>
            <a:r>
              <a:rPr lang="en-US" sz="1100" dirty="0">
                <a:solidFill>
                  <a:srgbClr val="333399"/>
                </a:solidFill>
              </a:rPr>
              <a:t>, K., Fornelli, L., Camarillo, J.M., LeDuc, R.D., </a:t>
            </a:r>
            <a:r>
              <a:rPr lang="en-US" sz="1100" dirty="0" err="1">
                <a:solidFill>
                  <a:srgbClr val="333399"/>
                </a:solidFill>
              </a:rPr>
              <a:t>Cesnik</a:t>
            </a:r>
            <a:r>
              <a:rPr lang="en-US" sz="1100" dirty="0">
                <a:solidFill>
                  <a:srgbClr val="333399"/>
                </a:solidFill>
              </a:rPr>
              <a:t>, A.J., Lundberg, E., Greer, J.B., Fellers, R.T., Robey, M.T., DeHart, C.J., Forte, E., Hendrickson, C.L., </a:t>
            </a:r>
            <a:r>
              <a:rPr lang="en-US" sz="1100" dirty="0" err="1">
                <a:solidFill>
                  <a:srgbClr val="333399"/>
                </a:solidFill>
              </a:rPr>
              <a:t>Abbatiello</a:t>
            </a:r>
            <a:r>
              <a:rPr lang="en-US" sz="1100" dirty="0">
                <a:solidFill>
                  <a:srgbClr val="333399"/>
                </a:solidFill>
              </a:rPr>
              <a:t>, S.E., Thomas, P.M., Kokaji, A.I., </a:t>
            </a:r>
            <a:r>
              <a:rPr lang="en-US" sz="1100" dirty="0" err="1">
                <a:solidFill>
                  <a:srgbClr val="333399"/>
                </a:solidFill>
              </a:rPr>
              <a:t>Levitsky</a:t>
            </a:r>
            <a:r>
              <a:rPr lang="en-US" sz="1100" dirty="0">
                <a:solidFill>
                  <a:srgbClr val="333399"/>
                </a:solidFill>
              </a:rPr>
              <a:t>, J., &amp; Kelleher, N.L. (2022) </a:t>
            </a:r>
            <a:r>
              <a:rPr lang="en-US" sz="1100" i="1" dirty="0">
                <a:solidFill>
                  <a:srgbClr val="333399"/>
                </a:solidFill>
              </a:rPr>
              <a:t>The Blood Proteoform Atlas: A reference map of proteoforms in human hematopoietic cells. </a:t>
            </a:r>
            <a:r>
              <a:rPr lang="en-US" sz="1100" b="1" dirty="0">
                <a:solidFill>
                  <a:srgbClr val="333399"/>
                </a:solidFill>
              </a:rPr>
              <a:t>Science, </a:t>
            </a:r>
            <a:r>
              <a:rPr lang="en-US" sz="1100" dirty="0">
                <a:solidFill>
                  <a:srgbClr val="333399"/>
                </a:solidFill>
              </a:rPr>
              <a:t>375 (6579), 411-419. </a:t>
            </a:r>
            <a:r>
              <a:rPr lang="en-US" sz="1100" dirty="0">
                <a:solidFill>
                  <a:srgbClr val="333399"/>
                </a:solidFill>
                <a:hlinkClick r:id="rId5"/>
              </a:rPr>
              <a:t>https://</a:t>
            </a:r>
            <a:r>
              <a:rPr lang="en-US" sz="1100" dirty="0" smtClean="0">
                <a:solidFill>
                  <a:srgbClr val="333399"/>
                </a:solidFill>
                <a:hlinkClick r:id="rId5"/>
              </a:rPr>
              <a:t>doi.org/10.1126/science.aaz5284</a:t>
            </a:r>
            <a:r>
              <a:rPr lang="en-US" sz="1100" dirty="0" smtClean="0">
                <a:solidFill>
                  <a:srgbClr val="333399"/>
                </a:solidFill>
              </a:rPr>
              <a:t> </a:t>
            </a:r>
            <a:endParaRPr lang="en-US" sz="1200" dirty="0">
              <a:solidFill>
                <a:srgbClr val="333399"/>
              </a:solidFill>
            </a:endParaRPr>
          </a:p>
        </p:txBody>
      </p:sp>
      <p:grpSp>
        <p:nvGrpSpPr>
          <p:cNvPr id="16" name="Group 15">
            <a:extLst>
              <a:ext uri="{FF2B5EF4-FFF2-40B4-BE49-F238E27FC236}">
                <a16:creationId xmlns:a16="http://schemas.microsoft.com/office/drawing/2014/main" id="{E759F7B5-CAA3-4969-BA3C-423C859176AF}"/>
              </a:ext>
            </a:extLst>
          </p:cNvPr>
          <p:cNvGrpSpPr/>
          <p:nvPr/>
        </p:nvGrpSpPr>
        <p:grpSpPr>
          <a:xfrm>
            <a:off x="4461533" y="1416117"/>
            <a:ext cx="4638457" cy="2577686"/>
            <a:chOff x="4371976" y="3394300"/>
            <a:chExt cx="4638457" cy="2577686"/>
          </a:xfrm>
        </p:grpSpPr>
        <p:pic>
          <p:nvPicPr>
            <p:cNvPr id="17" name="Picture 16">
              <a:extLst>
                <a:ext uri="{FF2B5EF4-FFF2-40B4-BE49-F238E27FC236}">
                  <a16:creationId xmlns:a16="http://schemas.microsoft.com/office/drawing/2014/main" id="{D2C19CC2-E6CF-464B-A4A0-D32AFE5CD58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55926" y="3394300"/>
              <a:ext cx="2461311" cy="2555396"/>
            </a:xfrm>
            <a:prstGeom prst="rect">
              <a:avLst/>
            </a:prstGeom>
          </p:spPr>
        </p:pic>
        <p:pic>
          <p:nvPicPr>
            <p:cNvPr id="18" name="Picture 17">
              <a:extLst>
                <a:ext uri="{FF2B5EF4-FFF2-40B4-BE49-F238E27FC236}">
                  <a16:creationId xmlns:a16="http://schemas.microsoft.com/office/drawing/2014/main" id="{4F09CDBC-9546-40C2-9A8C-621480B03D3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26102" y="3574939"/>
              <a:ext cx="292765" cy="292765"/>
            </a:xfrm>
            <a:prstGeom prst="rect">
              <a:avLst/>
            </a:prstGeom>
          </p:spPr>
        </p:pic>
        <p:pic>
          <p:nvPicPr>
            <p:cNvPr id="19" name="Picture 18">
              <a:extLst>
                <a:ext uri="{FF2B5EF4-FFF2-40B4-BE49-F238E27FC236}">
                  <a16:creationId xmlns:a16="http://schemas.microsoft.com/office/drawing/2014/main" id="{C2A11FC2-7943-4F83-9EFA-6F9EF281B34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08787" y="4087613"/>
              <a:ext cx="292400" cy="292400"/>
            </a:xfrm>
            <a:prstGeom prst="rect">
              <a:avLst/>
            </a:prstGeom>
          </p:spPr>
        </p:pic>
        <p:pic>
          <p:nvPicPr>
            <p:cNvPr id="20" name="Picture 19">
              <a:extLst>
                <a:ext uri="{FF2B5EF4-FFF2-40B4-BE49-F238E27FC236}">
                  <a16:creationId xmlns:a16="http://schemas.microsoft.com/office/drawing/2014/main" id="{403A6AC8-02C6-4E7F-9F13-246FA3F3DE3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71976" y="5010977"/>
              <a:ext cx="292766" cy="292766"/>
            </a:xfrm>
            <a:prstGeom prst="rect">
              <a:avLst/>
            </a:prstGeom>
          </p:spPr>
        </p:pic>
        <p:pic>
          <p:nvPicPr>
            <p:cNvPr id="21" name="Picture 20">
              <a:extLst>
                <a:ext uri="{FF2B5EF4-FFF2-40B4-BE49-F238E27FC236}">
                  <a16:creationId xmlns:a16="http://schemas.microsoft.com/office/drawing/2014/main" id="{3D5EB9D4-1D57-4DEE-B5F6-367DA2F1D81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18956" y="3490100"/>
              <a:ext cx="292400" cy="292766"/>
            </a:xfrm>
            <a:prstGeom prst="rect">
              <a:avLst/>
            </a:prstGeom>
          </p:spPr>
        </p:pic>
        <p:pic>
          <p:nvPicPr>
            <p:cNvPr id="22" name="Picture 21">
              <a:extLst>
                <a:ext uri="{FF2B5EF4-FFF2-40B4-BE49-F238E27FC236}">
                  <a16:creationId xmlns:a16="http://schemas.microsoft.com/office/drawing/2014/main" id="{0D93070F-EB69-4999-918C-16C4EAF48D5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45003" y="5446441"/>
              <a:ext cx="292400" cy="292400"/>
            </a:xfrm>
            <a:prstGeom prst="rect">
              <a:avLst/>
            </a:prstGeom>
          </p:spPr>
        </p:pic>
        <p:pic>
          <p:nvPicPr>
            <p:cNvPr id="23" name="Picture 2" descr="https://upload.wikimedia.org/wikipedia/commons/c/c3/TCRComplex.png">
              <a:extLst>
                <a:ext uri="{FF2B5EF4-FFF2-40B4-BE49-F238E27FC236}">
                  <a16:creationId xmlns:a16="http://schemas.microsoft.com/office/drawing/2014/main" id="{32A8305C-41CD-426E-BF28-C43A341BFE0A}"/>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a:stretch/>
          </p:blipFill>
          <p:spPr bwMode="auto">
            <a:xfrm>
              <a:off x="7426045" y="4032212"/>
              <a:ext cx="1341362" cy="1524276"/>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3">
              <a:extLst>
                <a:ext uri="{FF2B5EF4-FFF2-40B4-BE49-F238E27FC236}">
                  <a16:creationId xmlns:a16="http://schemas.microsoft.com/office/drawing/2014/main" id="{0F87CCE7-BDCA-4123-8326-D79FA5BC830C}"/>
                </a:ext>
              </a:extLst>
            </p:cNvPr>
            <p:cNvSpPr/>
            <p:nvPr/>
          </p:nvSpPr>
          <p:spPr>
            <a:xfrm>
              <a:off x="7183019" y="5556488"/>
              <a:ext cx="1827414" cy="415498"/>
            </a:xfrm>
            <a:prstGeom prst="rect">
              <a:avLst/>
            </a:prstGeom>
          </p:spPr>
          <p:txBody>
            <a:bodyPr wrap="square">
              <a:spAutoFit/>
            </a:bodyPr>
            <a:lstStyle/>
            <a:p>
              <a:pPr algn="ctr"/>
              <a:r>
                <a:rPr lang="en-US" sz="1050" dirty="0">
                  <a:latin typeface="+mj-lt"/>
                </a:rPr>
                <a:t>T-cell Surface Glycoprotein Complex</a:t>
              </a:r>
            </a:p>
          </p:txBody>
        </p:sp>
        <p:cxnSp>
          <p:nvCxnSpPr>
            <p:cNvPr id="25" name="Straight Arrow Connector 24">
              <a:extLst>
                <a:ext uri="{FF2B5EF4-FFF2-40B4-BE49-F238E27FC236}">
                  <a16:creationId xmlns:a16="http://schemas.microsoft.com/office/drawing/2014/main" id="{5EB049E9-C0C4-472E-A432-A7F4744AB528}"/>
                </a:ext>
              </a:extLst>
            </p:cNvPr>
            <p:cNvCxnSpPr>
              <a:cxnSpLocks/>
            </p:cNvCxnSpPr>
            <p:nvPr/>
          </p:nvCxnSpPr>
          <p:spPr>
            <a:xfrm flipV="1">
              <a:off x="5686581" y="4885084"/>
              <a:ext cx="1655514" cy="4409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39">
              <a:extLst>
                <a:ext uri="{FF2B5EF4-FFF2-40B4-BE49-F238E27FC236}">
                  <a16:creationId xmlns:a16="http://schemas.microsoft.com/office/drawing/2014/main" id="{2E51DF4D-A061-4D0D-89A7-264906953897}"/>
                </a:ext>
              </a:extLst>
            </p:cNvPr>
            <p:cNvSpPr/>
            <p:nvPr/>
          </p:nvSpPr>
          <p:spPr>
            <a:xfrm>
              <a:off x="5341532" y="5174604"/>
              <a:ext cx="422836" cy="435621"/>
            </a:xfrm>
            <a:custGeom>
              <a:avLst/>
              <a:gdLst>
                <a:gd name="connsiteX0" fmla="*/ 364486 w 422836"/>
                <a:gd name="connsiteY0" fmla="*/ 1964 h 435621"/>
                <a:gd name="connsiteX1" fmla="*/ 173806 w 422836"/>
                <a:gd name="connsiteY1" fmla="*/ 88637 h 435621"/>
                <a:gd name="connsiteX2" fmla="*/ 9127 w 422836"/>
                <a:gd name="connsiteY2" fmla="*/ 105971 h 435621"/>
                <a:gd name="connsiteX3" fmla="*/ 35129 w 422836"/>
                <a:gd name="connsiteY3" fmla="*/ 283651 h 435621"/>
                <a:gd name="connsiteX4" fmla="*/ 152137 w 422836"/>
                <a:gd name="connsiteY4" fmla="*/ 435329 h 435621"/>
                <a:gd name="connsiteX5" fmla="*/ 416490 w 422836"/>
                <a:gd name="connsiteY5" fmla="*/ 244648 h 435621"/>
                <a:gd name="connsiteX6" fmla="*/ 342818 w 422836"/>
                <a:gd name="connsiteY6" fmla="*/ 183977 h 435621"/>
                <a:gd name="connsiteX7" fmla="*/ 364486 w 422836"/>
                <a:gd name="connsiteY7" fmla="*/ 1964 h 43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836" h="435621">
                  <a:moveTo>
                    <a:pt x="364486" y="1964"/>
                  </a:moveTo>
                  <a:cubicBezTo>
                    <a:pt x="336317" y="-13926"/>
                    <a:pt x="233032" y="71303"/>
                    <a:pt x="173806" y="88637"/>
                  </a:cubicBezTo>
                  <a:cubicBezTo>
                    <a:pt x="114579" y="105972"/>
                    <a:pt x="32240" y="73469"/>
                    <a:pt x="9127" y="105971"/>
                  </a:cubicBezTo>
                  <a:cubicBezTo>
                    <a:pt x="-13986" y="138473"/>
                    <a:pt x="11294" y="228758"/>
                    <a:pt x="35129" y="283651"/>
                  </a:cubicBezTo>
                  <a:cubicBezTo>
                    <a:pt x="58964" y="338544"/>
                    <a:pt x="88577" y="441830"/>
                    <a:pt x="152137" y="435329"/>
                  </a:cubicBezTo>
                  <a:cubicBezTo>
                    <a:pt x="215697" y="428829"/>
                    <a:pt x="384710" y="286540"/>
                    <a:pt x="416490" y="244648"/>
                  </a:cubicBezTo>
                  <a:cubicBezTo>
                    <a:pt x="448270" y="202756"/>
                    <a:pt x="350763" y="224424"/>
                    <a:pt x="342818" y="183977"/>
                  </a:cubicBezTo>
                  <a:cubicBezTo>
                    <a:pt x="334873" y="143530"/>
                    <a:pt x="392655" y="17854"/>
                    <a:pt x="364486" y="1964"/>
                  </a:cubicBezTo>
                  <a:close/>
                </a:path>
              </a:pathLst>
            </a:cu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28"/>
          <p:cNvSpPr txBox="1">
            <a:spLocks noChangeArrowheads="1"/>
          </p:cNvSpPr>
          <p:nvPr/>
        </p:nvSpPr>
        <p:spPr bwMode="auto">
          <a:xfrm>
            <a:off x="4363748" y="3998863"/>
            <a:ext cx="4736242" cy="1938992"/>
          </a:xfrm>
          <a:prstGeom prst="rect">
            <a:avLst/>
          </a:prstGeom>
          <a:noFill/>
          <a:ln w="9525">
            <a:noFill/>
            <a:miter lim="800000"/>
            <a:headEnd/>
            <a:tailEnd/>
          </a:ln>
        </p:spPr>
        <p:txBody>
          <a:bodyPr wrap="square">
            <a:spAutoFit/>
          </a:bodyPr>
          <a:lstStyle/>
          <a:p>
            <a:r>
              <a:rPr lang="en-US" sz="1200" dirty="0" smtClean="0">
                <a:latin typeface="Arial" charset="0"/>
              </a:rPr>
              <a:t>The Human </a:t>
            </a:r>
            <a:r>
              <a:rPr lang="en-US" sz="1200" dirty="0" err="1" smtClean="0">
                <a:latin typeface="Arial" charset="0"/>
              </a:rPr>
              <a:t>Proteoform</a:t>
            </a:r>
            <a:r>
              <a:rPr lang="en-US" sz="1200" dirty="0" smtClean="0">
                <a:latin typeface="Arial" charset="0"/>
              </a:rPr>
              <a:t> Project </a:t>
            </a:r>
            <a:r>
              <a:rPr lang="en-US" sz="1200" dirty="0" smtClean="0"/>
              <a:t>separates cell types found in blood.  </a:t>
            </a:r>
            <a:r>
              <a:rPr lang="en-US" sz="1200" dirty="0" err="1" smtClean="0"/>
              <a:t>Proteoforms</a:t>
            </a:r>
            <a:r>
              <a:rPr lang="en-US" sz="1200" dirty="0" smtClean="0"/>
              <a:t> are identified using top-down proteomics enabled by the uniquely high mass resolving power, mass accuracy, sensitivity, and efficiency of the MagLab’s 21T FT-ICR mass spectrometer.</a:t>
            </a:r>
            <a:r>
              <a:rPr lang="en-US" sz="1200" dirty="0"/>
              <a:t> </a:t>
            </a:r>
            <a:r>
              <a:rPr lang="en-US" sz="1200" dirty="0" smtClean="0"/>
              <a:t>This enables the construction of a series of Venn diagrams of </a:t>
            </a:r>
            <a:r>
              <a:rPr lang="en-US" sz="1200" dirty="0" err="1" smtClean="0"/>
              <a:t>proteoforms</a:t>
            </a:r>
            <a:r>
              <a:rPr lang="en-US" sz="1200" dirty="0" smtClean="0"/>
              <a:t> identified in different cell types found in human blood (example shown at left). In this case the T-cell Surface Glycoprotein Complex is found in both T-cell (CD8+) and T cell (CD4+) cells. The entirety of this information on blood </a:t>
            </a:r>
            <a:r>
              <a:rPr lang="en-US" sz="1200" dirty="0" err="1" smtClean="0"/>
              <a:t>proteoforms</a:t>
            </a:r>
            <a:r>
              <a:rPr lang="en-US" sz="1200" dirty="0" smtClean="0"/>
              <a:t> is </a:t>
            </a:r>
            <a:r>
              <a:rPr lang="en-US" sz="1200" dirty="0"/>
              <a:t>deposited in the Blood </a:t>
            </a:r>
            <a:r>
              <a:rPr lang="en-US" sz="1200" dirty="0" err="1"/>
              <a:t>Proteoform</a:t>
            </a:r>
            <a:r>
              <a:rPr lang="en-US" sz="1200" dirty="0"/>
              <a:t> Atlas (BPA) website</a:t>
            </a:r>
            <a:r>
              <a:rPr lang="en-US" sz="1200" dirty="0" smtClean="0"/>
              <a:t>. </a:t>
            </a:r>
            <a:endParaRPr lang="en-US" sz="1200" dirty="0">
              <a:latin typeface="Arial" charset="0"/>
            </a:endParaRPr>
          </a:p>
        </p:txBody>
      </p:sp>
    </p:spTree>
    <p:extLst>
      <p:ext uri="{BB962C8B-B14F-4D97-AF65-F5344CB8AC3E}">
        <p14:creationId xmlns:p14="http://schemas.microsoft.com/office/powerpoint/2010/main" val="404636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3650" y="1325562"/>
            <a:ext cx="4295776" cy="458587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t>Melani </a:t>
            </a:r>
            <a:r>
              <a:rPr lang="en-US" sz="1200" i="1" dirty="0"/>
              <a:t>et al</a:t>
            </a:r>
            <a:r>
              <a:rPr lang="en-US" sz="1200" dirty="0"/>
              <a:t>. compiled a </a:t>
            </a:r>
            <a:r>
              <a:rPr lang="en-US" sz="1200" b="1" dirty="0">
                <a:solidFill>
                  <a:srgbClr val="FF0000"/>
                </a:solidFill>
              </a:rPr>
              <a:t>Blood Proteoform Atlas (BPA)</a:t>
            </a:r>
            <a:r>
              <a:rPr lang="en-US" sz="1200" dirty="0"/>
              <a:t>, a clarified map of ~30,000 distinct molecular forms of proteins, or “proteoforms”, as they appear in 21 different blood cell types. </a:t>
            </a:r>
            <a:r>
              <a:rPr lang="en-US" sz="1200" i="1" u="sng" dirty="0"/>
              <a:t>With the </a:t>
            </a:r>
            <a:r>
              <a:rPr lang="en-US" sz="1200" b="1" i="1" u="sng" dirty="0">
                <a:solidFill>
                  <a:srgbClr val="FF0000"/>
                </a:solidFill>
              </a:rPr>
              <a:t>BPA </a:t>
            </a:r>
            <a:r>
              <a:rPr lang="en-US" sz="1200" i="1" u="sng" dirty="0"/>
              <a:t>as a reference, </a:t>
            </a:r>
            <a:r>
              <a:rPr lang="en-US" sz="1200" i="1" u="sng" dirty="0" smtClean="0"/>
              <a:t>this </a:t>
            </a:r>
            <a:r>
              <a:rPr lang="en-US" sz="1200" i="1" u="sng" dirty="0"/>
              <a:t>team </a:t>
            </a:r>
            <a:r>
              <a:rPr lang="en-US" sz="1200" i="1" u="sng" dirty="0" smtClean="0"/>
              <a:t>of MagLab users, headed by </a:t>
            </a:r>
            <a:r>
              <a:rPr lang="en-US" sz="1200" i="1" u="sng" dirty="0" err="1" smtClean="0"/>
              <a:t>Melani</a:t>
            </a:r>
            <a:r>
              <a:rPr lang="en-US" sz="1200" i="1" u="sng" dirty="0" smtClean="0"/>
              <a:t>, examined </a:t>
            </a:r>
            <a:r>
              <a:rPr lang="en-US" sz="1200" i="1" u="sng" dirty="0"/>
              <a:t>proteoforms in patient blood samples and developed a panel of 24 biomarkers for liver transplant rejection</a:t>
            </a:r>
            <a:r>
              <a:rPr lang="en-US" sz="1200" dirty="0"/>
              <a:t>. </a:t>
            </a:r>
          </a:p>
          <a:p>
            <a:pPr algn="just"/>
            <a:endParaRPr lang="en-US" sz="800" dirty="0">
              <a:solidFill>
                <a:srgbClr val="000000"/>
              </a:solidFill>
            </a:endParaRPr>
          </a:p>
          <a:p>
            <a:pPr algn="just"/>
            <a:r>
              <a:rPr lang="en-US" sz="1200" b="1" dirty="0">
                <a:solidFill>
                  <a:srgbClr val="000000"/>
                </a:solidFill>
              </a:rPr>
              <a:t>Why is this important? </a:t>
            </a:r>
            <a:r>
              <a:rPr lang="en-US" sz="1200" dirty="0" smtClean="0">
                <a:solidFill>
                  <a:srgbClr val="000000"/>
                </a:solidFill>
              </a:rPr>
              <a:t>Through employment of </a:t>
            </a:r>
            <a:r>
              <a:rPr lang="en-US" sz="1200" dirty="0">
                <a:solidFill>
                  <a:srgbClr val="000000"/>
                </a:solidFill>
              </a:rPr>
              <a:t>state-of-the-art instrumentation, including the </a:t>
            </a:r>
            <a:r>
              <a:rPr lang="en-US" sz="1200" b="1" dirty="0">
                <a:solidFill>
                  <a:srgbClr val="0033CC"/>
                </a:solidFill>
              </a:rPr>
              <a:t>MagLab’s </a:t>
            </a:r>
            <a:r>
              <a:rPr lang="en-US" sz="1200" b="1" dirty="0" smtClean="0">
                <a:solidFill>
                  <a:srgbClr val="0033CC"/>
                </a:solidFill>
              </a:rPr>
              <a:t>21T FT-ICR </a:t>
            </a:r>
            <a:r>
              <a:rPr lang="en-US" sz="1200" b="1" dirty="0">
                <a:solidFill>
                  <a:srgbClr val="0033CC"/>
                </a:solidFill>
              </a:rPr>
              <a:t>mass spectrometer</a:t>
            </a:r>
            <a:r>
              <a:rPr lang="en-US" sz="1200" dirty="0">
                <a:solidFill>
                  <a:srgbClr val="000000"/>
                </a:solidFill>
              </a:rPr>
              <a:t>, proteoforms were identified intact in a form of “</a:t>
            </a:r>
            <a:r>
              <a:rPr lang="en-US" sz="1200" b="1" dirty="0">
                <a:solidFill>
                  <a:srgbClr val="0033CC"/>
                </a:solidFill>
              </a:rPr>
              <a:t>top-down</a:t>
            </a:r>
            <a:r>
              <a:rPr lang="en-US" sz="1200" dirty="0">
                <a:solidFill>
                  <a:srgbClr val="000000"/>
                </a:solidFill>
              </a:rPr>
              <a:t>” analysis rather than cutting them into small pieces </a:t>
            </a:r>
            <a:r>
              <a:rPr lang="en-US" sz="1200" dirty="0" smtClean="0">
                <a:solidFill>
                  <a:srgbClr val="000000"/>
                </a:solidFill>
              </a:rPr>
              <a:t>(as </a:t>
            </a:r>
            <a:r>
              <a:rPr lang="en-US" sz="1200" dirty="0">
                <a:solidFill>
                  <a:srgbClr val="000000"/>
                </a:solidFill>
              </a:rPr>
              <a:t>is standard </a:t>
            </a:r>
            <a:r>
              <a:rPr lang="en-US" sz="1200" dirty="0" smtClean="0">
                <a:solidFill>
                  <a:srgbClr val="000000"/>
                </a:solidFill>
              </a:rPr>
              <a:t>practice). </a:t>
            </a:r>
            <a:r>
              <a:rPr lang="en-US" sz="1200" i="1" u="sng" dirty="0"/>
              <a:t>This advancement realizes a truly molecular-level understanding of cell type and marks the beginning of a new era for more precise study of proteins in specific cells— </a:t>
            </a:r>
            <a:r>
              <a:rPr lang="en-US" sz="1200" b="1" i="1" u="sng" dirty="0">
                <a:solidFill>
                  <a:srgbClr val="FF0000"/>
                </a:solidFill>
              </a:rPr>
              <a:t>the Human Proteoform Project</a:t>
            </a:r>
            <a:r>
              <a:rPr lang="en-US" sz="1200" dirty="0"/>
              <a:t>. </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High-throughput identification of proteoforms from complex biological samples requires instrumentation capable of high mass resolving power, mass accuracy, sensitivity, and efficiency. </a:t>
            </a:r>
            <a:r>
              <a:rPr lang="en-US" sz="1200" i="1" u="sng" dirty="0">
                <a:latin typeface="Arial" charset="0"/>
              </a:rPr>
              <a:t>The </a:t>
            </a:r>
            <a:r>
              <a:rPr lang="en-US" sz="1200" b="1" i="1" u="sng" dirty="0">
                <a:solidFill>
                  <a:srgbClr val="0033CC"/>
                </a:solidFill>
                <a:latin typeface="Arial" charset="0"/>
              </a:rPr>
              <a:t>21 tesla FT-ICR mass spectrometer</a:t>
            </a:r>
            <a:r>
              <a:rPr lang="en-US" sz="1200" b="1" i="1" u="sng" dirty="0">
                <a:latin typeface="Arial" charset="0"/>
              </a:rPr>
              <a:t> </a:t>
            </a:r>
            <a:r>
              <a:rPr lang="en-US" sz="1200" i="1" u="sng" dirty="0">
                <a:latin typeface="Arial" charset="0"/>
              </a:rPr>
              <a:t>is state-of-the-art in all these facets and contributed </a:t>
            </a:r>
            <a:r>
              <a:rPr lang="en-US" sz="1200" i="1" u="sng" dirty="0"/>
              <a:t>nearly a third of the </a:t>
            </a:r>
            <a:r>
              <a:rPr lang="en-US" sz="1200" b="1" i="1" u="sng" dirty="0">
                <a:solidFill>
                  <a:srgbClr val="FF0000"/>
                </a:solidFill>
              </a:rPr>
              <a:t>BPA’s</a:t>
            </a:r>
            <a:r>
              <a:rPr lang="en-US" sz="1200" i="1" u="sng" dirty="0"/>
              <a:t> proteoforms while </a:t>
            </a:r>
            <a:r>
              <a:rPr lang="en-US" sz="1200" i="1" u="sng" dirty="0" smtClean="0"/>
              <a:t>accounting for only </a:t>
            </a:r>
            <a:r>
              <a:rPr lang="en-US" sz="1200" i="1" u="sng" dirty="0"/>
              <a:t>~15% of the total instrument time devoted to the project</a:t>
            </a:r>
            <a:r>
              <a:rPr lang="en-US" sz="1200" dirty="0"/>
              <a:t>.</a:t>
            </a:r>
            <a:r>
              <a:rPr lang="en-US" sz="1200" dirty="0">
                <a:latin typeface="Arial" charset="0"/>
              </a:rPr>
              <a:t>  </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0612" y="3751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02" y="42335"/>
            <a:ext cx="792698" cy="944759"/>
          </a:xfrm>
          <a:prstGeom prst="rect">
            <a:avLst/>
          </a:prstGeom>
        </p:spPr>
      </p:pic>
      <p:sp>
        <p:nvSpPr>
          <p:cNvPr id="13" name="Text Box 28">
            <a:extLst>
              <a:ext uri="{FF2B5EF4-FFF2-40B4-BE49-F238E27FC236}">
                <a16:creationId xmlns:a16="http://schemas.microsoft.com/office/drawing/2014/main" id="{17426C2C-BF99-49D0-99E1-501A17E1300A}"/>
              </a:ext>
            </a:extLst>
          </p:cNvPr>
          <p:cNvSpPr txBox="1">
            <a:spLocks noChangeArrowheads="1"/>
          </p:cNvSpPr>
          <p:nvPr/>
        </p:nvSpPr>
        <p:spPr bwMode="auto">
          <a:xfrm>
            <a:off x="32190" y="5925246"/>
            <a:ext cx="9067800" cy="938719"/>
          </a:xfrm>
          <a:prstGeom prst="rect">
            <a:avLst/>
          </a:prstGeom>
          <a:noFill/>
          <a:ln w="9525">
            <a:noFill/>
            <a:miter lim="800000"/>
            <a:headEnd/>
            <a:tailEnd/>
          </a:ln>
        </p:spPr>
        <p:txBody>
          <a:bodyPr wrap="square">
            <a:spAutoFit/>
          </a:bodyPr>
          <a:lstStyle/>
          <a:p>
            <a:r>
              <a:rPr lang="en-US" sz="1100" b="1" dirty="0">
                <a:solidFill>
                  <a:srgbClr val="333399"/>
                </a:solidFill>
              </a:rPr>
              <a:t>I</a:t>
            </a:r>
            <a:r>
              <a:rPr lang="en-US" sz="1100" b="1" dirty="0" smtClean="0">
                <a:solidFill>
                  <a:srgbClr val="333399"/>
                </a:solidFill>
              </a:rPr>
              <a:t>nstrumentation </a:t>
            </a:r>
            <a:r>
              <a:rPr lang="en-US" sz="1100" b="1" dirty="0">
                <a:solidFill>
                  <a:srgbClr val="333399"/>
                </a:solidFill>
              </a:rPr>
              <a:t>used:</a:t>
            </a:r>
            <a:r>
              <a:rPr lang="en-US" sz="1100" dirty="0">
                <a:solidFill>
                  <a:srgbClr val="333399"/>
                </a:solidFill>
              </a:rPr>
              <a:t> </a:t>
            </a:r>
            <a:r>
              <a:rPr lang="en-US" sz="1100" dirty="0" smtClean="0">
                <a:solidFill>
                  <a:srgbClr val="333399"/>
                </a:solidFill>
              </a:rPr>
              <a:t> 21 Tesla Fourier-Transform Ion </a:t>
            </a:r>
            <a:r>
              <a:rPr lang="en-US" sz="1100" dirty="0">
                <a:solidFill>
                  <a:srgbClr val="333399"/>
                </a:solidFill>
              </a:rPr>
              <a:t>Cyclotron Resonance (21T </a:t>
            </a:r>
            <a:r>
              <a:rPr lang="en-US" sz="1100" dirty="0" smtClean="0">
                <a:solidFill>
                  <a:srgbClr val="333399"/>
                </a:solidFill>
              </a:rPr>
              <a:t>FT-ICR) Magnet System      </a:t>
            </a:r>
            <a:r>
              <a:rPr lang="en-US" sz="1100" dirty="0">
                <a:solidFill>
                  <a:srgbClr val="FF0000"/>
                </a:solidFill>
              </a:rPr>
              <a:t>Image Credit: Rafael D. Melani</a:t>
            </a:r>
          </a:p>
          <a:p>
            <a:r>
              <a:rPr lang="en-US" sz="1100" b="1" dirty="0">
                <a:solidFill>
                  <a:srgbClr val="333399"/>
                </a:solidFill>
              </a:rPr>
              <a:t>Citation: </a:t>
            </a:r>
            <a:r>
              <a:rPr lang="en-US" sz="1100" dirty="0">
                <a:solidFill>
                  <a:srgbClr val="333399"/>
                </a:solidFill>
              </a:rPr>
              <a:t>Melani, R.D., Gerbasi, V.R., Anderson, L.C., Sikora, J.W., Toby, T.K., Hutton, J.E., Butcher, D.S., </a:t>
            </a:r>
            <a:r>
              <a:rPr lang="en-US" sz="1100" dirty="0" err="1">
                <a:solidFill>
                  <a:srgbClr val="333399"/>
                </a:solidFill>
              </a:rPr>
              <a:t>Negrão</a:t>
            </a:r>
            <a:r>
              <a:rPr lang="en-US" sz="1100" dirty="0">
                <a:solidFill>
                  <a:srgbClr val="333399"/>
                </a:solidFill>
              </a:rPr>
              <a:t>, F., </a:t>
            </a:r>
            <a:r>
              <a:rPr lang="en-US" sz="1100" dirty="0" err="1">
                <a:solidFill>
                  <a:srgbClr val="333399"/>
                </a:solidFill>
              </a:rPr>
              <a:t>Seckler</a:t>
            </a:r>
            <a:r>
              <a:rPr lang="en-US" sz="1100" dirty="0">
                <a:solidFill>
                  <a:srgbClr val="333399"/>
                </a:solidFill>
              </a:rPr>
              <a:t>, H.S., </a:t>
            </a:r>
            <a:r>
              <a:rPr lang="en-US" sz="1100" dirty="0" err="1">
                <a:solidFill>
                  <a:srgbClr val="333399"/>
                </a:solidFill>
              </a:rPr>
              <a:t>Srzentić</a:t>
            </a:r>
            <a:r>
              <a:rPr lang="en-US" sz="1100" dirty="0">
                <a:solidFill>
                  <a:srgbClr val="333399"/>
                </a:solidFill>
              </a:rPr>
              <a:t>, K., Fornelli, L., Camarillo, J.M., LeDuc, R.D., </a:t>
            </a:r>
            <a:r>
              <a:rPr lang="en-US" sz="1100" dirty="0" err="1">
                <a:solidFill>
                  <a:srgbClr val="333399"/>
                </a:solidFill>
              </a:rPr>
              <a:t>Cesnik</a:t>
            </a:r>
            <a:r>
              <a:rPr lang="en-US" sz="1100" dirty="0">
                <a:solidFill>
                  <a:srgbClr val="333399"/>
                </a:solidFill>
              </a:rPr>
              <a:t>, A.J., Lundberg, E., Greer, J.B., Fellers, R.T., Robey, M.T., DeHart, C.J., Forte, E., Hendrickson, C.L., </a:t>
            </a:r>
            <a:r>
              <a:rPr lang="en-US" sz="1100" dirty="0" err="1">
                <a:solidFill>
                  <a:srgbClr val="333399"/>
                </a:solidFill>
              </a:rPr>
              <a:t>Abbatiello</a:t>
            </a:r>
            <a:r>
              <a:rPr lang="en-US" sz="1100" dirty="0">
                <a:solidFill>
                  <a:srgbClr val="333399"/>
                </a:solidFill>
              </a:rPr>
              <a:t>, S.E., Thomas, P.M., Kokaji, A.I., </a:t>
            </a:r>
            <a:r>
              <a:rPr lang="en-US" sz="1100" dirty="0" err="1">
                <a:solidFill>
                  <a:srgbClr val="333399"/>
                </a:solidFill>
              </a:rPr>
              <a:t>Levitsky</a:t>
            </a:r>
            <a:r>
              <a:rPr lang="en-US" sz="1100" dirty="0">
                <a:solidFill>
                  <a:srgbClr val="333399"/>
                </a:solidFill>
              </a:rPr>
              <a:t>, J., &amp; Kelleher, N.L. (2022) </a:t>
            </a:r>
            <a:r>
              <a:rPr lang="en-US" sz="1100" i="1" dirty="0">
                <a:solidFill>
                  <a:srgbClr val="333399"/>
                </a:solidFill>
              </a:rPr>
              <a:t>The Blood Proteoform Atlas: A reference map of proteoforms in human hematopoietic cells. </a:t>
            </a:r>
            <a:r>
              <a:rPr lang="en-US" sz="1100" b="1" dirty="0">
                <a:solidFill>
                  <a:srgbClr val="333399"/>
                </a:solidFill>
              </a:rPr>
              <a:t>Science, </a:t>
            </a:r>
            <a:r>
              <a:rPr lang="en-US" sz="1100" dirty="0">
                <a:solidFill>
                  <a:srgbClr val="333399"/>
                </a:solidFill>
              </a:rPr>
              <a:t>375 (6579), 411-419. </a:t>
            </a:r>
            <a:r>
              <a:rPr lang="en-US" sz="1100" dirty="0">
                <a:solidFill>
                  <a:srgbClr val="333399"/>
                </a:solidFill>
                <a:hlinkClick r:id="rId5"/>
              </a:rPr>
              <a:t>https://</a:t>
            </a:r>
            <a:r>
              <a:rPr lang="en-US" sz="1100" dirty="0" smtClean="0">
                <a:solidFill>
                  <a:srgbClr val="333399"/>
                </a:solidFill>
                <a:hlinkClick r:id="rId5"/>
              </a:rPr>
              <a:t>doi.org/10.1126/science.aaz5284</a:t>
            </a:r>
            <a:r>
              <a:rPr lang="en-US" sz="1100" dirty="0" smtClean="0">
                <a:solidFill>
                  <a:srgbClr val="333399"/>
                </a:solidFill>
              </a:rPr>
              <a:t> </a:t>
            </a:r>
            <a:endParaRPr lang="en-US" sz="1200" dirty="0">
              <a:solidFill>
                <a:srgbClr val="333399"/>
              </a:solidFill>
            </a:endParaRPr>
          </a:p>
        </p:txBody>
      </p:sp>
      <p:sp>
        <p:nvSpPr>
          <p:cNvPr id="17" name="Text Box 62">
            <a:extLst>
              <a:ext uri="{FF2B5EF4-FFF2-40B4-BE49-F238E27FC236}">
                <a16:creationId xmlns:a16="http://schemas.microsoft.com/office/drawing/2014/main" id="{CB0DD9D2-3834-4470-AD88-6FD90A1C6698}"/>
              </a:ext>
            </a:extLst>
          </p:cNvPr>
          <p:cNvSpPr txBox="1">
            <a:spLocks noChangeArrowheads="1"/>
          </p:cNvSpPr>
          <p:nvPr/>
        </p:nvSpPr>
        <p:spPr bwMode="auto">
          <a:xfrm>
            <a:off x="881780" y="-9402"/>
            <a:ext cx="7130553" cy="1238801"/>
          </a:xfrm>
          <a:prstGeom prst="rect">
            <a:avLst/>
          </a:prstGeom>
          <a:noFill/>
          <a:ln w="9525">
            <a:noFill/>
            <a:miter lim="800000"/>
            <a:headEnd/>
            <a:tailEnd/>
          </a:ln>
        </p:spPr>
        <p:txBody>
          <a:bodyPr wrap="square">
            <a:spAutoFit/>
          </a:bodyPr>
          <a:lstStyle/>
          <a:p>
            <a:pPr algn="ctr">
              <a:spcBef>
                <a:spcPts val="0"/>
              </a:spcBef>
            </a:pPr>
            <a:r>
              <a:rPr lang="en-US" sz="1600" b="1" kern="1200" dirty="0"/>
              <a:t>The Blood Proteoform Atlas: </a:t>
            </a:r>
          </a:p>
          <a:p>
            <a:pPr algn="ctr">
              <a:spcBef>
                <a:spcPts val="0"/>
              </a:spcBef>
            </a:pPr>
            <a:r>
              <a:rPr lang="en-US" sz="1600" b="1" kern="1200" dirty="0"/>
              <a:t>A reference map of proteoforms in human blood cells</a:t>
            </a:r>
            <a:endParaRPr lang="en-US" sz="600" dirty="0"/>
          </a:p>
          <a:p>
            <a:pPr algn="ctr">
              <a:spcBef>
                <a:spcPts val="0"/>
              </a:spcBef>
            </a:pPr>
            <a:r>
              <a:rPr lang="en-US" sz="1100" dirty="0"/>
              <a:t>Rafael D. Melani</a:t>
            </a:r>
            <a:r>
              <a:rPr lang="en-US" sz="1100" kern="1200" baseline="30000" dirty="0"/>
              <a:t>1</a:t>
            </a:r>
            <a:r>
              <a:rPr lang="en-US" sz="1100" kern="1200" dirty="0"/>
              <a:t>, Vincent R. Gerbasi</a:t>
            </a:r>
            <a:r>
              <a:rPr lang="en-US" sz="1100" kern="1200" baseline="30000" dirty="0"/>
              <a:t>1</a:t>
            </a:r>
            <a:r>
              <a:rPr lang="en-US" sz="1100" kern="1200" dirty="0"/>
              <a:t>, Lissa C. Anderson</a:t>
            </a:r>
            <a:r>
              <a:rPr lang="en-US" sz="1100" kern="1200" baseline="30000" dirty="0"/>
              <a:t>2</a:t>
            </a:r>
            <a:r>
              <a:rPr lang="en-US" sz="1100" kern="1200" dirty="0"/>
              <a:t>, </a:t>
            </a:r>
            <a:r>
              <a:rPr lang="en-US" sz="1100" i="1" dirty="0"/>
              <a:t>et al.</a:t>
            </a:r>
            <a:endParaRPr lang="en-US" sz="1100" i="1" kern="1200" dirty="0"/>
          </a:p>
          <a:p>
            <a:pPr marL="228600" indent="-228600" algn="ctr">
              <a:spcBef>
                <a:spcPts val="0"/>
              </a:spcBef>
              <a:buAutoNum type="arabicPeriod"/>
            </a:pPr>
            <a:r>
              <a:rPr lang="en-US" sz="1050" b="1" kern="1200" dirty="0">
                <a:solidFill>
                  <a:srgbClr val="0033CC"/>
                </a:solidFill>
              </a:rPr>
              <a:t>Northwestern University; 2. National High Magnetic Field Laboratory</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Neil L. Kelleher (</a:t>
            </a:r>
            <a:r>
              <a:rPr lang="en-US" sz="1050" b="0" i="0" dirty="0">
                <a:effectLst/>
                <a:latin typeface="Arial" panose="020B0604020202020204" pitchFamily="34" charset="0"/>
              </a:rPr>
              <a:t>Paul G. Allen Frontiers Program award 11715; </a:t>
            </a:r>
            <a:r>
              <a:rPr lang="en-US" sz="1050" b="0" i="0" dirty="0" err="1">
                <a:effectLst/>
                <a:latin typeface="Arial" panose="020B0604020202020204" pitchFamily="34" charset="0"/>
              </a:rPr>
              <a:t>HuBMAP</a:t>
            </a:r>
            <a:r>
              <a:rPr lang="en-US" sz="1050" b="0" i="0" dirty="0">
                <a:effectLst/>
                <a:latin typeface="Arial" panose="020B0604020202020204" pitchFamily="34" charset="0"/>
              </a:rPr>
              <a:t> grant UH3 CA246635-02; NIH P41 GM108569</a:t>
            </a:r>
            <a:r>
              <a:rPr lang="en-US" sz="1050" kern="1200" dirty="0"/>
              <a:t>); and others</a:t>
            </a:r>
            <a:endParaRPr lang="en-US" sz="1050" b="1" kern="1200" dirty="0">
              <a:solidFill>
                <a:srgbClr val="0033CC"/>
              </a:solidFill>
            </a:endParaRPr>
          </a:p>
        </p:txBody>
      </p:sp>
      <p:sp>
        <p:nvSpPr>
          <p:cNvPr id="28" name="Rectangle 49">
            <a:extLst>
              <a:ext uri="{FF2B5EF4-FFF2-40B4-BE49-F238E27FC236}">
                <a16:creationId xmlns:a16="http://schemas.microsoft.com/office/drawing/2014/main" id="{30FD385F-75EB-45E1-8DE0-01EEEE086D51}"/>
              </a:ext>
            </a:extLst>
          </p:cNvPr>
          <p:cNvSpPr>
            <a:spLocks noChangeArrowheads="1"/>
          </p:cNvSpPr>
          <p:nvPr/>
        </p:nvSpPr>
        <p:spPr bwMode="auto">
          <a:xfrm>
            <a:off x="4309426" y="1310892"/>
            <a:ext cx="4797495" cy="4624133"/>
          </a:xfrm>
          <a:prstGeom prst="rect">
            <a:avLst/>
          </a:prstGeom>
          <a:noFill/>
          <a:ln w="19050">
            <a:solidFill>
              <a:srgbClr val="0033CC"/>
            </a:solidFill>
            <a:miter lim="800000"/>
            <a:headEnd/>
            <a:tailEnd/>
          </a:ln>
        </p:spPr>
        <p:txBody>
          <a:bodyPr wrap="none" anchor="ctr"/>
          <a:lstStyle/>
          <a:p>
            <a:endParaRPr lang="en-US"/>
          </a:p>
        </p:txBody>
      </p:sp>
      <p:pic>
        <p:nvPicPr>
          <p:cNvPr id="26"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29934" t="25493" r="1082" b="52966"/>
          <a:stretch/>
        </p:blipFill>
        <p:spPr>
          <a:xfrm>
            <a:off x="5515741" y="2804084"/>
            <a:ext cx="3491706" cy="1186022"/>
          </a:xfrm>
          <a:prstGeom prst="rect">
            <a:avLst/>
          </a:prstGeom>
          <a:ln>
            <a:noFill/>
          </a:ln>
        </p:spPr>
      </p:pic>
      <p:pic>
        <p:nvPicPr>
          <p:cNvPr id="41"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68875" t="423" r="1082" b="74628"/>
          <a:stretch/>
        </p:blipFill>
        <p:spPr>
          <a:xfrm>
            <a:off x="7442337" y="1340231"/>
            <a:ext cx="1637262" cy="1445209"/>
          </a:xfrm>
          <a:prstGeom prst="rect">
            <a:avLst/>
          </a:prstGeom>
          <a:ln>
            <a:noFill/>
          </a:ln>
        </p:spPr>
      </p:pic>
      <p:pic>
        <p:nvPicPr>
          <p:cNvPr id="42"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275" t="423" r="43810" b="76298"/>
          <a:stretch/>
        </p:blipFill>
        <p:spPr>
          <a:xfrm>
            <a:off x="4348546" y="1360731"/>
            <a:ext cx="3113350" cy="1326447"/>
          </a:xfrm>
          <a:prstGeom prst="rect">
            <a:avLst/>
          </a:prstGeom>
          <a:ln>
            <a:noFill/>
          </a:ln>
        </p:spPr>
      </p:pic>
      <p:pic>
        <p:nvPicPr>
          <p:cNvPr id="43"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275" t="28687" r="85820" b="52966"/>
          <a:stretch/>
        </p:blipFill>
        <p:spPr>
          <a:xfrm>
            <a:off x="4448840" y="2760074"/>
            <a:ext cx="1071787" cy="1494086"/>
          </a:xfrm>
          <a:prstGeom prst="rect">
            <a:avLst/>
          </a:prstGeom>
          <a:ln>
            <a:noFill/>
          </a:ln>
        </p:spPr>
      </p:pic>
      <p:pic>
        <p:nvPicPr>
          <p:cNvPr id="25"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14410" t="36979" r="70262" b="52895"/>
          <a:stretch/>
        </p:blipFill>
        <p:spPr>
          <a:xfrm>
            <a:off x="4428704" y="4514428"/>
            <a:ext cx="1287928" cy="775341"/>
          </a:xfrm>
          <a:prstGeom prst="rect">
            <a:avLst/>
          </a:prstGeom>
          <a:ln>
            <a:noFill/>
          </a:ln>
        </p:spPr>
      </p:pic>
      <p:sp>
        <p:nvSpPr>
          <p:cNvPr id="44" name="Text Box 28"/>
          <p:cNvSpPr txBox="1">
            <a:spLocks noChangeArrowheads="1"/>
          </p:cNvSpPr>
          <p:nvPr/>
        </p:nvSpPr>
        <p:spPr bwMode="auto">
          <a:xfrm>
            <a:off x="5749710" y="4107012"/>
            <a:ext cx="3231888" cy="1754326"/>
          </a:xfrm>
          <a:prstGeom prst="rect">
            <a:avLst/>
          </a:prstGeom>
          <a:noFill/>
          <a:ln w="9525">
            <a:noFill/>
            <a:miter lim="800000"/>
            <a:headEnd/>
            <a:tailEnd/>
          </a:ln>
        </p:spPr>
        <p:txBody>
          <a:bodyPr wrap="square">
            <a:spAutoFit/>
          </a:bodyPr>
          <a:lstStyle/>
          <a:p>
            <a:r>
              <a:rPr lang="en-US" sz="1200" dirty="0" smtClean="0">
                <a:latin typeface="Arial" charset="0"/>
              </a:rPr>
              <a:t>Workflow for the Human </a:t>
            </a:r>
            <a:r>
              <a:rPr lang="en-US" sz="1200" dirty="0" err="1" smtClean="0">
                <a:latin typeface="Arial" charset="0"/>
              </a:rPr>
              <a:t>Proteoform</a:t>
            </a:r>
            <a:r>
              <a:rPr lang="en-US" sz="1200" dirty="0" smtClean="0">
                <a:latin typeface="Arial" charset="0"/>
              </a:rPr>
              <a:t> Project </a:t>
            </a:r>
            <a:r>
              <a:rPr lang="en-US" sz="1200" dirty="0" smtClean="0"/>
              <a:t>separates cell types found in blood.  </a:t>
            </a:r>
            <a:r>
              <a:rPr lang="en-US" sz="1200" dirty="0" err="1" smtClean="0"/>
              <a:t>Proteoforms</a:t>
            </a:r>
            <a:r>
              <a:rPr lang="en-US" sz="1200" dirty="0" smtClean="0"/>
              <a:t> are identified using top-down proteomics enabled by the uniquely high mass resolving power, mass accuracy, sensitivity, and efficiency of the MagLab’s 21T FT-ICR mass spectrometer.</a:t>
            </a:r>
            <a:r>
              <a:rPr lang="en-US" sz="1200" dirty="0"/>
              <a:t> </a:t>
            </a:r>
            <a:r>
              <a:rPr lang="en-US" sz="1200" dirty="0" err="1" smtClean="0"/>
              <a:t>Proteoforms</a:t>
            </a:r>
            <a:r>
              <a:rPr lang="en-US" sz="1200" dirty="0" smtClean="0"/>
              <a:t> identified in human blood are </a:t>
            </a:r>
            <a:r>
              <a:rPr lang="en-US" sz="1200" dirty="0"/>
              <a:t>deposited in the Blood </a:t>
            </a:r>
            <a:r>
              <a:rPr lang="en-US" sz="1200" dirty="0" err="1"/>
              <a:t>Proteoform</a:t>
            </a:r>
            <a:r>
              <a:rPr lang="en-US" sz="1200" dirty="0"/>
              <a:t> Atlas (BPA) website</a:t>
            </a:r>
            <a:r>
              <a:rPr lang="en-US" sz="1200" dirty="0" smtClean="0"/>
              <a:t>. </a:t>
            </a:r>
            <a:endParaRPr lang="en-US" sz="1200" dirty="0">
              <a:latin typeface="Arial" charset="0"/>
            </a:endParaRPr>
          </a:p>
        </p:txBody>
      </p:sp>
      <p:pic>
        <p:nvPicPr>
          <p:cNvPr id="45" name="Main graphic">
            <a:extLst>
              <a:ext uri="{FF2B5EF4-FFF2-40B4-BE49-F238E27FC236}">
                <a16:creationId xmlns:a16="http://schemas.microsoft.com/office/drawing/2014/main" id="{8070EE83-4D20-4AEE-9889-731E9E6C630B}"/>
              </a:ext>
            </a:extLst>
          </p:cNvPr>
          <p:cNvPicPr/>
          <p:nvPr/>
        </p:nvPicPr>
        <p:blipFill rotWithShape="1">
          <a:blip r:embed="rId6" cstate="print">
            <a:extLst>
              <a:ext uri="{28A0092B-C50C-407E-A947-70E740481C1C}">
                <a14:useLocalDpi xmlns:a14="http://schemas.microsoft.com/office/drawing/2010/main" val="0"/>
              </a:ext>
            </a:extLst>
          </a:blip>
          <a:srcRect l="79538" t="20577" r="5927" b="73826"/>
          <a:stretch/>
        </p:blipFill>
        <p:spPr>
          <a:xfrm>
            <a:off x="4624711" y="4182762"/>
            <a:ext cx="792155" cy="324232"/>
          </a:xfrm>
          <a:prstGeom prst="rect">
            <a:avLst/>
          </a:prstGeom>
          <a:ln>
            <a:noFill/>
          </a:ln>
        </p:spPr>
      </p:pic>
      <p:sp>
        <p:nvSpPr>
          <p:cNvPr id="4" name="Rectangle 3"/>
          <p:cNvSpPr/>
          <p:nvPr/>
        </p:nvSpPr>
        <p:spPr>
          <a:xfrm>
            <a:off x="5051204" y="3839693"/>
            <a:ext cx="464537" cy="353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D1ED6E-90ED-4107-8C29-9AB16D6DD3FA}"/>
</file>

<file path=customXml/itemProps2.xml><?xml version="1.0" encoding="utf-8"?>
<ds:datastoreItem xmlns:ds="http://schemas.openxmlformats.org/officeDocument/2006/customXml" ds:itemID="{DF15AD1F-E07E-4D15-B4E6-296A5FC62B2E}"/>
</file>

<file path=customXml/itemProps3.xml><?xml version="1.0" encoding="utf-8"?>
<ds:datastoreItem xmlns:ds="http://schemas.openxmlformats.org/officeDocument/2006/customXml" ds:itemID="{A4F6B057-876C-4ADE-83E6-1D6B4E538109}"/>
</file>

<file path=docProps/app.xml><?xml version="1.0" encoding="utf-8"?>
<Properties xmlns="http://schemas.openxmlformats.org/officeDocument/2006/extended-properties" xmlns:vt="http://schemas.openxmlformats.org/officeDocument/2006/docPropsVTypes">
  <TotalTime>6323</TotalTime>
  <Words>1089</Words>
  <Application>Microsoft Office PowerPoint</Application>
  <PresentationFormat>On-screen Show (4:3)</PresentationFormat>
  <Paragraphs>29</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178</cp:revision>
  <cp:lastPrinted>2019-07-16T13:07:28Z</cp:lastPrinted>
  <dcterms:created xsi:type="dcterms:W3CDTF">2004-08-07T03:10:56Z</dcterms:created>
  <dcterms:modified xsi:type="dcterms:W3CDTF">2022-03-08T14:43:31Z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