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4" autoAdjust="0"/>
    <p:restoredTop sz="89379" autoAdjust="0"/>
  </p:normalViewPr>
  <p:slideViewPr>
    <p:cSldViewPr snapToGrid="0">
      <p:cViewPr>
        <p:scale>
          <a:sx n="74" d="100"/>
          <a:sy n="74" d="100"/>
        </p:scale>
        <p:origin x="1051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132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3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doi.org/10.1073/pnas.210923511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s://doi.org/10.1073/pnas.21092351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7" t="21022" r="28167" b="29942"/>
          <a:stretch/>
        </p:blipFill>
        <p:spPr>
          <a:xfrm>
            <a:off x="5367394" y="1162538"/>
            <a:ext cx="3487045" cy="2106226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34269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60702" y="1385255"/>
            <a:ext cx="50520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/>
              <a:t>The determination of active site protonation states is critical for a full mechanistic understanding of enzymatic </a:t>
            </a:r>
            <a:r>
              <a:rPr lang="en-US" sz="1200" i="1" u="sng" dirty="0" smtClean="0"/>
              <a:t>transformations; however, </a:t>
            </a:r>
            <a:r>
              <a:rPr lang="en-US" sz="1200" i="1" u="sng" dirty="0"/>
              <a:t>hydrogen atom positions are challenging to extract using the standard tools of structural biology</a:t>
            </a:r>
            <a:r>
              <a:rPr lang="en-US" sz="1200" dirty="0"/>
              <a:t>.  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dirty="0"/>
              <a:t>Here we make use of an integrated </a:t>
            </a:r>
            <a:r>
              <a:rPr lang="en-US" sz="1200" dirty="0" smtClean="0"/>
              <a:t>approach using high-magnetic-field solid-state </a:t>
            </a:r>
            <a:r>
              <a:rPr lang="en-US" sz="1200" dirty="0"/>
              <a:t>NMR, X-ray crystallography, and first-principles </a:t>
            </a:r>
            <a:r>
              <a:rPr lang="en-US" sz="1200" dirty="0" smtClean="0"/>
              <a:t>computation that </a:t>
            </a:r>
            <a:r>
              <a:rPr lang="en-US" sz="1200" dirty="0"/>
              <a:t>enables the investigation of enzyme catalysis at </a:t>
            </a:r>
            <a:r>
              <a:rPr lang="en-US" sz="1200" dirty="0" smtClean="0"/>
              <a:t>a </a:t>
            </a:r>
            <a:r>
              <a:rPr lang="en-US" sz="1200" dirty="0"/>
              <a:t>fine level of chemical detail. The X-ray crystal structure provides a coarse framework upon which models of the active site are built using first-principles computational chemistry and various active site chemistries are explored. </a:t>
            </a:r>
            <a:r>
              <a:rPr lang="en-US" sz="1200" i="1" u="sng" dirty="0"/>
              <a:t>These </a:t>
            </a:r>
            <a:r>
              <a:rPr lang="en-US" sz="1200" i="1" u="sng" dirty="0" smtClean="0"/>
              <a:t>competing computed models </a:t>
            </a:r>
            <a:r>
              <a:rPr lang="en-US" sz="1200" i="1" u="sng" dirty="0"/>
              <a:t>are differentiated based on their agreement with experimental chemical shift restraints measured at </a:t>
            </a:r>
            <a:r>
              <a:rPr lang="en-US" sz="1200" i="1" u="sng" dirty="0" smtClean="0"/>
              <a:t>multiple magnetic fields </a:t>
            </a:r>
            <a:r>
              <a:rPr lang="en-US" sz="1200" i="1" u="sng" dirty="0"/>
              <a:t>of </a:t>
            </a:r>
            <a:r>
              <a:rPr lang="en-US" sz="1200" i="1" u="sng" dirty="0" smtClean="0"/>
              <a:t>9.4T, 14.1T, 21.1T, </a:t>
            </a:r>
            <a:r>
              <a:rPr lang="en-US" sz="1200" i="1" u="sng" dirty="0"/>
              <a:t>and  35.2T – </a:t>
            </a:r>
            <a:r>
              <a:rPr lang="en-US" sz="1200" i="1" u="sng" dirty="0" smtClean="0"/>
              <a:t>the latter being uniquely available at </a:t>
            </a:r>
            <a:r>
              <a:rPr lang="en-US" sz="1200" i="1" u="sng" dirty="0"/>
              <a:t>the MagLab</a:t>
            </a:r>
            <a:r>
              <a:rPr lang="en-US" sz="12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i="1" u="sng" dirty="0" smtClean="0"/>
              <a:t>A </a:t>
            </a:r>
            <a:r>
              <a:rPr lang="en-US" sz="1200" i="1" u="sng" dirty="0"/>
              <a:t>detailed three-dimensional picture of structure and reactivity emerges, highlighting the fate of the substrate L-serine hydroxyl leaving group and the reaction pathway back to the preceding transition state</a:t>
            </a:r>
            <a:r>
              <a:rPr lang="en-US" sz="1200" dirty="0"/>
              <a:t>. Subsequent characterization of the complex with the inhibitor </a:t>
            </a:r>
            <a:r>
              <a:rPr lang="en-US" sz="1200" dirty="0" err="1"/>
              <a:t>benzimidazole</a:t>
            </a:r>
            <a:r>
              <a:rPr lang="en-US" sz="1200" dirty="0"/>
              <a:t> shows it bound in the active site and poised for, but unable to initiate, the subsequent bond formation step. The chemically-rich structure from </a:t>
            </a:r>
            <a:r>
              <a:rPr lang="en-US" sz="1200" dirty="0" smtClean="0"/>
              <a:t>this NMR-assisted </a:t>
            </a:r>
            <a:r>
              <a:rPr lang="en-US" sz="1200" dirty="0"/>
              <a:t>crystallography is key to understanding why this inhibitor does not react, while the natural substrate indole does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3087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128260" y="1386523"/>
            <a:ext cx="3939541" cy="4285502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3156" y="5765994"/>
            <a:ext cx="903321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NMR Facility: 14.1T/600MHz (DNP) and 21.1T/900MHz; DC Facility: 36T </a:t>
            </a:r>
            <a:r>
              <a:rPr lang="en-US" sz="1100" dirty="0" smtClean="0">
                <a:solidFill>
                  <a:srgbClr val="333399"/>
                </a:solidFill>
              </a:rPr>
              <a:t>Series Connected Hybr</a:t>
            </a:r>
            <a:r>
              <a:rPr lang="en-US" sz="1100" dirty="0" smtClean="0">
                <a:solidFill>
                  <a:srgbClr val="333399"/>
                </a:solidFill>
              </a:rPr>
              <a:t>id</a:t>
            </a:r>
            <a:endParaRPr lang="en-US" sz="1100" dirty="0">
              <a:solidFill>
                <a:srgbClr val="333399"/>
              </a:solidFill>
            </a:endParaRPr>
          </a:p>
          <a:p>
            <a:pPr lvl="0"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Holmes, J.; Liu, V.; </a:t>
            </a:r>
            <a:r>
              <a:rPr lang="en-US" sz="1100" dirty="0" err="1">
                <a:solidFill>
                  <a:srgbClr val="333399"/>
                </a:solidFill>
              </a:rPr>
              <a:t>Caulkins</a:t>
            </a:r>
            <a:r>
              <a:rPr lang="en-US" sz="1100" dirty="0">
                <a:solidFill>
                  <a:srgbClr val="333399"/>
                </a:solidFill>
              </a:rPr>
              <a:t>, B.; Hilario, E.; Ghosh, R.; Drago, V.; Young, R.; Romero, J.A.; Gill, A.; Bogie, P.; </a:t>
            </a:r>
            <a:r>
              <a:rPr lang="en-US" sz="1100" dirty="0" err="1">
                <a:solidFill>
                  <a:srgbClr val="333399"/>
                </a:solidFill>
              </a:rPr>
              <a:t>Paulino</a:t>
            </a:r>
            <a:r>
              <a:rPr lang="en-US" sz="1100" dirty="0">
                <a:solidFill>
                  <a:srgbClr val="333399"/>
                </a:solidFill>
              </a:rPr>
              <a:t>, J.; Wang, X.; Riviere, G.; </a:t>
            </a:r>
            <a:r>
              <a:rPr lang="en-US" sz="1100" dirty="0" err="1">
                <a:solidFill>
                  <a:srgbClr val="333399"/>
                </a:solidFill>
              </a:rPr>
              <a:t>Bosken</a:t>
            </a:r>
            <a:r>
              <a:rPr lang="en-US" sz="1100" dirty="0">
                <a:solidFill>
                  <a:srgbClr val="333399"/>
                </a:solidFill>
              </a:rPr>
              <a:t>, Y.; </a:t>
            </a:r>
            <a:r>
              <a:rPr lang="en-US" sz="1100" dirty="0" err="1">
                <a:solidFill>
                  <a:srgbClr val="333399"/>
                </a:solidFill>
              </a:rPr>
              <a:t>Struppe</a:t>
            </a:r>
            <a:r>
              <a:rPr lang="en-US" sz="1100" dirty="0">
                <a:solidFill>
                  <a:srgbClr val="333399"/>
                </a:solidFill>
              </a:rPr>
              <a:t>, J.; Hassan, A.; </a:t>
            </a:r>
            <a:r>
              <a:rPr lang="en-US" sz="1100" dirty="0" err="1">
                <a:solidFill>
                  <a:srgbClr val="333399"/>
                </a:solidFill>
              </a:rPr>
              <a:t>Guidoulianov</a:t>
            </a:r>
            <a:r>
              <a:rPr lang="en-US" sz="1100" dirty="0">
                <a:solidFill>
                  <a:srgbClr val="333399"/>
                </a:solidFill>
              </a:rPr>
              <a:t>, J.; Perrone, B.; </a:t>
            </a:r>
            <a:r>
              <a:rPr lang="en-US" sz="1100" dirty="0" err="1">
                <a:solidFill>
                  <a:srgbClr val="333399"/>
                </a:solidFill>
              </a:rPr>
              <a:t>Mentink-Vigier</a:t>
            </a:r>
            <a:r>
              <a:rPr lang="en-US" sz="1100" dirty="0">
                <a:solidFill>
                  <a:srgbClr val="333399"/>
                </a:solidFill>
              </a:rPr>
              <a:t>, F.; Chang, C.; Long, J.R.; Hooley, R.; </a:t>
            </a:r>
            <a:r>
              <a:rPr lang="en-US" sz="1100" dirty="0" err="1">
                <a:solidFill>
                  <a:srgbClr val="333399"/>
                </a:solidFill>
              </a:rPr>
              <a:t>Mueser</a:t>
            </a:r>
            <a:r>
              <a:rPr lang="en-US" sz="1100" dirty="0">
                <a:solidFill>
                  <a:srgbClr val="333399"/>
                </a:solidFill>
              </a:rPr>
              <a:t>, T.; Dunn, M.; Mueller, L., </a:t>
            </a:r>
            <a:r>
              <a:rPr lang="en-US" sz="1100" i="1" dirty="0">
                <a:solidFill>
                  <a:srgbClr val="333399"/>
                </a:solidFill>
              </a:rPr>
              <a:t>Imaging active site chemistry and protonation states: NMR crystallography of the tryptophan synthase </a:t>
            </a:r>
            <a:r>
              <a:rPr lang="el-GR" sz="1100" i="1" dirty="0">
                <a:solidFill>
                  <a:srgbClr val="333399"/>
                </a:solidFill>
              </a:rPr>
              <a:t>α-</a:t>
            </a:r>
            <a:r>
              <a:rPr lang="en-US" sz="1100" i="1" dirty="0" err="1">
                <a:solidFill>
                  <a:srgbClr val="333399"/>
                </a:solidFill>
              </a:rPr>
              <a:t>aminoacrylate</a:t>
            </a:r>
            <a:r>
              <a:rPr lang="en-US" sz="1100" i="1" dirty="0">
                <a:solidFill>
                  <a:srgbClr val="333399"/>
                </a:solidFill>
              </a:rPr>
              <a:t> intermediate,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Proceedings of the National Academy of Sciences of the USA (PNAS)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119</a:t>
            </a:r>
            <a:r>
              <a:rPr lang="en-US" sz="1100" dirty="0">
                <a:solidFill>
                  <a:srgbClr val="333399"/>
                </a:solidFill>
              </a:rPr>
              <a:t> (2), e2109235119 (2022) </a:t>
            </a:r>
            <a:r>
              <a:rPr lang="en-US" sz="1100" dirty="0">
                <a:solidFill>
                  <a:srgbClr val="333399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doi.org/10.1073/pnas.2109235119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7311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835880" y="40618"/>
            <a:ext cx="7302280" cy="10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Imaging enzyme active site </a:t>
            </a:r>
            <a:r>
              <a:rPr lang="en-US" sz="1600" b="1" dirty="0" smtClean="0"/>
              <a:t>chemistry using multiple </a:t>
            </a:r>
            <a:r>
              <a:rPr lang="en-US" sz="1600" b="1" dirty="0"/>
              <a:t>fields up to 35.2T: 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/>
              <a:t>NMR crystallography of tryptophan synthase 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Jacob B. Holmes,</a:t>
            </a:r>
            <a:r>
              <a:rPr lang="en-US" sz="1100" baseline="30000" dirty="0"/>
              <a:t>1</a:t>
            </a:r>
            <a:r>
              <a:rPr lang="en-US" sz="1100" dirty="0"/>
              <a:t> Viktoriia Liu,</a:t>
            </a:r>
            <a:r>
              <a:rPr lang="en-US" sz="1100" baseline="30000" dirty="0"/>
              <a:t>1</a:t>
            </a:r>
            <a:r>
              <a:rPr lang="en-US" sz="1100" dirty="0"/>
              <a:t> Bethany G. Caulkins,</a:t>
            </a:r>
            <a:r>
              <a:rPr lang="en-US" sz="1100" baseline="30000" dirty="0"/>
              <a:t>1</a:t>
            </a:r>
            <a:r>
              <a:rPr lang="en-US" sz="1100" dirty="0"/>
              <a:t> Eduardo Hilario,</a:t>
            </a:r>
            <a:r>
              <a:rPr lang="en-US" sz="1100" baseline="30000" dirty="0"/>
              <a:t>1</a:t>
            </a:r>
            <a:r>
              <a:rPr lang="en-US" sz="1100" dirty="0"/>
              <a:t> Rittik K. Ghosh,</a:t>
            </a:r>
            <a:r>
              <a:rPr lang="en-US" sz="1100" baseline="30000" dirty="0"/>
              <a:t>1</a:t>
            </a:r>
            <a:r>
              <a:rPr lang="en-US" sz="1100" dirty="0"/>
              <a:t> Joana Paulino,</a:t>
            </a:r>
            <a:r>
              <a:rPr lang="en-US" sz="1100" baseline="30000" dirty="0"/>
              <a:t>2</a:t>
            </a:r>
            <a:r>
              <a:rPr lang="en-US" sz="1100" dirty="0"/>
              <a:t> Xiaoling Wang,</a:t>
            </a:r>
            <a:r>
              <a:rPr lang="en-US" sz="1100" baseline="30000" dirty="0"/>
              <a:t>2</a:t>
            </a:r>
            <a:r>
              <a:rPr lang="en-US" sz="1100" dirty="0"/>
              <a:t> </a:t>
            </a:r>
            <a:r>
              <a:rPr lang="en-US" sz="1100" dirty="0" err="1"/>
              <a:t>Gwladys</a:t>
            </a:r>
            <a:r>
              <a:rPr lang="en-US" sz="1100" dirty="0"/>
              <a:t> Riviere,</a:t>
            </a:r>
            <a:r>
              <a:rPr lang="en-US" sz="1100" baseline="30000" dirty="0"/>
              <a:t>3</a:t>
            </a:r>
            <a:r>
              <a:rPr lang="en-US" sz="1100" dirty="0"/>
              <a:t> Frederic Mentink-Vigier,</a:t>
            </a:r>
            <a:r>
              <a:rPr lang="en-US" sz="1100" baseline="30000" dirty="0"/>
              <a:t>2</a:t>
            </a:r>
            <a:r>
              <a:rPr lang="en-US" sz="1100" dirty="0"/>
              <a:t> Joanna R. Long,</a:t>
            </a:r>
            <a:r>
              <a:rPr lang="en-US" sz="1100" baseline="30000" dirty="0"/>
              <a:t>3</a:t>
            </a:r>
            <a:r>
              <a:rPr lang="en-US" sz="1100" dirty="0"/>
              <a:t> Michael F. Dunn,</a:t>
            </a:r>
            <a:r>
              <a:rPr lang="en-US" sz="1100" baseline="30000" dirty="0"/>
              <a:t>1</a:t>
            </a:r>
            <a:r>
              <a:rPr lang="en-US" sz="1100" dirty="0"/>
              <a:t> Leonard J. Mueller </a:t>
            </a:r>
            <a:r>
              <a:rPr lang="en-US" sz="1100" baseline="30000" dirty="0"/>
              <a:t>1</a:t>
            </a:r>
            <a:endParaRPr lang="en-US" sz="1100" kern="1200" dirty="0"/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University of California – </a:t>
            </a:r>
            <a:r>
              <a:rPr lang="en-US" sz="1050" b="1" dirty="0" smtClean="0">
                <a:solidFill>
                  <a:srgbClr val="0033CC"/>
                </a:solidFill>
              </a:rPr>
              <a:t>Riverside;   </a:t>
            </a:r>
            <a:r>
              <a:rPr lang="en-US" sz="1050" b="1" kern="1200" dirty="0" smtClean="0">
                <a:solidFill>
                  <a:srgbClr val="0033CC"/>
                </a:solidFill>
              </a:rPr>
              <a:t>2</a:t>
            </a:r>
            <a:r>
              <a:rPr lang="en-US" sz="1050" b="1" kern="1200" dirty="0">
                <a:solidFill>
                  <a:srgbClr val="0033CC"/>
                </a:solidFill>
              </a:rPr>
              <a:t>. </a:t>
            </a:r>
            <a:r>
              <a:rPr lang="en-US" sz="1050" b="1" kern="1200" dirty="0" smtClean="0">
                <a:solidFill>
                  <a:srgbClr val="0033CC"/>
                </a:solidFill>
              </a:rPr>
              <a:t>National MagLab;   3</a:t>
            </a:r>
            <a:r>
              <a:rPr lang="en-US" sz="1050" b="1" kern="1200" dirty="0">
                <a:solidFill>
                  <a:srgbClr val="0033CC"/>
                </a:solidFill>
              </a:rPr>
              <a:t>. University of Florida</a:t>
            </a: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43240" y="3235947"/>
            <a:ext cx="2109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Top:</a:t>
            </a:r>
            <a:r>
              <a:rPr lang="en-US" sz="1200" dirty="0"/>
              <a:t> The protein tryptophan synthase showing the active site (red) with hydrogen </a:t>
            </a:r>
            <a:r>
              <a:rPr lang="en-US" sz="1200" dirty="0" smtClean="0"/>
              <a:t>atoms</a:t>
            </a:r>
            <a:r>
              <a:rPr lang="en-US" sz="1200" dirty="0" smtClean="0"/>
              <a:t>.</a:t>
            </a:r>
          </a:p>
          <a:p>
            <a:pPr algn="just"/>
            <a:endParaRPr lang="en-US" sz="1200" b="1" dirty="0" smtClean="0"/>
          </a:p>
          <a:p>
            <a:pPr algn="just"/>
            <a:r>
              <a:rPr lang="en-US" sz="1200" b="1" dirty="0" smtClean="0"/>
              <a:t>Left: </a:t>
            </a:r>
            <a:r>
              <a:rPr lang="en-US" sz="1200" dirty="0" smtClean="0"/>
              <a:t>The </a:t>
            </a:r>
            <a:r>
              <a:rPr lang="en-US" sz="1200" dirty="0"/>
              <a:t>chemically-detailed view of the tryptophan synthase active site showing the position of hydrogen atoms (colored white), including anisotropic displacement parameters 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4" t="11341" r="53616"/>
          <a:stretch/>
        </p:blipFill>
        <p:spPr>
          <a:xfrm>
            <a:off x="5212601" y="3127461"/>
            <a:ext cx="1725478" cy="2514105"/>
          </a:xfrm>
          <a:prstGeom prst="rect">
            <a:avLst/>
          </a:prstGeom>
        </p:spPr>
      </p:pic>
      <p:sp>
        <p:nvSpPr>
          <p:cNvPr id="26" name="Text Box 62"/>
          <p:cNvSpPr txBox="1">
            <a:spLocks noChangeArrowheads="1"/>
          </p:cNvSpPr>
          <p:nvPr/>
        </p:nvSpPr>
        <p:spPr bwMode="auto">
          <a:xfrm>
            <a:off x="83820" y="1037370"/>
            <a:ext cx="9071314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50" b="1" kern="1200" dirty="0"/>
              <a:t>Funding 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L.J. </a:t>
            </a:r>
            <a:r>
              <a:rPr lang="en-US" sz="1050" dirty="0"/>
              <a:t>Mueller (NSF CHE-1710671; NIH GM097569); J.R. Long (NSF CHE-1229170; NIH GM122698)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80591" y="1544777"/>
            <a:ext cx="480813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>
                <a:solidFill>
                  <a:srgbClr val="000000"/>
                </a:solidFill>
              </a:rPr>
              <a:t>A new integrated technique for mapping out atom placements in the active site of enzymes has been developed that reveals atomic-resolution images of the unfolding </a:t>
            </a:r>
            <a:r>
              <a:rPr lang="en-US" sz="1200" i="1" u="sng" dirty="0" smtClean="0">
                <a:solidFill>
                  <a:srgbClr val="000000"/>
                </a:solidFill>
              </a:rPr>
              <a:t>reaction</a:t>
            </a:r>
            <a:r>
              <a:rPr lang="en-US" sz="1200" dirty="0" smtClean="0">
                <a:solidFill>
                  <a:srgbClr val="000000"/>
                </a:solidFill>
              </a:rPr>
              <a:t>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is this important? </a:t>
            </a:r>
            <a:r>
              <a:rPr lang="en-US" sz="1200" dirty="0"/>
              <a:t>Hydrogen comprises half of the atoms in a protein. One drawback to many </a:t>
            </a:r>
            <a:r>
              <a:rPr lang="en-US" sz="1200" dirty="0" smtClean="0"/>
              <a:t>structural probes </a:t>
            </a:r>
            <a:r>
              <a:rPr lang="en-US" sz="1200" dirty="0"/>
              <a:t>is the inability to </a:t>
            </a:r>
            <a:r>
              <a:rPr lang="en-US" sz="1200" dirty="0" smtClean="0"/>
              <a:t>determine </a:t>
            </a:r>
            <a:r>
              <a:rPr lang="en-US" sz="1200" dirty="0"/>
              <a:t>the positions of hydrogen atoms. </a:t>
            </a:r>
            <a:r>
              <a:rPr lang="en-US" sz="1200" i="1" u="sng" dirty="0"/>
              <a:t>Without seeing </a:t>
            </a:r>
            <a:r>
              <a:rPr lang="en-US" sz="1200" i="1" u="sng" dirty="0" smtClean="0"/>
              <a:t>the hydrogens, </a:t>
            </a:r>
            <a:r>
              <a:rPr lang="en-US" sz="1200" i="1" u="sng" dirty="0"/>
              <a:t>creating a true picture of </a:t>
            </a:r>
            <a:r>
              <a:rPr lang="en-US" sz="1200" i="1" u="sng" dirty="0" smtClean="0"/>
              <a:t>how molecules fit together - and their </a:t>
            </a:r>
            <a:r>
              <a:rPr lang="en-US" sz="1200" i="1" u="sng" dirty="0"/>
              <a:t>chemical </a:t>
            </a:r>
            <a:r>
              <a:rPr lang="en-US" sz="1200" i="1" u="sng" dirty="0" smtClean="0"/>
              <a:t>interactions - </a:t>
            </a:r>
            <a:r>
              <a:rPr lang="en-US" sz="1200" i="1" u="sng" dirty="0"/>
              <a:t>is impossible. By bringing together the techniques of </a:t>
            </a:r>
            <a:r>
              <a:rPr lang="en-US" sz="1200" i="1" u="sng" dirty="0" smtClean="0"/>
              <a:t>high-magnetic-field solid-state </a:t>
            </a:r>
            <a:r>
              <a:rPr lang="en-US" sz="1200" i="1" u="sng" dirty="0"/>
              <a:t>nuclear magnetic resonance, X-ray crystallography, and computational chemistry, the full atomic detail of the active </a:t>
            </a:r>
            <a:r>
              <a:rPr lang="en-US" sz="1200" i="1" u="sng" dirty="0" smtClean="0"/>
              <a:t>chemical site of tryptophan synthase is </a:t>
            </a:r>
            <a:r>
              <a:rPr lang="en-US" sz="1200" i="1" u="sng" dirty="0"/>
              <a:t>revealed</a:t>
            </a:r>
            <a:r>
              <a:rPr lang="en-US" sz="1200" dirty="0"/>
              <a:t>. </a:t>
            </a:r>
            <a:r>
              <a:rPr lang="en-US" sz="1200" dirty="0" smtClean="0"/>
              <a:t>This new </a:t>
            </a:r>
            <a:r>
              <a:rPr lang="en-US" sz="1200" dirty="0"/>
              <a:t>chemical resolution helps </a:t>
            </a:r>
            <a:r>
              <a:rPr lang="en-US" sz="1200" dirty="0">
                <a:solidFill>
                  <a:srgbClr val="000000"/>
                </a:solidFill>
              </a:rPr>
              <a:t>unlock the potential for finding better matches for new therapeutics that target these </a:t>
            </a:r>
            <a:r>
              <a:rPr lang="en-US" sz="1200" dirty="0" smtClean="0">
                <a:solidFill>
                  <a:srgbClr val="000000"/>
                </a:solidFill>
              </a:rPr>
              <a:t>sites.</a:t>
            </a:r>
            <a:endParaRPr lang="en-US" sz="1200" dirty="0"/>
          </a:p>
          <a:p>
            <a:pPr algn="just"/>
            <a:endParaRPr lang="en-US" sz="1200" b="1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</a:t>
            </a:r>
            <a:r>
              <a:rPr lang="en-US" sz="1200" dirty="0" smtClean="0">
                <a:latin typeface="Arial" charset="0"/>
              </a:rPr>
              <a:t>chemical </a:t>
            </a:r>
            <a:r>
              <a:rPr lang="en-US" sz="1200" dirty="0">
                <a:latin typeface="Arial" charset="0"/>
              </a:rPr>
              <a:t>resolution of the images depends upon the strength of the magnetic field and the sensitivity of the </a:t>
            </a:r>
            <a:r>
              <a:rPr lang="en-US" sz="1200" dirty="0" smtClean="0">
                <a:latin typeface="Arial" charset="0"/>
              </a:rPr>
              <a:t>NMR probes </a:t>
            </a:r>
            <a:r>
              <a:rPr lang="en-US" sz="1200" dirty="0">
                <a:latin typeface="Arial" charset="0"/>
              </a:rPr>
              <a:t>used to acquire the signals. </a:t>
            </a:r>
            <a:r>
              <a:rPr lang="en-US" sz="1200" i="1" u="sng" dirty="0">
                <a:latin typeface="Arial" charset="0"/>
              </a:rPr>
              <a:t>The </a:t>
            </a:r>
            <a:r>
              <a:rPr lang="en-US" sz="1200" i="1" u="sng" dirty="0">
                <a:latin typeface="Arial" charset="0"/>
              </a:rPr>
              <a:t>MagLab’s </a:t>
            </a:r>
            <a:r>
              <a:rPr lang="en-US" sz="1200" i="1" u="sng" dirty="0" smtClean="0">
                <a:latin typeface="Arial" charset="0"/>
              </a:rPr>
              <a:t>leading NMR probe technology development and </a:t>
            </a:r>
            <a:r>
              <a:rPr lang="en-US" sz="1200" i="1" u="sng" dirty="0" smtClean="0">
                <a:latin typeface="Arial" charset="0"/>
              </a:rPr>
              <a:t>world-record 35.2T magnetic field </a:t>
            </a:r>
            <a:r>
              <a:rPr lang="en-US" sz="1200" i="1" u="sng" dirty="0">
                <a:latin typeface="Arial" charset="0"/>
              </a:rPr>
              <a:t>strength </a:t>
            </a:r>
            <a:r>
              <a:rPr lang="en-US" sz="1200" i="1" u="sng" dirty="0" smtClean="0">
                <a:latin typeface="Arial" charset="0"/>
              </a:rPr>
              <a:t>of the </a:t>
            </a:r>
            <a:r>
              <a:rPr lang="en-US" sz="1200" i="1" u="sng" dirty="0">
                <a:latin typeface="Arial" charset="0"/>
              </a:rPr>
              <a:t>series connected hybrid magnet </a:t>
            </a:r>
            <a:r>
              <a:rPr lang="en-US" sz="1200" i="1" u="sng" dirty="0" smtClean="0">
                <a:latin typeface="Arial" charset="0"/>
              </a:rPr>
              <a:t>provides </a:t>
            </a:r>
            <a:r>
              <a:rPr lang="en-US" sz="1200" i="1" u="sng" dirty="0">
                <a:latin typeface="Arial" charset="0"/>
              </a:rPr>
              <a:t>the sharpest possible images of the </a:t>
            </a:r>
            <a:r>
              <a:rPr lang="en-US" sz="1200" i="1" u="sng" dirty="0" smtClean="0">
                <a:latin typeface="Arial" charset="0"/>
              </a:rPr>
              <a:t>chemically active site using NMR crystallography</a:t>
            </a:r>
            <a:r>
              <a:rPr lang="en-US" sz="1200" dirty="0" smtClean="0">
                <a:latin typeface="Arial" charset="0"/>
              </a:rPr>
              <a:t>.</a:t>
            </a:r>
            <a:endParaRPr lang="en-US" sz="1200" dirty="0">
              <a:latin typeface="Arial" charset="0"/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985288" y="1441732"/>
            <a:ext cx="4082513" cy="425802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95801" y="372581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5295257" y="4837392"/>
            <a:ext cx="3617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Top:</a:t>
            </a:r>
            <a:r>
              <a:rPr lang="en-US" sz="1200" dirty="0"/>
              <a:t> The protein tryptophan synthase showing the active site with hydrogen atoms. </a:t>
            </a:r>
            <a:r>
              <a:rPr lang="en-US" sz="1200" b="1" dirty="0"/>
              <a:t>Bottom: </a:t>
            </a:r>
            <a:r>
              <a:rPr lang="en-US" sz="1200" dirty="0"/>
              <a:t>Reaction pathway in tryptophan synthase showing the position of hydrogen atoms (colored white).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6" b="3740"/>
          <a:stretch/>
        </p:blipFill>
        <p:spPr>
          <a:xfrm>
            <a:off x="5098942" y="2914597"/>
            <a:ext cx="3855206" cy="19413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27101" r="29645" b="33811"/>
          <a:stretch/>
        </p:blipFill>
        <p:spPr>
          <a:xfrm>
            <a:off x="5667862" y="1468560"/>
            <a:ext cx="2872352" cy="1482672"/>
          </a:xfrm>
          <a:prstGeom prst="rect">
            <a:avLst/>
          </a:prstGeom>
        </p:spPr>
      </p:pic>
      <p:sp>
        <p:nvSpPr>
          <p:cNvPr id="113" name="Line 42"/>
          <p:cNvSpPr>
            <a:spLocks noChangeShapeType="1"/>
          </p:cNvSpPr>
          <p:nvPr/>
        </p:nvSpPr>
        <p:spPr bwMode="auto">
          <a:xfrm>
            <a:off x="38100" y="136039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4" name="Picture 113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73113" y="45116"/>
            <a:ext cx="1017188" cy="1023315"/>
          </a:xfrm>
          <a:prstGeom prst="rect">
            <a:avLst/>
          </a:prstGeom>
        </p:spPr>
      </p:pic>
      <p:pic>
        <p:nvPicPr>
          <p:cNvPr id="116" name="Picture 115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17" name="Text Box 62"/>
          <p:cNvSpPr txBox="1">
            <a:spLocks noChangeArrowheads="1"/>
          </p:cNvSpPr>
          <p:nvPr/>
        </p:nvSpPr>
        <p:spPr bwMode="auto">
          <a:xfrm>
            <a:off x="83820" y="1037370"/>
            <a:ext cx="9071314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50" b="1" kern="1200" dirty="0"/>
              <a:t>Funding 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L.J. </a:t>
            </a:r>
            <a:r>
              <a:rPr lang="en-US" sz="1050" dirty="0"/>
              <a:t>Mueller (NSF CHE-1710671; NIH GM097569); J.R. Long (NSF CHE-1229170; NIH GM122698)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37326" y="5740164"/>
            <a:ext cx="903321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NMR Facility: 14.1T/600MHz (DNP) and 21.1T/900MHz; DC Facility: 36T </a:t>
            </a:r>
            <a:r>
              <a:rPr lang="en-US" sz="1100" dirty="0" smtClean="0">
                <a:solidFill>
                  <a:srgbClr val="333399"/>
                </a:solidFill>
              </a:rPr>
              <a:t>Series Connected Hybr</a:t>
            </a:r>
            <a:r>
              <a:rPr lang="en-US" sz="1100" dirty="0" smtClean="0">
                <a:solidFill>
                  <a:srgbClr val="333399"/>
                </a:solidFill>
              </a:rPr>
              <a:t>id</a:t>
            </a:r>
            <a:endParaRPr lang="en-US" sz="1100" dirty="0">
              <a:solidFill>
                <a:srgbClr val="333399"/>
              </a:solidFill>
            </a:endParaRPr>
          </a:p>
          <a:p>
            <a:pPr lvl="0"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Holmes, J.; Liu, V.; </a:t>
            </a:r>
            <a:r>
              <a:rPr lang="en-US" sz="1100" dirty="0" err="1">
                <a:solidFill>
                  <a:srgbClr val="333399"/>
                </a:solidFill>
              </a:rPr>
              <a:t>Caulkins</a:t>
            </a:r>
            <a:r>
              <a:rPr lang="en-US" sz="1100" dirty="0">
                <a:solidFill>
                  <a:srgbClr val="333399"/>
                </a:solidFill>
              </a:rPr>
              <a:t>, B.; Hilario, E.; Ghosh, R.; Drago, V.; Young, R.; Romero, J.A.; Gill, A.; Bogie, P.; </a:t>
            </a:r>
            <a:r>
              <a:rPr lang="en-US" sz="1100" dirty="0" err="1">
                <a:solidFill>
                  <a:srgbClr val="333399"/>
                </a:solidFill>
              </a:rPr>
              <a:t>Paulino</a:t>
            </a:r>
            <a:r>
              <a:rPr lang="en-US" sz="1100" dirty="0">
                <a:solidFill>
                  <a:srgbClr val="333399"/>
                </a:solidFill>
              </a:rPr>
              <a:t>, J.; Wang, X.; Riviere, G.; </a:t>
            </a:r>
            <a:r>
              <a:rPr lang="en-US" sz="1100" dirty="0" err="1">
                <a:solidFill>
                  <a:srgbClr val="333399"/>
                </a:solidFill>
              </a:rPr>
              <a:t>Bosken</a:t>
            </a:r>
            <a:r>
              <a:rPr lang="en-US" sz="1100" dirty="0">
                <a:solidFill>
                  <a:srgbClr val="333399"/>
                </a:solidFill>
              </a:rPr>
              <a:t>, Y.; </a:t>
            </a:r>
            <a:r>
              <a:rPr lang="en-US" sz="1100" dirty="0" err="1">
                <a:solidFill>
                  <a:srgbClr val="333399"/>
                </a:solidFill>
              </a:rPr>
              <a:t>Struppe</a:t>
            </a:r>
            <a:r>
              <a:rPr lang="en-US" sz="1100" dirty="0">
                <a:solidFill>
                  <a:srgbClr val="333399"/>
                </a:solidFill>
              </a:rPr>
              <a:t>, J.; Hassan, A.; </a:t>
            </a:r>
            <a:r>
              <a:rPr lang="en-US" sz="1100" dirty="0" err="1">
                <a:solidFill>
                  <a:srgbClr val="333399"/>
                </a:solidFill>
              </a:rPr>
              <a:t>Guidoulianov</a:t>
            </a:r>
            <a:r>
              <a:rPr lang="en-US" sz="1100" dirty="0">
                <a:solidFill>
                  <a:srgbClr val="333399"/>
                </a:solidFill>
              </a:rPr>
              <a:t>, J.; Perrone, B.; </a:t>
            </a:r>
            <a:r>
              <a:rPr lang="en-US" sz="1100" dirty="0" err="1">
                <a:solidFill>
                  <a:srgbClr val="333399"/>
                </a:solidFill>
              </a:rPr>
              <a:t>Mentink-Vigier</a:t>
            </a:r>
            <a:r>
              <a:rPr lang="en-US" sz="1100" dirty="0">
                <a:solidFill>
                  <a:srgbClr val="333399"/>
                </a:solidFill>
              </a:rPr>
              <a:t>, F.; Chang, C.; Long, J.R.; Hooley, R.; </a:t>
            </a:r>
            <a:r>
              <a:rPr lang="en-US" sz="1100" dirty="0" err="1">
                <a:solidFill>
                  <a:srgbClr val="333399"/>
                </a:solidFill>
              </a:rPr>
              <a:t>Mueser</a:t>
            </a:r>
            <a:r>
              <a:rPr lang="en-US" sz="1100" dirty="0">
                <a:solidFill>
                  <a:srgbClr val="333399"/>
                </a:solidFill>
              </a:rPr>
              <a:t>, T.; Dunn, M.; Mueller, L., </a:t>
            </a:r>
            <a:r>
              <a:rPr lang="en-US" sz="1100" i="1" dirty="0">
                <a:solidFill>
                  <a:srgbClr val="333399"/>
                </a:solidFill>
              </a:rPr>
              <a:t>Imaging active site chemistry and protonation states: NMR crystallography of the tryptophan synthase </a:t>
            </a:r>
            <a:r>
              <a:rPr lang="el-GR" sz="1100" i="1" dirty="0">
                <a:solidFill>
                  <a:srgbClr val="333399"/>
                </a:solidFill>
              </a:rPr>
              <a:t>α-</a:t>
            </a:r>
            <a:r>
              <a:rPr lang="en-US" sz="1100" i="1" dirty="0" err="1">
                <a:solidFill>
                  <a:srgbClr val="333399"/>
                </a:solidFill>
              </a:rPr>
              <a:t>aminoacrylate</a:t>
            </a:r>
            <a:r>
              <a:rPr lang="en-US" sz="1100" i="1" dirty="0">
                <a:solidFill>
                  <a:srgbClr val="333399"/>
                </a:solidFill>
              </a:rPr>
              <a:t> intermediate,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Proceedings of the National Academy of Sciences of the USA (PNAS)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119</a:t>
            </a:r>
            <a:r>
              <a:rPr lang="en-US" sz="1100" dirty="0">
                <a:solidFill>
                  <a:srgbClr val="333399"/>
                </a:solidFill>
              </a:rPr>
              <a:t> (2), e2109235119 (2022) </a:t>
            </a:r>
            <a:r>
              <a:rPr lang="en-US" sz="1100" dirty="0">
                <a:solidFill>
                  <a:srgbClr val="333399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doi.org/10.1073/pnas.2109235119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835880" y="40618"/>
            <a:ext cx="7302280" cy="10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Imaging enzyme active site </a:t>
            </a:r>
            <a:r>
              <a:rPr lang="en-US" sz="1600" b="1" dirty="0" smtClean="0"/>
              <a:t>chemistry using multiple </a:t>
            </a:r>
            <a:r>
              <a:rPr lang="en-US" sz="1600" b="1" dirty="0"/>
              <a:t>fields up to 35.2T: 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/>
              <a:t>NMR crystallography of tryptophan synthase 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Jacob B. Holmes,</a:t>
            </a:r>
            <a:r>
              <a:rPr lang="en-US" sz="1100" baseline="30000" dirty="0"/>
              <a:t>1</a:t>
            </a:r>
            <a:r>
              <a:rPr lang="en-US" sz="1100" dirty="0"/>
              <a:t> Viktoriia Liu,</a:t>
            </a:r>
            <a:r>
              <a:rPr lang="en-US" sz="1100" baseline="30000" dirty="0"/>
              <a:t>1</a:t>
            </a:r>
            <a:r>
              <a:rPr lang="en-US" sz="1100" dirty="0"/>
              <a:t> Bethany G. Caulkins,</a:t>
            </a:r>
            <a:r>
              <a:rPr lang="en-US" sz="1100" baseline="30000" dirty="0"/>
              <a:t>1</a:t>
            </a:r>
            <a:r>
              <a:rPr lang="en-US" sz="1100" dirty="0"/>
              <a:t> Eduardo Hilario,</a:t>
            </a:r>
            <a:r>
              <a:rPr lang="en-US" sz="1100" baseline="30000" dirty="0"/>
              <a:t>1</a:t>
            </a:r>
            <a:r>
              <a:rPr lang="en-US" sz="1100" dirty="0"/>
              <a:t> Rittik K. Ghosh,</a:t>
            </a:r>
            <a:r>
              <a:rPr lang="en-US" sz="1100" baseline="30000" dirty="0"/>
              <a:t>1</a:t>
            </a:r>
            <a:r>
              <a:rPr lang="en-US" sz="1100" dirty="0"/>
              <a:t> Joana Paulino,</a:t>
            </a:r>
            <a:r>
              <a:rPr lang="en-US" sz="1100" baseline="30000" dirty="0"/>
              <a:t>2</a:t>
            </a:r>
            <a:r>
              <a:rPr lang="en-US" sz="1100" dirty="0"/>
              <a:t> Xiaoling Wang,</a:t>
            </a:r>
            <a:r>
              <a:rPr lang="en-US" sz="1100" baseline="30000" dirty="0"/>
              <a:t>2</a:t>
            </a:r>
            <a:r>
              <a:rPr lang="en-US" sz="1100" dirty="0"/>
              <a:t> </a:t>
            </a:r>
            <a:r>
              <a:rPr lang="en-US" sz="1100" dirty="0" err="1"/>
              <a:t>Gwladys</a:t>
            </a:r>
            <a:r>
              <a:rPr lang="en-US" sz="1100" dirty="0"/>
              <a:t> Riviere,</a:t>
            </a:r>
            <a:r>
              <a:rPr lang="en-US" sz="1100" baseline="30000" dirty="0"/>
              <a:t>3</a:t>
            </a:r>
            <a:r>
              <a:rPr lang="en-US" sz="1100" dirty="0"/>
              <a:t> Frederic Mentink-Vigier,</a:t>
            </a:r>
            <a:r>
              <a:rPr lang="en-US" sz="1100" baseline="30000" dirty="0"/>
              <a:t>2</a:t>
            </a:r>
            <a:r>
              <a:rPr lang="en-US" sz="1100" dirty="0"/>
              <a:t> Joanna R. Long,</a:t>
            </a:r>
            <a:r>
              <a:rPr lang="en-US" sz="1100" baseline="30000" dirty="0"/>
              <a:t>3</a:t>
            </a:r>
            <a:r>
              <a:rPr lang="en-US" sz="1100" dirty="0"/>
              <a:t> Michael F. Dunn,</a:t>
            </a:r>
            <a:r>
              <a:rPr lang="en-US" sz="1100" baseline="30000" dirty="0"/>
              <a:t>1</a:t>
            </a:r>
            <a:r>
              <a:rPr lang="en-US" sz="1100" dirty="0"/>
              <a:t> Leonard J. Mueller </a:t>
            </a:r>
            <a:r>
              <a:rPr lang="en-US" sz="1100" baseline="30000" dirty="0"/>
              <a:t>1</a:t>
            </a:r>
            <a:endParaRPr lang="en-US" sz="1100" kern="1200" dirty="0"/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University of California – </a:t>
            </a:r>
            <a:r>
              <a:rPr lang="en-US" sz="1050" b="1" dirty="0" smtClean="0">
                <a:solidFill>
                  <a:srgbClr val="0033CC"/>
                </a:solidFill>
              </a:rPr>
              <a:t>Riverside;   </a:t>
            </a:r>
            <a:r>
              <a:rPr lang="en-US" sz="1050" b="1" kern="1200" dirty="0" smtClean="0">
                <a:solidFill>
                  <a:srgbClr val="0033CC"/>
                </a:solidFill>
              </a:rPr>
              <a:t>2</a:t>
            </a:r>
            <a:r>
              <a:rPr lang="en-US" sz="1050" b="1" kern="1200" dirty="0">
                <a:solidFill>
                  <a:srgbClr val="0033CC"/>
                </a:solidFill>
              </a:rPr>
              <a:t>. </a:t>
            </a:r>
            <a:r>
              <a:rPr lang="en-US" sz="1050" b="1" kern="1200" dirty="0" smtClean="0">
                <a:solidFill>
                  <a:srgbClr val="0033CC"/>
                </a:solidFill>
              </a:rPr>
              <a:t>National MagLab;   3</a:t>
            </a:r>
            <a:r>
              <a:rPr lang="en-US" sz="1050" b="1" kern="1200" dirty="0">
                <a:solidFill>
                  <a:srgbClr val="0033CC"/>
                </a:solidFill>
              </a:rPr>
              <a:t>. University of Florida</a:t>
            </a: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89ADD64191E43967A9DCBD9FB6C60" ma:contentTypeVersion="1" ma:contentTypeDescription="Create a new document." ma:contentTypeScope="" ma:versionID="a6b847c8da0d2eddcc68a0bc94e4d89e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881613-2814-4D2A-BA6A-9C5BC9510946}"/>
</file>

<file path=customXml/itemProps2.xml><?xml version="1.0" encoding="utf-8"?>
<ds:datastoreItem xmlns:ds="http://schemas.openxmlformats.org/officeDocument/2006/customXml" ds:itemID="{3BDD713C-0C63-4B30-8D9A-3305BB14E6B4}"/>
</file>

<file path=customXml/itemProps3.xml><?xml version="1.0" encoding="utf-8"?>
<ds:datastoreItem xmlns:ds="http://schemas.openxmlformats.org/officeDocument/2006/customXml" ds:itemID="{BD4D7242-4DA8-40AA-86D9-7FE82E7904F0}"/>
</file>

<file path=docProps/app.xml><?xml version="1.0" encoding="utf-8"?>
<Properties xmlns="http://schemas.openxmlformats.org/officeDocument/2006/extended-properties" xmlns:vt="http://schemas.openxmlformats.org/officeDocument/2006/docPropsVTypes">
  <TotalTime>6857</TotalTime>
  <Words>1043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167</cp:revision>
  <cp:lastPrinted>2019-07-16T13:07:28Z</cp:lastPrinted>
  <dcterms:created xsi:type="dcterms:W3CDTF">2004-08-07T03:10:56Z</dcterms:created>
  <dcterms:modified xsi:type="dcterms:W3CDTF">2022-03-27T03:24:04Z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0x01010033489ADD64191E43967A9DCBD9FB6C60</vt:lpwstr>
  </property>
</Properties>
</file>