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Hughes" initials="RH" lastIdx="2" clrIdx="0">
    <p:extLst>
      <p:ext uri="{19B8F6BF-5375-455C-9EA6-DF929625EA0E}">
        <p15:presenceInfo xmlns:p15="http://schemas.microsoft.com/office/powerpoint/2012/main" userId="S::rmh05e@fsu.edu::36b1cd20-6a7e-48e1-a500-75170da109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4572" autoAdjust="0"/>
  </p:normalViewPr>
  <p:slideViewPr>
    <p:cSldViewPr snapToGrid="0">
      <p:cViewPr varScale="1">
        <p:scale>
          <a:sx n="78" d="100"/>
          <a:sy n="78" d="100"/>
        </p:scale>
        <p:origin x="151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612" y="46964"/>
            <a:ext cx="1017188" cy="1023315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3280" y="1159573"/>
            <a:ext cx="4325035" cy="59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+mn-lt"/>
              </a:rPr>
              <a:t>What is the program?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The </a:t>
            </a:r>
            <a:r>
              <a:rPr lang="en-US" sz="1200" i="1" dirty="0">
                <a:effectLst/>
                <a:latin typeface="+mn-lt"/>
                <a:ea typeface="Times New Roman" panose="02020603050405020304" pitchFamily="18" charset="0"/>
              </a:rPr>
              <a:t>Magnetic Momentum Scholars </a:t>
            </a:r>
            <a:r>
              <a:rPr lang="en-US" sz="1200" i="1" dirty="0" smtClean="0">
                <a:effectLst/>
                <a:latin typeface="+mn-lt"/>
                <a:ea typeface="Times New Roman" panose="02020603050405020304" pitchFamily="18" charset="0"/>
              </a:rPr>
              <a:t>Program </a:t>
            </a:r>
            <a:r>
              <a:rPr lang="en-US" sz="1200" dirty="0" smtClean="0">
                <a:effectLst/>
                <a:latin typeface="+mn-lt"/>
                <a:ea typeface="Times New Roman" panose="02020603050405020304" pitchFamily="18" charset="0"/>
              </a:rPr>
              <a:t>is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a partnership between the National High Magnetic Field Laboratory </a:t>
            </a:r>
            <a:r>
              <a:rPr lang="en-US" sz="1200" dirty="0" smtClean="0">
                <a:effectLst/>
                <a:latin typeface="+mn-lt"/>
                <a:ea typeface="Times New Roman" panose="02020603050405020304" pitchFamily="18" charset="0"/>
              </a:rPr>
              <a:t>(MagLab) and </a:t>
            </a: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Florida A&amp;M University (FAMU</a:t>
            </a:r>
            <a:r>
              <a:rPr lang="en-US" sz="1200" dirty="0" smtClean="0">
                <a:effectLst/>
                <a:latin typeface="+mn-lt"/>
                <a:ea typeface="Times New Roman" panose="02020603050405020304" pitchFamily="18" charset="0"/>
              </a:rPr>
              <a:t>), </a:t>
            </a:r>
            <a:r>
              <a:rPr lang="en-US" sz="1200" dirty="0"/>
              <a:t>the third largest Historically Black University in the United States and the only public Historically Black University in </a:t>
            </a:r>
            <a:r>
              <a:rPr lang="en-US" sz="1200" dirty="0" smtClean="0"/>
              <a:t>Florida. </a:t>
            </a:r>
            <a:r>
              <a:rPr lang="en-US" sz="1200" i="1" u="sng" dirty="0" smtClean="0"/>
              <a:t>The </a:t>
            </a:r>
            <a:r>
              <a:rPr lang="en-US" sz="1200" i="1" u="sng" dirty="0" smtClean="0">
                <a:effectLst/>
                <a:latin typeface="+mn-lt"/>
                <a:ea typeface="Times New Roman" panose="02020603050405020304" pitchFamily="18" charset="0"/>
              </a:rPr>
              <a:t>Magnetic Momentum Program </a:t>
            </a:r>
            <a:r>
              <a:rPr lang="en-US" sz="1200" i="1" u="sng" dirty="0" smtClean="0">
                <a:latin typeface="+mn-lt"/>
                <a:ea typeface="Times New Roman" panose="02020603050405020304" pitchFamily="18" charset="0"/>
              </a:rPr>
              <a:t>pairs FAMU undergraduate students </a:t>
            </a:r>
            <a:r>
              <a:rPr lang="en-US" sz="1200" i="1" u="sng" dirty="0" smtClean="0">
                <a:effectLst/>
                <a:latin typeface="+mn-lt"/>
                <a:ea typeface="Times New Roman" panose="02020603050405020304" pitchFamily="18" charset="0"/>
              </a:rPr>
              <a:t>with MagLab STEM </a:t>
            </a:r>
            <a:r>
              <a:rPr lang="en-US" sz="1200" i="1" u="sng" dirty="0">
                <a:effectLst/>
                <a:latin typeface="+mn-lt"/>
                <a:ea typeface="Times New Roman" panose="02020603050405020304" pitchFamily="18" charset="0"/>
              </a:rPr>
              <a:t>mentors </a:t>
            </a:r>
            <a:r>
              <a:rPr lang="en-US" sz="1200" i="1" u="sng" dirty="0" smtClean="0">
                <a:effectLst/>
                <a:latin typeface="+mn-lt"/>
                <a:ea typeface="Times New Roman" panose="02020603050405020304" pitchFamily="18" charset="0"/>
              </a:rPr>
              <a:t>for a six-week / twenty-hour-per-week rotational internship </a:t>
            </a:r>
            <a:r>
              <a:rPr lang="en-US" sz="1200" i="1" u="sng" dirty="0">
                <a:ea typeface="Times New Roman" panose="02020603050405020304" pitchFamily="18" charset="0"/>
              </a:rPr>
              <a:t>experience </a:t>
            </a:r>
            <a:r>
              <a:rPr lang="en-US" sz="1200" i="1" u="sng" dirty="0" smtClean="0">
                <a:ea typeface="Times New Roman" panose="02020603050405020304" pitchFamily="18" charset="0"/>
              </a:rPr>
              <a:t>that expands </a:t>
            </a:r>
            <a:r>
              <a:rPr lang="en-US" sz="1200" i="1" u="sng" dirty="0" smtClean="0">
                <a:effectLst/>
                <a:latin typeface="+mn-lt"/>
                <a:ea typeface="Times New Roman" panose="02020603050405020304" pitchFamily="18" charset="0"/>
              </a:rPr>
              <a:t>their </a:t>
            </a:r>
            <a:r>
              <a:rPr lang="en-US" sz="1200" i="1" u="sng" dirty="0">
                <a:effectLst/>
                <a:latin typeface="+mn-lt"/>
                <a:ea typeface="Times New Roman" panose="02020603050405020304" pitchFamily="18" charset="0"/>
              </a:rPr>
              <a:t>knowledge of physics, </a:t>
            </a:r>
            <a:r>
              <a:rPr lang="en-US" sz="1200" i="1" u="sng" dirty="0" smtClean="0">
                <a:effectLst/>
                <a:latin typeface="+mn-lt"/>
                <a:ea typeface="Times New Roman" panose="02020603050405020304" pitchFamily="18" charset="0"/>
              </a:rPr>
              <a:t>materials research, </a:t>
            </a:r>
            <a:r>
              <a:rPr lang="en-US" sz="1200" i="1" u="sng" dirty="0">
                <a:ea typeface="Times New Roman" panose="02020603050405020304" pitchFamily="18" charset="0"/>
              </a:rPr>
              <a:t>chemistry, </a:t>
            </a:r>
            <a:r>
              <a:rPr lang="en-US" sz="1200" i="1" u="sng" dirty="0" smtClean="0">
                <a:ea typeface="Times New Roman" panose="02020603050405020304" pitchFamily="18" charset="0"/>
              </a:rPr>
              <a:t>biology, and engineering career paths at the MagLab and beyond</a:t>
            </a:r>
            <a:r>
              <a:rPr lang="en-US" sz="1200" dirty="0" smtClean="0">
                <a:ea typeface="Times New Roman" panose="02020603050405020304" pitchFamily="18" charset="0"/>
              </a:rPr>
              <a:t>. </a:t>
            </a:r>
            <a:r>
              <a:rPr lang="en-US" sz="1200" dirty="0">
                <a:ea typeface="Times New Roman" panose="02020603050405020304" pitchFamily="18" charset="0"/>
              </a:rPr>
              <a:t>Skills development </a:t>
            </a:r>
            <a:r>
              <a:rPr lang="en-US" sz="1200" dirty="0" smtClean="0">
                <a:ea typeface="Times New Roman" panose="02020603050405020304" pitchFamily="18" charset="0"/>
              </a:rPr>
              <a:t>includes laboratory instrumentation, techniques, and programming, as well as materials synthesis, computer modeling, data analysis, and machine learning. </a:t>
            </a:r>
            <a:endParaRPr lang="en-US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latin typeface="+mn-lt"/>
              </a:rPr>
              <a:t>Why is this important? </a:t>
            </a:r>
            <a:r>
              <a:rPr lang="en-US" sz="1200" dirty="0">
                <a:latin typeface="+mn-lt"/>
              </a:rPr>
              <a:t>African American/Black, Latina/o/x and Indigenous peoples are underrepresented in STEM fields compared to their overall representation in the U.S</a:t>
            </a:r>
            <a:r>
              <a:rPr lang="en-US" sz="1200" dirty="0" smtClean="0">
                <a:latin typeface="+mn-lt"/>
              </a:rPr>
              <a:t>. population. </a:t>
            </a:r>
            <a:r>
              <a:rPr lang="en-US" sz="1200" i="1" u="sng" dirty="0" smtClean="0">
                <a:latin typeface="+mn-lt"/>
              </a:rPr>
              <a:t>Through the Magnetic Momentum Program, </a:t>
            </a:r>
            <a:r>
              <a:rPr lang="en-US" sz="1200" b="0" i="1" u="sng" dirty="0" smtClean="0">
                <a:effectLst/>
                <a:latin typeface="+mn-lt"/>
              </a:rPr>
              <a:t>the </a:t>
            </a:r>
            <a:r>
              <a:rPr lang="en-US" sz="1200" b="0" i="1" u="sng" dirty="0">
                <a:effectLst/>
                <a:latin typeface="+mn-lt"/>
              </a:rPr>
              <a:t>MagLab </a:t>
            </a:r>
            <a:r>
              <a:rPr lang="en-US" sz="1200" b="0" i="1" u="sng" dirty="0" smtClean="0">
                <a:effectLst/>
                <a:latin typeface="+mn-lt"/>
              </a:rPr>
              <a:t>exposes a </a:t>
            </a:r>
            <a:r>
              <a:rPr lang="en-US" sz="1200" b="0" i="1" u="sng" dirty="0">
                <a:effectLst/>
                <a:latin typeface="+mn-lt"/>
              </a:rPr>
              <a:t>select group of undergraduate </a:t>
            </a:r>
            <a:r>
              <a:rPr lang="en-US" sz="1200" b="0" i="1" u="sng" dirty="0" smtClean="0">
                <a:effectLst/>
                <a:latin typeface="+mn-lt"/>
              </a:rPr>
              <a:t>students to STEM career opportunities about which many were previously unaware, enabling them to </a:t>
            </a:r>
            <a:r>
              <a:rPr lang="en-US" sz="1200" i="1" u="sng" dirty="0" smtClean="0">
                <a:latin typeface="Arial" charset="0"/>
                <a:ea typeface="Times New Roman" panose="02020603050405020304" pitchFamily="18" charset="0"/>
              </a:rPr>
              <a:t>build confidence in their own ability to pursue a future STEM career</a:t>
            </a:r>
            <a:r>
              <a:rPr lang="en-US" sz="1200" dirty="0" smtClean="0">
                <a:latin typeface="Arial" charset="0"/>
                <a:ea typeface="Times New Roman" panose="02020603050405020304" pitchFamily="18" charset="0"/>
              </a:rPr>
              <a:t>. </a:t>
            </a:r>
            <a:endParaRPr lang="en-US" sz="1200" dirty="0">
              <a:latin typeface="+mn-lt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latin typeface="+mn-lt"/>
              </a:rPr>
              <a:t>Why </a:t>
            </a:r>
            <a:r>
              <a:rPr lang="en-US" sz="1200" b="1" dirty="0">
                <a:latin typeface="+mn-lt"/>
              </a:rPr>
              <a:t>did this program need the MagLab?</a:t>
            </a:r>
            <a:r>
              <a:rPr lang="en-US" sz="1200" dirty="0">
                <a:latin typeface="+mn-lt"/>
              </a:rPr>
              <a:t> </a:t>
            </a:r>
            <a:r>
              <a:rPr lang="en-US" sz="1200" i="1" u="sng" dirty="0" smtClean="0">
                <a:latin typeface="+mn-lt"/>
              </a:rPr>
              <a:t>The MagLab is located in close proximity to FAMU. The MagLab’s CIRL group conceived of the Magnetic Momentum Program and connected the FAMU </a:t>
            </a:r>
            <a:r>
              <a:rPr lang="en-US" sz="1200" i="1" u="sng" dirty="0">
                <a:latin typeface="+mn-lt"/>
              </a:rPr>
              <a:t>students with a diverse group of </a:t>
            </a:r>
            <a:r>
              <a:rPr lang="en-US" sz="1200" i="1" u="sng" dirty="0" smtClean="0">
                <a:latin typeface="+mn-lt"/>
              </a:rPr>
              <a:t>MagLab scientists </a:t>
            </a:r>
            <a:r>
              <a:rPr lang="en-US" sz="1200" i="1" u="sng" dirty="0">
                <a:latin typeface="+mn-lt"/>
              </a:rPr>
              <a:t>and engineers </a:t>
            </a:r>
            <a:r>
              <a:rPr lang="en-US" sz="1200" i="1" u="sng" dirty="0" smtClean="0">
                <a:latin typeface="+mn-lt"/>
              </a:rPr>
              <a:t>skilled in mentoring</a:t>
            </a:r>
            <a:r>
              <a:rPr lang="en-US" sz="1200" dirty="0" smtClean="0">
                <a:latin typeface="+mn-lt"/>
              </a:rPr>
              <a:t>, thus advancing the MagLab’s </a:t>
            </a:r>
            <a:r>
              <a:rPr lang="en-US" sz="1200" dirty="0">
                <a:latin typeface="+mn-lt"/>
              </a:rPr>
              <a:t>mission of broadening participation and building a diverse STEM workforce</a:t>
            </a:r>
            <a:r>
              <a:rPr lang="en-US" sz="1200" dirty="0" smtClean="0">
                <a:latin typeface="+mn-lt"/>
              </a:rPr>
              <a:t>.</a:t>
            </a:r>
            <a:endParaRPr lang="en-US" sz="1200" dirty="0">
              <a:latin typeface="+mn-lt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100099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872471" y="-49605"/>
            <a:ext cx="73239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Magnetic Momentum Scholars Program: </a:t>
            </a:r>
          </a:p>
          <a:p>
            <a:pPr lvl="0" algn="ctr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Diversifying </a:t>
            </a:r>
            <a:r>
              <a:rPr lang="en-US" sz="1600" b="1" dirty="0" smtClean="0">
                <a:solidFill>
                  <a:srgbClr val="000000"/>
                </a:solidFill>
              </a:rPr>
              <a:t>Awareness of STEM Opportunities </a:t>
            </a:r>
            <a:r>
              <a:rPr lang="en-US" sz="1600" b="1" smtClean="0">
                <a:solidFill>
                  <a:srgbClr val="000000"/>
                </a:solidFill>
              </a:rPr>
              <a:t>and Careers</a:t>
            </a:r>
            <a:endParaRPr lang="en-US" sz="600" dirty="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</a:rPr>
              <a:t>K. W. Johnson</a:t>
            </a:r>
          </a:p>
          <a:p>
            <a:pPr lvl="0"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Center for Integrating Research and Learning at the National High Magnetic Field Laboratory</a:t>
            </a:r>
          </a:p>
          <a:p>
            <a:pPr lvl="0" algn="ctr">
              <a:spcBef>
                <a:spcPts val="0"/>
              </a:spcBef>
            </a:pPr>
            <a:endParaRPr lang="en-US" sz="200" b="1" dirty="0">
              <a:solidFill>
                <a:srgbClr val="0033CC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1050" b="1" dirty="0">
                <a:solidFill>
                  <a:srgbClr val="000000"/>
                </a:solidFill>
              </a:rPr>
              <a:t>Funding Grants:</a:t>
            </a:r>
            <a:r>
              <a:rPr lang="en-US" sz="1050" dirty="0">
                <a:solidFill>
                  <a:srgbClr val="000000"/>
                </a:solidFill>
              </a:rPr>
              <a:t>  G.S. Boebinger (NSF DMR-1644779)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358316" y="1167680"/>
            <a:ext cx="4731896" cy="558274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id="{3D401B8C-BCC5-4CA7-88C7-7C61E6DABA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/>
          <a:stretch/>
        </p:blipFill>
        <p:spPr>
          <a:xfrm>
            <a:off x="4414056" y="1220096"/>
            <a:ext cx="1577542" cy="2351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7A846-023A-4A23-84C0-06D1EF80AF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21" t="31974" r="17025" b="4398"/>
          <a:stretch/>
        </p:blipFill>
        <p:spPr>
          <a:xfrm>
            <a:off x="6040422" y="1214056"/>
            <a:ext cx="2990626" cy="2346478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A5DCD4B-3CEC-4DF9-8A17-F4522A2826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82" y="3585979"/>
            <a:ext cx="4685574" cy="3110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89ADD64191E43967A9DCBD9FB6C60" ma:contentTypeVersion="1" ma:contentTypeDescription="Create a new document." ma:contentTypeScope="" ma:versionID="a6b847c8da0d2eddcc68a0bc94e4d89e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0D4B09-7BB6-454C-813F-0E9938421C8D}"/>
</file>

<file path=customXml/itemProps2.xml><?xml version="1.0" encoding="utf-8"?>
<ds:datastoreItem xmlns:ds="http://schemas.openxmlformats.org/officeDocument/2006/customXml" ds:itemID="{7B08D400-93B1-445A-AC79-92254F251256}"/>
</file>

<file path=customXml/itemProps3.xml><?xml version="1.0" encoding="utf-8"?>
<ds:datastoreItem xmlns:ds="http://schemas.openxmlformats.org/officeDocument/2006/customXml" ds:itemID="{6789AAB9-652A-4C76-A0BE-9C329B894A81}"/>
</file>

<file path=docProps/app.xml><?xml version="1.0" encoding="utf-8"?>
<Properties xmlns="http://schemas.openxmlformats.org/officeDocument/2006/extended-properties" xmlns:vt="http://schemas.openxmlformats.org/officeDocument/2006/docPropsVTypes">
  <TotalTime>24222</TotalTime>
  <Words>293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201</cp:revision>
  <cp:lastPrinted>2019-07-16T13:07:28Z</cp:lastPrinted>
  <dcterms:created xsi:type="dcterms:W3CDTF">2004-08-07T03:10:56Z</dcterms:created>
  <dcterms:modified xsi:type="dcterms:W3CDTF">2022-05-09T02:19:09Z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0x01010033489ADD64191E43967A9DCBD9FB6C60</vt:lpwstr>
  </property>
</Properties>
</file>