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8DA"/>
    <a:srgbClr val="333399"/>
    <a:srgbClr val="7B837B"/>
    <a:srgbClr val="FB1A13"/>
    <a:srgbClr val="8B198B"/>
    <a:srgbClr val="333299"/>
    <a:srgbClr val="0033CC"/>
    <a:srgbClr val="008080"/>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2" autoAdjust="0"/>
    <p:restoredTop sz="89366" autoAdjust="0"/>
  </p:normalViewPr>
  <p:slideViewPr>
    <p:cSldViewPr snapToGrid="0">
      <p:cViewPr varScale="1">
        <p:scale>
          <a:sx n="73" d="100"/>
          <a:sy n="73" d="100"/>
        </p:scale>
        <p:origin x="158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r>
              <a:rPr lang="en-US" dirty="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38/s41467-022-28352-2"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gitlab.com/chilton-group/firms_sim/-/releases/V1.1" TargetMode="External"/><Relationship Id="rId4" Type="http://schemas.openxmlformats.org/officeDocument/2006/relationships/image" Target="../media/image2.jpeg"/><Relationship Id="rId9" Type="http://schemas.openxmlformats.org/officeDocument/2006/relationships/hyperlink" Target="https://doi.org/10.48420/16698526"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oi.org/10.48420/16698526" TargetMode="External"/><Relationship Id="rId3" Type="http://schemas.openxmlformats.org/officeDocument/2006/relationships/slideLayout" Target="../slideLayouts/slideLayout2.xml"/><Relationship Id="rId7" Type="http://schemas.openxmlformats.org/officeDocument/2006/relationships/hyperlink" Target="https://doi.org/10.1038/s41467-022-28352-2"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hyperlink" Target="https://gitlab.com/chilton-group/firms_sim/-/releases/V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3494" y="1391685"/>
            <a:ext cx="4414042" cy="5078313"/>
          </a:xfrm>
          <a:prstGeom prst="rect">
            <a:avLst/>
          </a:prstGeom>
          <a:noFill/>
          <a:ln w="9525">
            <a:noFill/>
            <a:miter lim="800000"/>
            <a:headEnd/>
            <a:tailEnd/>
          </a:ln>
        </p:spPr>
        <p:txBody>
          <a:bodyPr wrap="square">
            <a:spAutoFit/>
          </a:bodyPr>
          <a:lstStyle/>
          <a:p>
            <a:pPr algn="just"/>
            <a:r>
              <a:rPr lang="en-US" sz="1200" dirty="0"/>
              <a:t>Vibronic coupling, the interaction between molecular vibrations and electronic states, is a fundamental effect that profoundly influences a wide range of physical processes. </a:t>
            </a:r>
            <a:r>
              <a:rPr lang="en-US" sz="1200" i="1" u="sng" dirty="0"/>
              <a:t>In </a:t>
            </a:r>
            <a:r>
              <a:rPr lang="en-US" sz="1200" i="1" u="sng" dirty="0" smtClean="0"/>
              <a:t>molecular </a:t>
            </a:r>
            <a:r>
              <a:rPr lang="en-US" sz="1200" i="1" u="sng" dirty="0"/>
              <a:t>magnetic materials, </a:t>
            </a:r>
            <a:r>
              <a:rPr lang="en-US" sz="1200" i="1" u="sng" dirty="0" err="1" smtClean="0"/>
              <a:t>vibronic</a:t>
            </a:r>
            <a:r>
              <a:rPr lang="en-US" sz="1200" i="1" u="sng" dirty="0" smtClean="0"/>
              <a:t> coupling </a:t>
            </a:r>
            <a:r>
              <a:rPr lang="en-US" sz="1200" i="1" u="sng" dirty="0"/>
              <a:t>causes relaxation, which equates to loss of magnetic memory </a:t>
            </a:r>
            <a:r>
              <a:rPr lang="en-US" sz="1200" i="1" u="sng" dirty="0" smtClean="0"/>
              <a:t>in single-molecule magnets and </a:t>
            </a:r>
            <a:r>
              <a:rPr lang="en-US" sz="1200" i="1" u="sng" dirty="0"/>
              <a:t>loss of phase </a:t>
            </a:r>
            <a:r>
              <a:rPr lang="en-US" sz="1200" i="1" u="sng" spc="-10" dirty="0"/>
              <a:t>coherence in </a:t>
            </a:r>
            <a:r>
              <a:rPr lang="en-US" sz="1200" i="1" u="sng" spc="-10" dirty="0" smtClean="0"/>
              <a:t>qubits</a:t>
            </a:r>
            <a:r>
              <a:rPr lang="en-US" sz="1200" spc="-10" dirty="0" smtClean="0"/>
              <a:t>.</a:t>
            </a:r>
            <a:r>
              <a:rPr lang="en-US" sz="1200" dirty="0" smtClean="0"/>
              <a:t> </a:t>
            </a:r>
            <a:endParaRPr lang="en-US" sz="1200" dirty="0"/>
          </a:p>
          <a:p>
            <a:pPr algn="just"/>
            <a:endParaRPr lang="en-US" sz="1200" dirty="0"/>
          </a:p>
          <a:p>
            <a:pPr algn="just"/>
            <a:r>
              <a:rPr lang="en-US" sz="1200" dirty="0"/>
              <a:t>The study of vibronic coupling is challenging, and most experimental evidence is indirect. In this investigation, far-infrared </a:t>
            </a:r>
            <a:r>
              <a:rPr lang="en-US" sz="1200" dirty="0" err="1"/>
              <a:t>magnetospectroscopy</a:t>
            </a:r>
            <a:r>
              <a:rPr lang="en-US" sz="1200" dirty="0"/>
              <a:t> (FIRMS) is used to directly probe electronic transitions coupled to vibrational excitations in an ytterbium molecule </a:t>
            </a:r>
            <a:r>
              <a:rPr lang="en-US" sz="1200" dirty="0" smtClean="0"/>
              <a:t>(inset of Figure) </a:t>
            </a:r>
            <a:r>
              <a:rPr lang="en-US" sz="1200" dirty="0"/>
              <a:t>that has attracted interest as a potential spin qubit. </a:t>
            </a:r>
            <a:r>
              <a:rPr lang="en-US" sz="1200" i="1" u="sng" dirty="0"/>
              <a:t>High magnetic fields </a:t>
            </a:r>
            <a:r>
              <a:rPr lang="en-US" sz="1200" i="1" u="sng" dirty="0" smtClean="0"/>
              <a:t>(Figure) enable </a:t>
            </a:r>
            <a:r>
              <a:rPr lang="en-US" sz="1200" i="1" u="sng" dirty="0"/>
              <a:t>a deconvolution of </a:t>
            </a:r>
            <a:r>
              <a:rPr lang="en-US" sz="1200" i="1" u="sng" dirty="0" err="1"/>
              <a:t>vibronic</a:t>
            </a:r>
            <a:r>
              <a:rPr lang="en-US" sz="1200" i="1" u="sng" dirty="0"/>
              <a:t> </a:t>
            </a:r>
            <a:r>
              <a:rPr lang="en-US" sz="1200" i="1" u="sng" dirty="0" smtClean="0"/>
              <a:t>transitions</a:t>
            </a:r>
            <a:r>
              <a:rPr lang="en-US" sz="1200" i="1" u="sng" dirty="0"/>
              <a:t> </a:t>
            </a:r>
            <a:r>
              <a:rPr lang="en-US" sz="1200" i="1" u="sng" dirty="0" smtClean="0"/>
              <a:t>- </a:t>
            </a:r>
            <a:r>
              <a:rPr lang="en-US" sz="1200" i="1" u="sng" dirty="0" smtClean="0"/>
              <a:t>transitions </a:t>
            </a:r>
            <a:r>
              <a:rPr lang="en-US" sz="1200" i="1" u="sng" dirty="0"/>
              <a:t>that shift in energy due to </a:t>
            </a:r>
            <a:r>
              <a:rPr lang="en-US" sz="1200" i="1" u="sng" dirty="0" smtClean="0"/>
              <a:t>the Zeeman interaction - </a:t>
            </a:r>
            <a:r>
              <a:rPr lang="en-US" sz="1200" i="1" u="sng" dirty="0"/>
              <a:t>from a forest of much stronger electronic transitions that do not shift with field</a:t>
            </a:r>
            <a:r>
              <a:rPr lang="en-US" sz="1200" dirty="0"/>
              <a:t>. </a:t>
            </a:r>
          </a:p>
          <a:p>
            <a:pPr algn="just"/>
            <a:endParaRPr lang="en-US" sz="1200" dirty="0"/>
          </a:p>
          <a:p>
            <a:pPr algn="just"/>
            <a:r>
              <a:rPr lang="en-US" sz="1200" i="1" u="sng" dirty="0" smtClean="0"/>
              <a:t>MagLab users found </a:t>
            </a:r>
            <a:r>
              <a:rPr lang="en-US" sz="1200" i="1" u="sng" dirty="0"/>
              <a:t>that vibronic coupling is strongest for vibrational modes that simultaneously distort the first coordination sphere (the atoms that coordinate directly to the ytterbium ion) and break the C</a:t>
            </a:r>
            <a:r>
              <a:rPr lang="en-US" sz="1200" i="1" u="sng" baseline="-25000" dirty="0"/>
              <a:t>3</a:t>
            </a:r>
            <a:r>
              <a:rPr lang="en-US" sz="1200" i="1" u="sng" dirty="0"/>
              <a:t> symmetry of the molecule</a:t>
            </a:r>
            <a:r>
              <a:rPr lang="en-US" sz="1200" dirty="0"/>
              <a:t>. With this knowledge, vibrational modes could be identified and engineered to shift their energy towards or away from particular electronic states to alter their impact. </a:t>
            </a:r>
            <a:r>
              <a:rPr lang="en-US" sz="1200" i="1" u="sng" dirty="0"/>
              <a:t>Hence, these findings provide new insights towards developing general guidelines for the control of vibronic coupling in molecules</a:t>
            </a:r>
            <a:r>
              <a:rPr lang="en-US" sz="1200" dirty="0"/>
              <a:t>.</a:t>
            </a:r>
          </a:p>
        </p:txBody>
      </p:sp>
      <p:sp>
        <p:nvSpPr>
          <p:cNvPr id="1029" name="Line 42"/>
          <p:cNvSpPr>
            <a:spLocks noChangeShapeType="1"/>
          </p:cNvSpPr>
          <p:nvPr/>
        </p:nvSpPr>
        <p:spPr bwMode="auto">
          <a:xfrm>
            <a:off x="38100" y="1368892"/>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413265" y="1456279"/>
            <a:ext cx="4654536" cy="4687280"/>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print"/>
          <a:stretch>
            <a:fillRect/>
          </a:stretch>
        </p:blipFill>
        <p:spPr>
          <a:xfrm>
            <a:off x="8076010" y="42335"/>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3" name="Picture 2" descr="Chart, histogram&#10;&#10;Description automatically generated">
            <a:extLst>
              <a:ext uri="{FF2B5EF4-FFF2-40B4-BE49-F238E27FC236}">
                <a16:creationId xmlns:a16="http://schemas.microsoft.com/office/drawing/2014/main" id="{82BF3FE6-1D8E-627E-9D09-351CDE1E0A9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3265" y="1478569"/>
            <a:ext cx="4620995" cy="3336320"/>
          </a:xfrm>
          <a:prstGeom prst="rect">
            <a:avLst/>
          </a:prstGeom>
        </p:spPr>
      </p:pic>
      <p:pic>
        <p:nvPicPr>
          <p:cNvPr id="4" name="Picture 4" descr="Fig. 1">
            <a:extLst>
              <a:ext uri="{FF2B5EF4-FFF2-40B4-BE49-F238E27FC236}">
                <a16:creationId xmlns:a16="http://schemas.microsoft.com/office/drawing/2014/main" id="{641ACEB3-09B0-2B09-73B0-B68C52F71AC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6583" y="4587282"/>
            <a:ext cx="2014447" cy="14804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DD6527-16D6-E521-7DCD-8903DFC68630}"/>
              </a:ext>
            </a:extLst>
          </p:cNvPr>
          <p:cNvSpPr txBox="1"/>
          <p:nvPr/>
        </p:nvSpPr>
        <p:spPr>
          <a:xfrm>
            <a:off x="7407453" y="5793179"/>
            <a:ext cx="1159292" cy="307777"/>
          </a:xfrm>
          <a:prstGeom prst="rect">
            <a:avLst/>
          </a:prstGeom>
          <a:noFill/>
        </p:spPr>
        <p:txBody>
          <a:bodyPr wrap="none" rtlCol="0">
            <a:spAutoFit/>
          </a:bodyPr>
          <a:lstStyle/>
          <a:p>
            <a:r>
              <a:rPr lang="en-US" sz="1400" dirty="0"/>
              <a:t>[Yb(</a:t>
            </a:r>
            <a:r>
              <a:rPr lang="en-US" sz="1400" dirty="0" err="1"/>
              <a:t>trensal</a:t>
            </a:r>
            <a:r>
              <a:rPr lang="en-US" sz="1400" dirty="0"/>
              <a:t>)]</a:t>
            </a:r>
          </a:p>
        </p:txBody>
      </p:sp>
      <p:sp>
        <p:nvSpPr>
          <p:cNvPr id="9" name="TextBox 8">
            <a:extLst>
              <a:ext uri="{FF2B5EF4-FFF2-40B4-BE49-F238E27FC236}">
                <a16:creationId xmlns:a16="http://schemas.microsoft.com/office/drawing/2014/main" id="{6C0C749C-C65E-AC2F-0E47-70110D647356}"/>
              </a:ext>
            </a:extLst>
          </p:cNvPr>
          <p:cNvSpPr txBox="1"/>
          <p:nvPr/>
        </p:nvSpPr>
        <p:spPr>
          <a:xfrm>
            <a:off x="4400549" y="4824774"/>
            <a:ext cx="2794474" cy="1331134"/>
          </a:xfrm>
          <a:prstGeom prst="rect">
            <a:avLst/>
          </a:prstGeom>
          <a:noFill/>
        </p:spPr>
        <p:txBody>
          <a:bodyPr wrap="square" rtlCol="0">
            <a:spAutoFit/>
          </a:bodyPr>
          <a:lstStyle/>
          <a:p>
            <a:r>
              <a:rPr lang="en-US" sz="1150" b="1" spc="-10" dirty="0" smtClean="0"/>
              <a:t>Fig</a:t>
            </a:r>
            <a:r>
              <a:rPr lang="en-US" sz="1150" b="1" spc="-10" dirty="0" smtClean="0"/>
              <a:t>ure: </a:t>
            </a:r>
            <a:r>
              <a:rPr lang="en-US" sz="1150" b="1" spc="-10" dirty="0" smtClean="0"/>
              <a:t> </a:t>
            </a:r>
            <a:r>
              <a:rPr lang="en-US" sz="1150" spc="-10" dirty="0"/>
              <a:t>FIRMS map (top) of the Yb molecule (</a:t>
            </a:r>
            <a:r>
              <a:rPr lang="en-US" sz="1150" spc="-10" dirty="0" smtClean="0"/>
              <a:t>right). Purely </a:t>
            </a:r>
            <a:r>
              <a:rPr lang="en-US" sz="1150" spc="-10" dirty="0"/>
              <a:t>vibrational modes are suppressed via normalization to remove field-independent signals. </a:t>
            </a:r>
            <a:r>
              <a:rPr lang="en-US" sz="1150" spc="-10" dirty="0" smtClean="0"/>
              <a:t>Assignments </a:t>
            </a:r>
            <a:r>
              <a:rPr lang="en-US" sz="1150" spc="-10" dirty="0"/>
              <a:t>of cold/hot </a:t>
            </a:r>
            <a:r>
              <a:rPr lang="en-US" sz="1150" spc="-10" dirty="0" err="1"/>
              <a:t>vibronic</a:t>
            </a:r>
            <a:r>
              <a:rPr lang="en-US" sz="1150" spc="-10" dirty="0"/>
              <a:t> </a:t>
            </a:r>
            <a:r>
              <a:rPr lang="en-US" sz="1150" spc="-10" dirty="0" smtClean="0"/>
              <a:t>transitions are </a:t>
            </a:r>
            <a:r>
              <a:rPr lang="en-US" sz="1150" spc="-10" dirty="0"/>
              <a:t>in </a:t>
            </a:r>
            <a:r>
              <a:rPr lang="en-US" sz="1150" spc="-10" dirty="0" smtClean="0"/>
              <a:t>red/orange. </a:t>
            </a:r>
            <a:r>
              <a:rPr lang="en-US" sz="1150" spc="-10" smtClean="0"/>
              <a:t>A purely </a:t>
            </a:r>
            <a:r>
              <a:rPr lang="en-US" sz="1150" spc="-10" dirty="0"/>
              <a:t>electronic transition is shown in blue.</a:t>
            </a:r>
          </a:p>
        </p:txBody>
      </p:sp>
      <p:pic>
        <p:nvPicPr>
          <p:cNvPr id="5" name="Picture 4">
            <a:extLst>
              <a:ext uri="{FF2B5EF4-FFF2-40B4-BE49-F238E27FC236}">
                <a16:creationId xmlns:a16="http://schemas.microsoft.com/office/drawing/2014/main" id="{49DC3C3F-89DE-63DD-95B2-087F1AB5646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51599" y="4900797"/>
            <a:ext cx="504309" cy="454867"/>
          </a:xfrm>
          <a:prstGeom prst="rect">
            <a:avLst/>
          </a:prstGeom>
        </p:spPr>
      </p:pic>
      <p:sp>
        <p:nvSpPr>
          <p:cNvPr id="17" name="Text Box 62">
            <a:extLst>
              <a:ext uri="{FF2B5EF4-FFF2-40B4-BE49-F238E27FC236}">
                <a16:creationId xmlns:a16="http://schemas.microsoft.com/office/drawing/2014/main" id="{AD38D216-FDF2-E3ED-234D-F5BB5CE16707}"/>
              </a:ext>
            </a:extLst>
          </p:cNvPr>
          <p:cNvSpPr txBox="1">
            <a:spLocks noChangeArrowheads="1"/>
          </p:cNvSpPr>
          <p:nvPr/>
        </p:nvSpPr>
        <p:spPr bwMode="auto">
          <a:xfrm>
            <a:off x="1" y="10341"/>
            <a:ext cx="9143998" cy="1336263"/>
          </a:xfrm>
          <a:prstGeom prst="rect">
            <a:avLst/>
          </a:prstGeom>
          <a:noFill/>
          <a:ln w="9525">
            <a:noFill/>
            <a:miter lim="800000"/>
            <a:headEnd/>
            <a:tailEnd/>
          </a:ln>
        </p:spPr>
        <p:txBody>
          <a:bodyPr wrap="square">
            <a:spAutoFit/>
          </a:bodyPr>
          <a:lstStyle/>
          <a:p>
            <a:pPr algn="ctr">
              <a:lnSpc>
                <a:spcPts val="1700"/>
              </a:lnSpc>
              <a:spcBef>
                <a:spcPts val="0"/>
              </a:spcBef>
            </a:pPr>
            <a:r>
              <a:rPr lang="en-US" sz="1600" b="1" dirty="0" err="1" smtClean="0"/>
              <a:t>Vibronic</a:t>
            </a:r>
            <a:r>
              <a:rPr lang="en-US" sz="1600" b="1" dirty="0" smtClean="0"/>
              <a:t> </a:t>
            </a:r>
            <a:r>
              <a:rPr lang="en-US" sz="1600" b="1" dirty="0"/>
              <a:t>Coupling in a 4f Molecular </a:t>
            </a:r>
            <a:r>
              <a:rPr lang="en-US" sz="1600" b="1" dirty="0" smtClean="0"/>
              <a:t>Magnet</a:t>
            </a:r>
          </a:p>
          <a:p>
            <a:pPr algn="ctr">
              <a:lnSpc>
                <a:spcPts val="1700"/>
              </a:lnSpc>
              <a:spcBef>
                <a:spcPts val="0"/>
              </a:spcBef>
            </a:pPr>
            <a:r>
              <a:rPr lang="en-US" sz="1600" b="1" dirty="0" smtClean="0"/>
              <a:t>Probed by Far-Infrared </a:t>
            </a:r>
            <a:r>
              <a:rPr lang="en-US" sz="1600" b="1" dirty="0" err="1"/>
              <a:t>Magnetospectroscopy</a:t>
            </a:r>
            <a:endParaRPr lang="en-US" sz="1600" b="1" kern="1200" dirty="0"/>
          </a:p>
          <a:p>
            <a:pPr algn="ctr">
              <a:spcBef>
                <a:spcPts val="0"/>
              </a:spcBef>
            </a:pPr>
            <a:endParaRPr lang="en-US" sz="600" dirty="0"/>
          </a:p>
          <a:p>
            <a:pPr algn="ctr">
              <a:spcBef>
                <a:spcPts val="0"/>
              </a:spcBef>
            </a:pPr>
            <a:r>
              <a:rPr lang="en-US" sz="1100" dirty="0"/>
              <a:t>J. G. C. Kragskow,</a:t>
            </a:r>
            <a:r>
              <a:rPr lang="en-US" sz="1100" kern="1200" baseline="30000" dirty="0"/>
              <a:t>1</a:t>
            </a:r>
            <a:r>
              <a:rPr lang="en-US" sz="1100" kern="1200" dirty="0"/>
              <a:t> </a:t>
            </a:r>
            <a:r>
              <a:rPr lang="en-US" sz="1100" dirty="0"/>
              <a:t>J. Marbey,</a:t>
            </a:r>
            <a:r>
              <a:rPr lang="en-US" sz="1100" baseline="30000" dirty="0"/>
              <a:t>2,</a:t>
            </a:r>
            <a:r>
              <a:rPr lang="en-US" sz="1100" kern="1200" baseline="30000" dirty="0"/>
              <a:t>3</a:t>
            </a:r>
            <a:r>
              <a:rPr lang="en-US" sz="1100" kern="1200" dirty="0"/>
              <a:t> C. D. Buch,</a:t>
            </a:r>
            <a:r>
              <a:rPr lang="en-US" sz="1100" kern="1200" baseline="30000" dirty="0"/>
              <a:t>4</a:t>
            </a:r>
            <a:r>
              <a:rPr lang="en-US" sz="1100" kern="1200" dirty="0"/>
              <a:t> </a:t>
            </a:r>
            <a:r>
              <a:rPr lang="en-US" sz="1100" dirty="0"/>
              <a:t>J. Nehrkorn,</a:t>
            </a:r>
            <a:r>
              <a:rPr lang="en-US" sz="1100" kern="1200" baseline="30000" dirty="0"/>
              <a:t>2</a:t>
            </a:r>
            <a:r>
              <a:rPr lang="en-US" sz="1100" kern="1200" dirty="0"/>
              <a:t> M. Ozerov,</a:t>
            </a:r>
            <a:r>
              <a:rPr lang="en-US" sz="1100" kern="1200" baseline="30000" dirty="0"/>
              <a:t>2</a:t>
            </a:r>
            <a:r>
              <a:rPr lang="en-US" sz="1100" kern="1200" dirty="0"/>
              <a:t> S. Piligkos,</a:t>
            </a:r>
            <a:r>
              <a:rPr lang="en-US" sz="1100" kern="1200" baseline="30000" dirty="0"/>
              <a:t>4</a:t>
            </a:r>
            <a:r>
              <a:rPr lang="en-US" sz="1100" kern="1200" dirty="0"/>
              <a:t> S. Hill,</a:t>
            </a:r>
            <a:r>
              <a:rPr lang="en-US" sz="1100" kern="1200" baseline="30000" dirty="0"/>
              <a:t>2,3</a:t>
            </a:r>
            <a:r>
              <a:rPr lang="en-US" sz="1100" kern="1200" dirty="0"/>
              <a:t> N. F. Chilton</a:t>
            </a:r>
            <a:r>
              <a:rPr lang="en-US" sz="1100" kern="1200" baseline="30000" dirty="0"/>
              <a:t>1</a:t>
            </a:r>
          </a:p>
          <a:p>
            <a:pPr algn="ctr">
              <a:spcBef>
                <a:spcPts val="0"/>
              </a:spcBef>
            </a:pPr>
            <a:r>
              <a:rPr lang="en-US" sz="1050" b="1" kern="1200" dirty="0">
                <a:solidFill>
                  <a:srgbClr val="0033CC"/>
                </a:solidFill>
              </a:rPr>
              <a:t>1. University of Manchester, UK; 2. </a:t>
            </a:r>
            <a:r>
              <a:rPr lang="en-US" sz="1050" b="1" kern="1200" dirty="0" err="1">
                <a:solidFill>
                  <a:srgbClr val="0033CC"/>
                </a:solidFill>
              </a:rPr>
              <a:t>MagLab</a:t>
            </a:r>
            <a:r>
              <a:rPr lang="en-US" sz="1050" b="1" kern="1200" dirty="0">
                <a:solidFill>
                  <a:srgbClr val="0033CC"/>
                </a:solidFill>
              </a:rPr>
              <a:t>; 3. FSU Physics; 4. University of Copenhagen, Denmark</a:t>
            </a:r>
          </a:p>
          <a:p>
            <a:pPr algn="ctr">
              <a:spcBef>
                <a:spcPts val="0"/>
              </a:spcBef>
            </a:pPr>
            <a:r>
              <a:rPr lang="en-US" sz="400" b="1" kern="1200" dirty="0">
                <a:solidFill>
                  <a:srgbClr val="0033CC"/>
                </a:solidFill>
              </a:rPr>
              <a:t> </a:t>
            </a:r>
            <a:endParaRPr lang="en-US" sz="600" b="1" kern="1200" dirty="0">
              <a:solidFill>
                <a:srgbClr val="0033CC"/>
              </a:solidFill>
            </a:endParaRPr>
          </a:p>
          <a:p>
            <a:pPr algn="ctr">
              <a:spcBef>
                <a:spcPts val="0"/>
              </a:spcBef>
            </a:pPr>
            <a:r>
              <a:rPr lang="en-US" sz="1050" b="1" kern="1200" dirty="0"/>
              <a:t>Funding Grants:</a:t>
            </a:r>
            <a:r>
              <a:rPr lang="en-US" sz="1050" kern="1200" dirty="0"/>
              <a:t>  G.S. Boebinger (NSF </a:t>
            </a:r>
            <a:r>
              <a:rPr lang="en-US" sz="1050" dirty="0"/>
              <a:t>DMR-1644779</a:t>
            </a:r>
            <a:r>
              <a:rPr lang="en-US" sz="1050" kern="1200" dirty="0"/>
              <a:t>); N. F. Chilton (Royal Society and European Research Council, </a:t>
            </a:r>
          </a:p>
          <a:p>
            <a:pPr algn="ctr">
              <a:spcBef>
                <a:spcPts val="0"/>
              </a:spcBef>
            </a:pPr>
            <a:r>
              <a:rPr lang="en-US" sz="1050" kern="1200" dirty="0"/>
              <a:t>grant # 851504);  J. G. C. </a:t>
            </a:r>
            <a:r>
              <a:rPr lang="en-US" sz="1050" kern="1200" dirty="0" err="1"/>
              <a:t>Kragskow</a:t>
            </a:r>
            <a:r>
              <a:rPr lang="en-US" sz="1050" kern="1200" dirty="0"/>
              <a:t> (EPSRC</a:t>
            </a:r>
            <a:r>
              <a:rPr lang="en-US" sz="1050" dirty="0"/>
              <a:t>); S. Hill (DOE DE-SC0020260); </a:t>
            </a:r>
            <a:r>
              <a:rPr lang="en-US" sz="1050" kern="1200" dirty="0"/>
              <a:t>S. </a:t>
            </a:r>
            <a:r>
              <a:rPr lang="en-US" sz="1050" kern="1200" dirty="0" err="1"/>
              <a:t>Piligkos</a:t>
            </a:r>
            <a:r>
              <a:rPr lang="en-US" sz="1050" kern="1200" dirty="0"/>
              <a:t> (VILLUM FONDEN #13376).</a:t>
            </a:r>
            <a:endParaRPr lang="en-US" sz="1050" b="1" kern="1200" dirty="0">
              <a:solidFill>
                <a:srgbClr val="0033CC"/>
              </a:solidFill>
            </a:endParaRPr>
          </a:p>
        </p:txBody>
      </p:sp>
      <p:sp>
        <p:nvSpPr>
          <p:cNvPr id="18" name="Text Box 28">
            <a:extLst>
              <a:ext uri="{FF2B5EF4-FFF2-40B4-BE49-F238E27FC236}">
                <a16:creationId xmlns:a16="http://schemas.microsoft.com/office/drawing/2014/main" id="{B817F474-8FF6-A52D-48F3-626A8117764B}"/>
              </a:ext>
            </a:extLst>
          </p:cNvPr>
          <p:cNvSpPr txBox="1">
            <a:spLocks noChangeArrowheads="1"/>
          </p:cNvSpPr>
          <p:nvPr/>
        </p:nvSpPr>
        <p:spPr bwMode="auto">
          <a:xfrm>
            <a:off x="-16771" y="6233855"/>
            <a:ext cx="9160769" cy="600164"/>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t>
            </a:r>
            <a:r>
              <a:rPr lang="en-US" sz="1100" b="1" dirty="0" smtClean="0">
                <a:solidFill>
                  <a:srgbClr val="333399"/>
                </a:solidFill>
              </a:rPr>
              <a:t>and instrumentation used:</a:t>
            </a:r>
            <a:r>
              <a:rPr lang="en-US" sz="1100" dirty="0" smtClean="0">
                <a:solidFill>
                  <a:srgbClr val="333399"/>
                </a:solidFill>
              </a:rPr>
              <a:t>  </a:t>
            </a:r>
            <a:r>
              <a:rPr lang="en-US" sz="1100" dirty="0">
                <a:solidFill>
                  <a:srgbClr val="333399"/>
                </a:solidFill>
              </a:rPr>
              <a:t>Joint EMR/DC-Field Facility Operation (</a:t>
            </a:r>
            <a:r>
              <a:rPr lang="en-US" sz="1100" dirty="0">
                <a:solidFill>
                  <a:srgbClr val="333299"/>
                </a:solidFill>
              </a:rPr>
              <a:t>Infrared / Terahertz Magneto Optics in SCM3</a:t>
            </a:r>
            <a:r>
              <a:rPr lang="en-US" sz="1100" dirty="0">
                <a:solidFill>
                  <a:srgbClr val="333399"/>
                </a:solidFill>
              </a:rPr>
              <a:t>)</a:t>
            </a:r>
          </a:p>
          <a:p>
            <a:pPr algn="just"/>
            <a:r>
              <a:rPr lang="en-US" sz="1100" b="1" dirty="0">
                <a:solidFill>
                  <a:srgbClr val="333399"/>
                </a:solidFill>
              </a:rPr>
              <a:t>Citation: </a:t>
            </a:r>
            <a:r>
              <a:rPr lang="en-US" sz="1100" dirty="0" err="1">
                <a:solidFill>
                  <a:srgbClr val="333399"/>
                </a:solidFill>
              </a:rPr>
              <a:t>Kragskow</a:t>
            </a:r>
            <a:r>
              <a:rPr lang="en-US" sz="1100" dirty="0">
                <a:solidFill>
                  <a:srgbClr val="333399"/>
                </a:solidFill>
              </a:rPr>
              <a:t>, J.G.C.; </a:t>
            </a:r>
            <a:r>
              <a:rPr lang="en-US" sz="1100" dirty="0" err="1">
                <a:solidFill>
                  <a:srgbClr val="333399"/>
                </a:solidFill>
              </a:rPr>
              <a:t>Marbey</a:t>
            </a:r>
            <a:r>
              <a:rPr lang="en-US" sz="1100" dirty="0">
                <a:solidFill>
                  <a:srgbClr val="333399"/>
                </a:solidFill>
              </a:rPr>
              <a:t>, J.; Buch, C.D.; </a:t>
            </a:r>
            <a:r>
              <a:rPr lang="en-US" sz="1100" dirty="0" err="1">
                <a:solidFill>
                  <a:srgbClr val="333399"/>
                </a:solidFill>
              </a:rPr>
              <a:t>Nehrkorn</a:t>
            </a:r>
            <a:r>
              <a:rPr lang="en-US" sz="1100" dirty="0">
                <a:solidFill>
                  <a:srgbClr val="333399"/>
                </a:solidFill>
              </a:rPr>
              <a:t>, J.; Ozerov, M.; </a:t>
            </a:r>
            <a:r>
              <a:rPr lang="en-US" sz="1100" dirty="0" err="1">
                <a:solidFill>
                  <a:srgbClr val="333399"/>
                </a:solidFill>
              </a:rPr>
              <a:t>Piligkos</a:t>
            </a:r>
            <a:r>
              <a:rPr lang="en-US" sz="1100" dirty="0">
                <a:solidFill>
                  <a:srgbClr val="333399"/>
                </a:solidFill>
              </a:rPr>
              <a:t>, S.; Hill, S.; Chilton, N.F., </a:t>
            </a:r>
            <a:r>
              <a:rPr lang="en-US" sz="1100" i="1" dirty="0">
                <a:solidFill>
                  <a:srgbClr val="333399"/>
                </a:solidFill>
              </a:rPr>
              <a:t>Analysis of vibronic coupling in a 4f molecular magnet with FIRMS,</a:t>
            </a:r>
            <a:r>
              <a:rPr lang="en-US" sz="1100" dirty="0">
                <a:solidFill>
                  <a:srgbClr val="333399"/>
                </a:solidFill>
              </a:rPr>
              <a:t> </a:t>
            </a:r>
            <a:r>
              <a:rPr lang="en-US" sz="1100" b="1" dirty="0">
                <a:solidFill>
                  <a:srgbClr val="333399"/>
                </a:solidFill>
              </a:rPr>
              <a:t>Nature </a:t>
            </a:r>
            <a:r>
              <a:rPr lang="en-US" sz="1100" b="1" dirty="0" smtClean="0">
                <a:solidFill>
                  <a:srgbClr val="333399"/>
                </a:solidFill>
              </a:rPr>
              <a:t>Communications</a:t>
            </a:r>
            <a:r>
              <a:rPr lang="en-US" sz="1100" dirty="0" smtClean="0">
                <a:solidFill>
                  <a:srgbClr val="333399"/>
                </a:solidFill>
              </a:rPr>
              <a:t> </a:t>
            </a:r>
            <a:r>
              <a:rPr lang="en-US" sz="1100" b="1" dirty="0">
                <a:solidFill>
                  <a:srgbClr val="333399"/>
                </a:solidFill>
              </a:rPr>
              <a:t>13</a:t>
            </a:r>
            <a:r>
              <a:rPr lang="en-US" sz="1100" dirty="0">
                <a:solidFill>
                  <a:srgbClr val="333399"/>
                </a:solidFill>
              </a:rPr>
              <a:t>, 825 (2022) </a:t>
            </a:r>
            <a:r>
              <a:rPr lang="en-US" sz="1100" dirty="0">
                <a:solidFill>
                  <a:srgbClr val="333399"/>
                </a:solidFill>
                <a:hlinkClick r:id="rId8">
                  <a:extLst>
                    <a:ext uri="{A12FA001-AC4F-418D-AE19-62706E023703}">
                      <ahyp:hlinkClr xmlns:ahyp="http://schemas.microsoft.com/office/drawing/2018/hyperlinkcolor" xmlns="" val="tx"/>
                    </a:ext>
                  </a:extLst>
                </a:hlinkClick>
              </a:rPr>
              <a:t>doi.org/10.1038/s41467-022-28352-2</a:t>
            </a:r>
            <a:r>
              <a:rPr lang="en-US" sz="1100" dirty="0">
                <a:solidFill>
                  <a:srgbClr val="333399"/>
                </a:solidFill>
              </a:rPr>
              <a:t> </a:t>
            </a:r>
            <a:r>
              <a:rPr lang="en-US" sz="1100" dirty="0" smtClean="0">
                <a:solidFill>
                  <a:srgbClr val="333399"/>
                </a:solidFill>
              </a:rPr>
              <a:t>  Links to Data </a:t>
            </a:r>
            <a:r>
              <a:rPr lang="en-US" sz="1100" dirty="0" smtClean="0">
                <a:solidFill>
                  <a:srgbClr val="333399"/>
                </a:solidFill>
                <a:hlinkClick r:id="rId9">
                  <a:extLst>
                    <a:ext uri="{A12FA001-AC4F-418D-AE19-62706E023703}">
                      <ahyp:hlinkClr xmlns:ahyp="http://schemas.microsoft.com/office/drawing/2018/hyperlinkcolor" xmlns="" val="tx"/>
                    </a:ext>
                  </a:extLst>
                </a:hlinkClick>
              </a:rPr>
              <a:t>Set 1</a:t>
            </a:r>
            <a:r>
              <a:rPr lang="en-US" sz="1100" dirty="0">
                <a:solidFill>
                  <a:srgbClr val="333399"/>
                </a:solidFill>
              </a:rPr>
              <a:t> </a:t>
            </a:r>
            <a:r>
              <a:rPr lang="en-US" sz="1100" dirty="0" smtClean="0">
                <a:solidFill>
                  <a:srgbClr val="333399"/>
                </a:solidFill>
              </a:rPr>
              <a:t>and </a:t>
            </a:r>
            <a:r>
              <a:rPr lang="en-US" sz="1100" dirty="0" smtClean="0">
                <a:solidFill>
                  <a:srgbClr val="333399"/>
                </a:solidFill>
                <a:hlinkClick r:id="rId10">
                  <a:extLst>
                    <a:ext uri="{A12FA001-AC4F-418D-AE19-62706E023703}">
                      <ahyp:hlinkClr xmlns:ahyp="http://schemas.microsoft.com/office/drawing/2018/hyperlinkcolor" xmlns="" val="tx"/>
                    </a:ext>
                  </a:extLst>
                </a:hlinkClick>
              </a:rPr>
              <a:t>Set </a:t>
            </a:r>
            <a:r>
              <a:rPr lang="en-US" sz="1100" dirty="0">
                <a:solidFill>
                  <a:srgbClr val="333399"/>
                </a:solidFill>
                <a:hlinkClick r:id="rId10">
                  <a:extLst>
                    <a:ext uri="{A12FA001-AC4F-418D-AE19-62706E023703}">
                      <ahyp:hlinkClr xmlns:ahyp="http://schemas.microsoft.com/office/drawing/2018/hyperlinkcolor" xmlns="" val="tx"/>
                    </a:ext>
                  </a:extLst>
                </a:hlinkClick>
              </a:rPr>
              <a:t>2</a:t>
            </a:r>
            <a:endParaRPr lang="en-US" sz="1200" dirty="0">
              <a:solidFill>
                <a:srgbClr val="333399"/>
              </a:solidFill>
            </a:endParaRPr>
          </a:p>
        </p:txBody>
      </p:sp>
    </p:spTree>
    <p:extLst>
      <p:ext uri="{BB962C8B-B14F-4D97-AF65-F5344CB8AC3E}">
        <p14:creationId xmlns:p14="http://schemas.microsoft.com/office/powerpoint/2010/main" val="334584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5" name="Rectangle 14"/>
          <p:cNvSpPr/>
          <p:nvPr/>
        </p:nvSpPr>
        <p:spPr>
          <a:xfrm>
            <a:off x="4532376" y="3588653"/>
            <a:ext cx="4571999" cy="461665"/>
          </a:xfrm>
          <a:prstGeom prst="rect">
            <a:avLst/>
          </a:prstGeom>
        </p:spPr>
        <p:txBody>
          <a:bodyPr wrap="square">
            <a:spAutoFit/>
          </a:bodyPr>
          <a:lstStyle/>
          <a:p>
            <a:pPr lvl="0" algn="ctr"/>
            <a:endParaRPr lang="en-US" sz="1200" dirty="0"/>
          </a:p>
          <a:p>
            <a:pPr algn="ctr"/>
            <a:endParaRPr lang="en-US" sz="1200" dirty="0"/>
          </a:p>
        </p:txBody>
      </p:sp>
      <p:sp>
        <p:nvSpPr>
          <p:cNvPr id="13" name="Line 42">
            <a:extLst>
              <a:ext uri="{FF2B5EF4-FFF2-40B4-BE49-F238E27FC236}">
                <a16:creationId xmlns:a16="http://schemas.microsoft.com/office/drawing/2014/main" id="{B1610C96-3D14-3327-36E1-DF7EB9783774}"/>
              </a:ext>
            </a:extLst>
          </p:cNvPr>
          <p:cNvSpPr>
            <a:spLocks noChangeShapeType="1"/>
          </p:cNvSpPr>
          <p:nvPr/>
        </p:nvSpPr>
        <p:spPr bwMode="auto">
          <a:xfrm>
            <a:off x="38100" y="1368892"/>
            <a:ext cx="9029700" cy="0"/>
          </a:xfrm>
          <a:prstGeom prst="line">
            <a:avLst/>
          </a:prstGeom>
          <a:noFill/>
          <a:ln w="82550" cmpd="thickThin">
            <a:solidFill>
              <a:schemeClr val="tx1"/>
            </a:solidFill>
            <a:round/>
            <a:headEnd/>
            <a:tailEnd/>
          </a:ln>
        </p:spPr>
        <p:txBody>
          <a:bodyPr/>
          <a:lstStyle/>
          <a:p>
            <a:endParaRPr lang="en-US"/>
          </a:p>
        </p:txBody>
      </p:sp>
      <p:pic>
        <p:nvPicPr>
          <p:cNvPr id="17" name="Picture 16" descr="NSF logo.jpg">
            <a:extLst>
              <a:ext uri="{FF2B5EF4-FFF2-40B4-BE49-F238E27FC236}">
                <a16:creationId xmlns:a16="http://schemas.microsoft.com/office/drawing/2014/main" id="{C9F8B4D5-A3DE-1A08-B7D7-113F46A09BA8}"/>
              </a:ext>
            </a:extLst>
          </p:cNvPr>
          <p:cNvPicPr>
            <a:picLocks noChangeAspect="1"/>
          </p:cNvPicPr>
          <p:nvPr/>
        </p:nvPicPr>
        <p:blipFill>
          <a:blip r:embed="rId5" cstate="print"/>
          <a:stretch>
            <a:fillRect/>
          </a:stretch>
        </p:blipFill>
        <p:spPr>
          <a:xfrm>
            <a:off x="8076010" y="42335"/>
            <a:ext cx="1017188" cy="1023315"/>
          </a:xfrm>
          <a:prstGeom prst="rect">
            <a:avLst/>
          </a:prstGeom>
        </p:spPr>
      </p:pic>
      <p:pic>
        <p:nvPicPr>
          <p:cNvPr id="19" name="Picture 18" descr="JustM_purple.jpg">
            <a:extLst>
              <a:ext uri="{FF2B5EF4-FFF2-40B4-BE49-F238E27FC236}">
                <a16:creationId xmlns:a16="http://schemas.microsoft.com/office/drawing/2014/main" id="{1C862057-63E5-9EE3-FD53-2FE5D7B8C2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6" name="Text Box 62">
            <a:extLst>
              <a:ext uri="{FF2B5EF4-FFF2-40B4-BE49-F238E27FC236}">
                <a16:creationId xmlns:a16="http://schemas.microsoft.com/office/drawing/2014/main" id="{AD38D216-FDF2-E3ED-234D-F5BB5CE16707}"/>
              </a:ext>
            </a:extLst>
          </p:cNvPr>
          <p:cNvSpPr txBox="1">
            <a:spLocks noChangeArrowheads="1"/>
          </p:cNvSpPr>
          <p:nvPr/>
        </p:nvSpPr>
        <p:spPr bwMode="auto">
          <a:xfrm>
            <a:off x="1" y="10341"/>
            <a:ext cx="9143998" cy="1336263"/>
          </a:xfrm>
          <a:prstGeom prst="rect">
            <a:avLst/>
          </a:prstGeom>
          <a:noFill/>
          <a:ln w="9525">
            <a:noFill/>
            <a:miter lim="800000"/>
            <a:headEnd/>
            <a:tailEnd/>
          </a:ln>
        </p:spPr>
        <p:txBody>
          <a:bodyPr wrap="square">
            <a:spAutoFit/>
          </a:bodyPr>
          <a:lstStyle/>
          <a:p>
            <a:pPr algn="ctr">
              <a:lnSpc>
                <a:spcPts val="1700"/>
              </a:lnSpc>
              <a:spcBef>
                <a:spcPts val="0"/>
              </a:spcBef>
            </a:pPr>
            <a:r>
              <a:rPr lang="en-US" sz="1600" b="1" dirty="0" err="1" smtClean="0"/>
              <a:t>Vibronic</a:t>
            </a:r>
            <a:r>
              <a:rPr lang="en-US" sz="1600" b="1" dirty="0" smtClean="0"/>
              <a:t> </a:t>
            </a:r>
            <a:r>
              <a:rPr lang="en-US" sz="1600" b="1" dirty="0"/>
              <a:t>Coupling in a 4f Molecular </a:t>
            </a:r>
            <a:r>
              <a:rPr lang="en-US" sz="1600" b="1" dirty="0" smtClean="0"/>
              <a:t>Magnet</a:t>
            </a:r>
          </a:p>
          <a:p>
            <a:pPr algn="ctr">
              <a:lnSpc>
                <a:spcPts val="1700"/>
              </a:lnSpc>
              <a:spcBef>
                <a:spcPts val="0"/>
              </a:spcBef>
            </a:pPr>
            <a:r>
              <a:rPr lang="en-US" sz="1600" b="1" dirty="0" smtClean="0"/>
              <a:t>Probed by Far-Infrared </a:t>
            </a:r>
            <a:r>
              <a:rPr lang="en-US" sz="1600" b="1" dirty="0" err="1"/>
              <a:t>Magnetospectroscopy</a:t>
            </a:r>
            <a:endParaRPr lang="en-US" sz="1600" b="1" kern="1200" dirty="0"/>
          </a:p>
          <a:p>
            <a:pPr algn="ctr">
              <a:spcBef>
                <a:spcPts val="0"/>
              </a:spcBef>
            </a:pPr>
            <a:endParaRPr lang="en-US" sz="600" dirty="0"/>
          </a:p>
          <a:p>
            <a:pPr algn="ctr">
              <a:spcBef>
                <a:spcPts val="0"/>
              </a:spcBef>
            </a:pPr>
            <a:r>
              <a:rPr lang="en-US" sz="1100" dirty="0"/>
              <a:t>J. G. C. Kragskow,</a:t>
            </a:r>
            <a:r>
              <a:rPr lang="en-US" sz="1100" kern="1200" baseline="30000" dirty="0"/>
              <a:t>1</a:t>
            </a:r>
            <a:r>
              <a:rPr lang="en-US" sz="1100" kern="1200" dirty="0"/>
              <a:t> </a:t>
            </a:r>
            <a:r>
              <a:rPr lang="en-US" sz="1100" dirty="0"/>
              <a:t>J. Marbey,</a:t>
            </a:r>
            <a:r>
              <a:rPr lang="en-US" sz="1100" baseline="30000" dirty="0"/>
              <a:t>2,</a:t>
            </a:r>
            <a:r>
              <a:rPr lang="en-US" sz="1100" kern="1200" baseline="30000" dirty="0"/>
              <a:t>3</a:t>
            </a:r>
            <a:r>
              <a:rPr lang="en-US" sz="1100" kern="1200" dirty="0"/>
              <a:t> C. D. Buch,</a:t>
            </a:r>
            <a:r>
              <a:rPr lang="en-US" sz="1100" kern="1200" baseline="30000" dirty="0"/>
              <a:t>4</a:t>
            </a:r>
            <a:r>
              <a:rPr lang="en-US" sz="1100" kern="1200" dirty="0"/>
              <a:t> </a:t>
            </a:r>
            <a:r>
              <a:rPr lang="en-US" sz="1100" dirty="0"/>
              <a:t>J. Nehrkorn,</a:t>
            </a:r>
            <a:r>
              <a:rPr lang="en-US" sz="1100" kern="1200" baseline="30000" dirty="0"/>
              <a:t>2</a:t>
            </a:r>
            <a:r>
              <a:rPr lang="en-US" sz="1100" kern="1200" dirty="0"/>
              <a:t> M. Ozerov,</a:t>
            </a:r>
            <a:r>
              <a:rPr lang="en-US" sz="1100" kern="1200" baseline="30000" dirty="0"/>
              <a:t>2</a:t>
            </a:r>
            <a:r>
              <a:rPr lang="en-US" sz="1100" kern="1200" dirty="0"/>
              <a:t> S. Piligkos,</a:t>
            </a:r>
            <a:r>
              <a:rPr lang="en-US" sz="1100" kern="1200" baseline="30000" dirty="0"/>
              <a:t>4</a:t>
            </a:r>
            <a:r>
              <a:rPr lang="en-US" sz="1100" kern="1200" dirty="0"/>
              <a:t> S. Hill,</a:t>
            </a:r>
            <a:r>
              <a:rPr lang="en-US" sz="1100" kern="1200" baseline="30000" dirty="0"/>
              <a:t>2,3</a:t>
            </a:r>
            <a:r>
              <a:rPr lang="en-US" sz="1100" kern="1200" dirty="0"/>
              <a:t> N. F. Chilton</a:t>
            </a:r>
            <a:r>
              <a:rPr lang="en-US" sz="1100" kern="1200" baseline="30000" dirty="0"/>
              <a:t>1</a:t>
            </a:r>
          </a:p>
          <a:p>
            <a:pPr algn="ctr">
              <a:spcBef>
                <a:spcPts val="0"/>
              </a:spcBef>
            </a:pPr>
            <a:r>
              <a:rPr lang="en-US" sz="1050" b="1" kern="1200" dirty="0">
                <a:solidFill>
                  <a:srgbClr val="0033CC"/>
                </a:solidFill>
              </a:rPr>
              <a:t>1. University of Manchester, UK; 2. </a:t>
            </a:r>
            <a:r>
              <a:rPr lang="en-US" sz="1050" b="1" kern="1200" dirty="0" err="1">
                <a:solidFill>
                  <a:srgbClr val="0033CC"/>
                </a:solidFill>
              </a:rPr>
              <a:t>MagLab</a:t>
            </a:r>
            <a:r>
              <a:rPr lang="en-US" sz="1050" b="1" kern="1200" dirty="0">
                <a:solidFill>
                  <a:srgbClr val="0033CC"/>
                </a:solidFill>
              </a:rPr>
              <a:t>; 3. FSU Physics; 4. University of Copenhagen, Denmark</a:t>
            </a:r>
          </a:p>
          <a:p>
            <a:pPr algn="ctr">
              <a:spcBef>
                <a:spcPts val="0"/>
              </a:spcBef>
            </a:pPr>
            <a:r>
              <a:rPr lang="en-US" sz="400" b="1" kern="1200" dirty="0">
                <a:solidFill>
                  <a:srgbClr val="0033CC"/>
                </a:solidFill>
              </a:rPr>
              <a:t> </a:t>
            </a:r>
            <a:endParaRPr lang="en-US" sz="600" b="1" kern="1200" dirty="0">
              <a:solidFill>
                <a:srgbClr val="0033CC"/>
              </a:solidFill>
            </a:endParaRPr>
          </a:p>
          <a:p>
            <a:pPr algn="ctr">
              <a:spcBef>
                <a:spcPts val="0"/>
              </a:spcBef>
            </a:pPr>
            <a:r>
              <a:rPr lang="en-US" sz="1050" b="1" kern="1200" dirty="0"/>
              <a:t>Funding Grants:</a:t>
            </a:r>
            <a:r>
              <a:rPr lang="en-US" sz="1050" kern="1200" dirty="0"/>
              <a:t>  G.S. Boebinger (NSF </a:t>
            </a:r>
            <a:r>
              <a:rPr lang="en-US" sz="1050" dirty="0"/>
              <a:t>DMR-1644779</a:t>
            </a:r>
            <a:r>
              <a:rPr lang="en-US" sz="1050" kern="1200" dirty="0"/>
              <a:t>); N. F. Chilton (Royal Society and European Research Council, </a:t>
            </a:r>
          </a:p>
          <a:p>
            <a:pPr algn="ctr">
              <a:spcBef>
                <a:spcPts val="0"/>
              </a:spcBef>
            </a:pPr>
            <a:r>
              <a:rPr lang="en-US" sz="1050" kern="1200" dirty="0"/>
              <a:t>grant # 851504);  J. G. C. </a:t>
            </a:r>
            <a:r>
              <a:rPr lang="en-US" sz="1050" kern="1200" dirty="0" err="1"/>
              <a:t>Kragskow</a:t>
            </a:r>
            <a:r>
              <a:rPr lang="en-US" sz="1050" kern="1200" dirty="0"/>
              <a:t> (EPSRC</a:t>
            </a:r>
            <a:r>
              <a:rPr lang="en-US" sz="1050" dirty="0"/>
              <a:t>); S. Hill (DOE DE-SC0020260); </a:t>
            </a:r>
            <a:r>
              <a:rPr lang="en-US" sz="1050" kern="1200" dirty="0"/>
              <a:t>S. </a:t>
            </a:r>
            <a:r>
              <a:rPr lang="en-US" sz="1050" kern="1200" dirty="0" err="1"/>
              <a:t>Piligkos</a:t>
            </a:r>
            <a:r>
              <a:rPr lang="en-US" sz="1050" kern="1200" dirty="0"/>
              <a:t> (VILLUM FONDEN #13376).</a:t>
            </a:r>
            <a:endParaRPr lang="en-US" sz="1050" b="1" kern="1200" dirty="0">
              <a:solidFill>
                <a:srgbClr val="0033CC"/>
              </a:solidFill>
            </a:endParaRPr>
          </a:p>
        </p:txBody>
      </p:sp>
      <p:sp>
        <p:nvSpPr>
          <p:cNvPr id="29" name="Text Box 28">
            <a:extLst>
              <a:ext uri="{FF2B5EF4-FFF2-40B4-BE49-F238E27FC236}">
                <a16:creationId xmlns:a16="http://schemas.microsoft.com/office/drawing/2014/main" id="{96A860B1-D6CB-A1AB-7FD4-13F1EF7B7E05}"/>
              </a:ext>
            </a:extLst>
          </p:cNvPr>
          <p:cNvSpPr txBox="1">
            <a:spLocks noChangeArrowheads="1"/>
          </p:cNvSpPr>
          <p:nvPr/>
        </p:nvSpPr>
        <p:spPr bwMode="auto">
          <a:xfrm>
            <a:off x="-3044" y="1391685"/>
            <a:ext cx="4414042" cy="5078313"/>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latin typeface="Arial" charset="0"/>
              </a:rPr>
              <a:t>Far-infrared measurements performed in high magnetic fields reveal microscopic details of the coupling between the electronic and vibrational degrees of </a:t>
            </a:r>
            <a:r>
              <a:rPr lang="en-US" sz="1200" i="1" u="sng" spc="-10" dirty="0">
                <a:latin typeface="Arial" charset="0"/>
              </a:rPr>
              <a:t>freedom–-so-called vibronic coupling–-in a molecule containing </a:t>
            </a:r>
            <a:r>
              <a:rPr lang="en-US" sz="1200" i="1" u="sng" dirty="0">
                <a:latin typeface="Arial" charset="0"/>
              </a:rPr>
              <a:t>a single magnetic ytterbium (Yb) ion </a:t>
            </a:r>
            <a:r>
              <a:rPr lang="en-US" sz="1200" dirty="0">
                <a:latin typeface="Arial" charset="0"/>
              </a:rPr>
              <a:t>(</a:t>
            </a:r>
            <a:r>
              <a:rPr lang="en-US" sz="1200" dirty="0" smtClean="0">
                <a:latin typeface="Arial" charset="0"/>
              </a:rPr>
              <a:t>Figure). </a:t>
            </a:r>
            <a:r>
              <a:rPr lang="en-US" sz="1200" dirty="0">
                <a:latin typeface="Arial" charset="0"/>
              </a:rPr>
              <a:t>It is shown that a relatively small subset of the possible vibrational modes </a:t>
            </a:r>
            <a:r>
              <a:rPr lang="en-US" sz="1200" dirty="0" smtClean="0">
                <a:latin typeface="Arial" charset="0"/>
              </a:rPr>
              <a:t>couples </a:t>
            </a:r>
            <a:r>
              <a:rPr lang="en-US" sz="1200" dirty="0">
                <a:latin typeface="Arial" charset="0"/>
              </a:rPr>
              <a:t>strongly to the magnetic moment of the Yb ion.</a:t>
            </a:r>
            <a:endParaRPr lang="en-US" sz="1200" dirty="0">
              <a:solidFill>
                <a:srgbClr val="FF0000"/>
              </a:solidFill>
              <a:latin typeface="Arial" charset="0"/>
            </a:endParaRPr>
          </a:p>
          <a:p>
            <a:pPr algn="just"/>
            <a:endParaRPr lang="en-US" sz="600" dirty="0"/>
          </a:p>
          <a:p>
            <a:pPr algn="just"/>
            <a:r>
              <a:rPr lang="en-US" sz="1200" b="1" dirty="0">
                <a:solidFill>
                  <a:srgbClr val="000000"/>
                </a:solidFill>
              </a:rPr>
              <a:t>Why is this important? </a:t>
            </a:r>
            <a:r>
              <a:rPr lang="en-US" sz="1200" dirty="0">
                <a:solidFill>
                  <a:srgbClr val="000000"/>
                </a:solidFill>
              </a:rPr>
              <a:t>This class of magnetic molecules is of interest due to their potential use in next-generation nanoscale information technologies</a:t>
            </a:r>
            <a:r>
              <a:rPr lang="en-US" sz="1200" spc="-10" dirty="0">
                <a:latin typeface="Arial" charset="0"/>
              </a:rPr>
              <a:t>–-</a:t>
            </a:r>
            <a:r>
              <a:rPr lang="en-US" sz="1200" dirty="0">
                <a:solidFill>
                  <a:srgbClr val="000000"/>
                </a:solidFill>
              </a:rPr>
              <a:t>both classical and quantum. </a:t>
            </a:r>
            <a:r>
              <a:rPr lang="en-US" sz="1200" i="1" u="sng" dirty="0">
                <a:solidFill>
                  <a:srgbClr val="000000"/>
                </a:solidFill>
              </a:rPr>
              <a:t>The </a:t>
            </a:r>
            <a:r>
              <a:rPr lang="en-US" sz="1200" i="1" u="sng" dirty="0">
                <a:latin typeface="Arial" charset="0"/>
              </a:rPr>
              <a:t>molecular vibrations that couple most strongly to the magnetic moment of the Yb ion are the ones that dominate its relaxation, i.e., the loss of information encoded in the magnetic states of the molecule. Armed with this knowledge, chemists can design superior molecules with </a:t>
            </a:r>
            <a:r>
              <a:rPr lang="en-US" sz="1200" i="1" u="sng" dirty="0" smtClean="0">
                <a:latin typeface="Arial" charset="0"/>
              </a:rPr>
              <a:t>weaker vibrational coupling to the magnetic moment, hence enhanced </a:t>
            </a:r>
            <a:r>
              <a:rPr lang="en-US" sz="1200" i="1" u="sng" dirty="0">
                <a:latin typeface="Arial" charset="0"/>
              </a:rPr>
              <a:t>information storage potential</a:t>
            </a:r>
            <a:r>
              <a:rPr lang="en-US" sz="1200" dirty="0">
                <a:latin typeface="Arial" charset="0"/>
              </a:rPr>
              <a:t>.</a:t>
            </a:r>
          </a:p>
          <a:p>
            <a:pPr algn="just"/>
            <a:endParaRPr lang="en-US" sz="600" dirty="0"/>
          </a:p>
          <a:p>
            <a:pPr algn="just"/>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latin typeface="Arial" charset="0"/>
              </a:rPr>
              <a:t> The trick to this study is </a:t>
            </a:r>
            <a:r>
              <a:rPr lang="en-US" sz="1200" dirty="0" smtClean="0">
                <a:latin typeface="Arial" charset="0"/>
              </a:rPr>
              <a:t>that weak </a:t>
            </a:r>
            <a:r>
              <a:rPr lang="en-US" sz="1200" dirty="0" err="1" smtClean="0">
                <a:latin typeface="Arial" charset="0"/>
              </a:rPr>
              <a:t>vibronic</a:t>
            </a:r>
            <a:r>
              <a:rPr lang="en-US" sz="1200" dirty="0" smtClean="0">
                <a:latin typeface="Arial" charset="0"/>
              </a:rPr>
              <a:t> </a:t>
            </a:r>
            <a:r>
              <a:rPr lang="en-US" sz="1200" dirty="0">
                <a:latin typeface="Arial" charset="0"/>
              </a:rPr>
              <a:t>modes change their energies with magnetic field, while the much stronger pure vibrational modes do not. </a:t>
            </a:r>
            <a:r>
              <a:rPr lang="en-US" sz="1200" dirty="0">
                <a:latin typeface="Arial" charset="0"/>
              </a:rPr>
              <a:t>T</a:t>
            </a:r>
            <a:r>
              <a:rPr lang="en-US" sz="1200" dirty="0" smtClean="0">
                <a:latin typeface="Arial" charset="0"/>
              </a:rPr>
              <a:t>he </a:t>
            </a:r>
            <a:r>
              <a:rPr lang="en-US" sz="1200" dirty="0">
                <a:latin typeface="Arial" charset="0"/>
              </a:rPr>
              <a:t>weak vibronic modes can be identified via a data processing method that removes field-independent signals. </a:t>
            </a:r>
            <a:r>
              <a:rPr lang="en-US" sz="1200" i="1" u="sng" dirty="0">
                <a:latin typeface="Arial" charset="0"/>
              </a:rPr>
              <a:t>The wider field range available at the MagLab enables identification of many more </a:t>
            </a:r>
            <a:r>
              <a:rPr lang="en-US" sz="1200" i="1" u="sng" dirty="0" smtClean="0">
                <a:latin typeface="Arial" charset="0"/>
              </a:rPr>
              <a:t>weak </a:t>
            </a:r>
            <a:r>
              <a:rPr lang="en-US" sz="1200" i="1" u="sng" dirty="0" err="1" smtClean="0">
                <a:latin typeface="Arial" charset="0"/>
              </a:rPr>
              <a:t>vibronic</a:t>
            </a:r>
            <a:r>
              <a:rPr lang="en-US" sz="1200" i="1" u="sng" dirty="0" smtClean="0">
                <a:latin typeface="Arial" charset="0"/>
              </a:rPr>
              <a:t> </a:t>
            </a:r>
            <a:r>
              <a:rPr lang="en-US" sz="1200" i="1" u="sng" dirty="0">
                <a:latin typeface="Arial" charset="0"/>
              </a:rPr>
              <a:t>modes, </a:t>
            </a:r>
            <a:r>
              <a:rPr lang="en-US" sz="1200" i="1" u="sng" spc="-10" dirty="0">
                <a:latin typeface="Arial" charset="0"/>
              </a:rPr>
              <a:t>thus providing information that could not be obtained elsewhere</a:t>
            </a:r>
            <a:r>
              <a:rPr lang="en-US" sz="1200" dirty="0">
                <a:latin typeface="Arial" charset="0"/>
              </a:rPr>
              <a:t>.</a:t>
            </a:r>
          </a:p>
        </p:txBody>
      </p:sp>
      <p:sp>
        <p:nvSpPr>
          <p:cNvPr id="30" name="Text Box 28">
            <a:extLst>
              <a:ext uri="{FF2B5EF4-FFF2-40B4-BE49-F238E27FC236}">
                <a16:creationId xmlns:a16="http://schemas.microsoft.com/office/drawing/2014/main" id="{B817F474-8FF6-A52D-48F3-626A8117764B}"/>
              </a:ext>
            </a:extLst>
          </p:cNvPr>
          <p:cNvSpPr txBox="1">
            <a:spLocks noChangeArrowheads="1"/>
          </p:cNvSpPr>
          <p:nvPr/>
        </p:nvSpPr>
        <p:spPr bwMode="auto">
          <a:xfrm>
            <a:off x="-16771" y="6233855"/>
            <a:ext cx="9160769" cy="600164"/>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t>
            </a:r>
            <a:r>
              <a:rPr lang="en-US" sz="1100" b="1" dirty="0" smtClean="0">
                <a:solidFill>
                  <a:srgbClr val="333399"/>
                </a:solidFill>
              </a:rPr>
              <a:t>and instrumentation used:</a:t>
            </a:r>
            <a:r>
              <a:rPr lang="en-US" sz="1100" dirty="0" smtClean="0">
                <a:solidFill>
                  <a:srgbClr val="333399"/>
                </a:solidFill>
              </a:rPr>
              <a:t>  </a:t>
            </a:r>
            <a:r>
              <a:rPr lang="en-US" sz="1100" dirty="0">
                <a:solidFill>
                  <a:srgbClr val="333399"/>
                </a:solidFill>
              </a:rPr>
              <a:t>Joint EMR/DC-Field Facility Operation (</a:t>
            </a:r>
            <a:r>
              <a:rPr lang="en-US" sz="1100" dirty="0">
                <a:solidFill>
                  <a:srgbClr val="333299"/>
                </a:solidFill>
              </a:rPr>
              <a:t>Infrared / Terahertz Magneto Optics in SCM3</a:t>
            </a:r>
            <a:r>
              <a:rPr lang="en-US" sz="1100" dirty="0">
                <a:solidFill>
                  <a:srgbClr val="333399"/>
                </a:solidFill>
              </a:rPr>
              <a:t>)</a:t>
            </a:r>
          </a:p>
          <a:p>
            <a:pPr algn="just"/>
            <a:r>
              <a:rPr lang="en-US" sz="1100" b="1" dirty="0">
                <a:solidFill>
                  <a:srgbClr val="333399"/>
                </a:solidFill>
              </a:rPr>
              <a:t>Citation: </a:t>
            </a:r>
            <a:r>
              <a:rPr lang="en-US" sz="1100" dirty="0" err="1">
                <a:solidFill>
                  <a:srgbClr val="333399"/>
                </a:solidFill>
              </a:rPr>
              <a:t>Kragskow</a:t>
            </a:r>
            <a:r>
              <a:rPr lang="en-US" sz="1100" dirty="0">
                <a:solidFill>
                  <a:srgbClr val="333399"/>
                </a:solidFill>
              </a:rPr>
              <a:t>, J.G.C.; </a:t>
            </a:r>
            <a:r>
              <a:rPr lang="en-US" sz="1100" dirty="0" err="1">
                <a:solidFill>
                  <a:srgbClr val="333399"/>
                </a:solidFill>
              </a:rPr>
              <a:t>Marbey</a:t>
            </a:r>
            <a:r>
              <a:rPr lang="en-US" sz="1100" dirty="0">
                <a:solidFill>
                  <a:srgbClr val="333399"/>
                </a:solidFill>
              </a:rPr>
              <a:t>, J.; Buch, C.D.; </a:t>
            </a:r>
            <a:r>
              <a:rPr lang="en-US" sz="1100" dirty="0" err="1">
                <a:solidFill>
                  <a:srgbClr val="333399"/>
                </a:solidFill>
              </a:rPr>
              <a:t>Nehrkorn</a:t>
            </a:r>
            <a:r>
              <a:rPr lang="en-US" sz="1100" dirty="0">
                <a:solidFill>
                  <a:srgbClr val="333399"/>
                </a:solidFill>
              </a:rPr>
              <a:t>, J.; Ozerov, M.; </a:t>
            </a:r>
            <a:r>
              <a:rPr lang="en-US" sz="1100" dirty="0" err="1">
                <a:solidFill>
                  <a:srgbClr val="333399"/>
                </a:solidFill>
              </a:rPr>
              <a:t>Piligkos</a:t>
            </a:r>
            <a:r>
              <a:rPr lang="en-US" sz="1100" dirty="0">
                <a:solidFill>
                  <a:srgbClr val="333399"/>
                </a:solidFill>
              </a:rPr>
              <a:t>, S.; Hill, S.; Chilton, N.F., </a:t>
            </a:r>
            <a:r>
              <a:rPr lang="en-US" sz="1100" i="1" dirty="0">
                <a:solidFill>
                  <a:srgbClr val="333399"/>
                </a:solidFill>
              </a:rPr>
              <a:t>Analysis of vibronic coupling in a 4f molecular magnet with FIRMS,</a:t>
            </a:r>
            <a:r>
              <a:rPr lang="en-US" sz="1100" dirty="0">
                <a:solidFill>
                  <a:srgbClr val="333399"/>
                </a:solidFill>
              </a:rPr>
              <a:t> </a:t>
            </a:r>
            <a:r>
              <a:rPr lang="en-US" sz="1100" b="1" dirty="0">
                <a:solidFill>
                  <a:srgbClr val="333399"/>
                </a:solidFill>
              </a:rPr>
              <a:t>Nature </a:t>
            </a:r>
            <a:r>
              <a:rPr lang="en-US" sz="1100" b="1" dirty="0" smtClean="0">
                <a:solidFill>
                  <a:srgbClr val="333399"/>
                </a:solidFill>
              </a:rPr>
              <a:t>Communications</a:t>
            </a:r>
            <a:r>
              <a:rPr lang="en-US" sz="1100" dirty="0" smtClean="0">
                <a:solidFill>
                  <a:srgbClr val="333399"/>
                </a:solidFill>
              </a:rPr>
              <a:t> </a:t>
            </a:r>
            <a:r>
              <a:rPr lang="en-US" sz="1100" b="1" dirty="0">
                <a:solidFill>
                  <a:srgbClr val="333399"/>
                </a:solidFill>
              </a:rPr>
              <a:t>13</a:t>
            </a:r>
            <a:r>
              <a:rPr lang="en-US" sz="1100" dirty="0">
                <a:solidFill>
                  <a:srgbClr val="333399"/>
                </a:solidFill>
              </a:rPr>
              <a:t>, 825 (2022) </a:t>
            </a:r>
            <a:r>
              <a:rPr lang="en-US" sz="1100" dirty="0">
                <a:solidFill>
                  <a:srgbClr val="333399"/>
                </a:solidFill>
                <a:hlinkClick r:id="rId7">
                  <a:extLst>
                    <a:ext uri="{A12FA001-AC4F-418D-AE19-62706E023703}">
                      <ahyp:hlinkClr xmlns:ahyp="http://schemas.microsoft.com/office/drawing/2018/hyperlinkcolor" xmlns="" val="tx"/>
                    </a:ext>
                  </a:extLst>
                </a:hlinkClick>
              </a:rPr>
              <a:t>doi.org/10.1038/s41467-022-28352-2</a:t>
            </a:r>
            <a:r>
              <a:rPr lang="en-US" sz="1100" dirty="0">
                <a:solidFill>
                  <a:srgbClr val="333399"/>
                </a:solidFill>
              </a:rPr>
              <a:t> </a:t>
            </a:r>
            <a:r>
              <a:rPr lang="en-US" sz="1100" dirty="0" smtClean="0">
                <a:solidFill>
                  <a:srgbClr val="333399"/>
                </a:solidFill>
              </a:rPr>
              <a:t>  Links to Data </a:t>
            </a:r>
            <a:r>
              <a:rPr lang="en-US" sz="1100" dirty="0" smtClean="0">
                <a:solidFill>
                  <a:srgbClr val="333399"/>
                </a:solidFill>
                <a:hlinkClick r:id="rId8">
                  <a:extLst>
                    <a:ext uri="{A12FA001-AC4F-418D-AE19-62706E023703}">
                      <ahyp:hlinkClr xmlns:ahyp="http://schemas.microsoft.com/office/drawing/2018/hyperlinkcolor" xmlns="" val="tx"/>
                    </a:ext>
                  </a:extLst>
                </a:hlinkClick>
              </a:rPr>
              <a:t>Set 1</a:t>
            </a:r>
            <a:r>
              <a:rPr lang="en-US" sz="1100" dirty="0">
                <a:solidFill>
                  <a:srgbClr val="333399"/>
                </a:solidFill>
              </a:rPr>
              <a:t> </a:t>
            </a:r>
            <a:r>
              <a:rPr lang="en-US" sz="1100" dirty="0" smtClean="0">
                <a:solidFill>
                  <a:srgbClr val="333399"/>
                </a:solidFill>
              </a:rPr>
              <a:t>and </a:t>
            </a:r>
            <a:r>
              <a:rPr lang="en-US" sz="1100" dirty="0" smtClean="0">
                <a:solidFill>
                  <a:srgbClr val="333399"/>
                </a:solidFill>
                <a:hlinkClick r:id="rId9">
                  <a:extLst>
                    <a:ext uri="{A12FA001-AC4F-418D-AE19-62706E023703}">
                      <ahyp:hlinkClr xmlns:ahyp="http://schemas.microsoft.com/office/drawing/2018/hyperlinkcolor" xmlns="" val="tx"/>
                    </a:ext>
                  </a:extLst>
                </a:hlinkClick>
              </a:rPr>
              <a:t>Set </a:t>
            </a:r>
            <a:r>
              <a:rPr lang="en-US" sz="1100" dirty="0">
                <a:solidFill>
                  <a:srgbClr val="333399"/>
                </a:solidFill>
                <a:hlinkClick r:id="rId9">
                  <a:extLst>
                    <a:ext uri="{A12FA001-AC4F-418D-AE19-62706E023703}">
                      <ahyp:hlinkClr xmlns:ahyp="http://schemas.microsoft.com/office/drawing/2018/hyperlinkcolor" xmlns="" val="tx"/>
                    </a:ext>
                  </a:extLst>
                </a:hlinkClick>
              </a:rPr>
              <a:t>2</a:t>
            </a:r>
            <a:endParaRPr lang="en-US" sz="1200" dirty="0">
              <a:solidFill>
                <a:srgbClr val="333399"/>
              </a:solidFill>
            </a:endParaRPr>
          </a:p>
        </p:txBody>
      </p:sp>
      <p:pic>
        <p:nvPicPr>
          <p:cNvPr id="5" name="41467_2022_28352_MOESM2_ESM" descr="41467_2022_28352_MOESM2_ESM">
            <a:hlinkClick r:id="" action="ppaction://media"/>
            <a:hlinkHover r:id="" action="ppaction://ole?verb=0"/>
            <a:extLst>
              <a:ext uri="{FF2B5EF4-FFF2-40B4-BE49-F238E27FC236}">
                <a16:creationId xmlns:a16="http://schemas.microsoft.com/office/drawing/2014/main" id="{6F7A726A-6393-C493-9001-BCDA0643956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1501" r="14388" b="4704"/>
          <a:stretch/>
        </p:blipFill>
        <p:spPr>
          <a:xfrm>
            <a:off x="4488398" y="1456280"/>
            <a:ext cx="3918858" cy="3329951"/>
          </a:xfrm>
          <a:prstGeom prst="rect">
            <a:avLst/>
          </a:prstGeom>
        </p:spPr>
      </p:pic>
      <p:sp>
        <p:nvSpPr>
          <p:cNvPr id="27" name="Rectangle 49">
            <a:extLst>
              <a:ext uri="{FF2B5EF4-FFF2-40B4-BE49-F238E27FC236}">
                <a16:creationId xmlns:a16="http://schemas.microsoft.com/office/drawing/2014/main" id="{15BEAE22-795B-0279-F13D-7DD0466A8747}"/>
              </a:ext>
            </a:extLst>
          </p:cNvPr>
          <p:cNvSpPr>
            <a:spLocks noChangeArrowheads="1"/>
          </p:cNvSpPr>
          <p:nvPr/>
        </p:nvSpPr>
        <p:spPr bwMode="auto">
          <a:xfrm>
            <a:off x="4449840" y="1456279"/>
            <a:ext cx="4654536" cy="4687280"/>
          </a:xfrm>
          <a:prstGeom prst="rect">
            <a:avLst/>
          </a:prstGeom>
          <a:noFill/>
          <a:ln w="19050">
            <a:solidFill>
              <a:srgbClr val="0033CC"/>
            </a:solidFill>
            <a:miter lim="800000"/>
            <a:headEnd/>
            <a:tailEnd/>
          </a:ln>
        </p:spPr>
        <p:txBody>
          <a:bodyPr wrap="none" anchor="ctr"/>
          <a:lstStyle/>
          <a:p>
            <a:endParaRPr lang="en-US"/>
          </a:p>
        </p:txBody>
      </p:sp>
      <p:sp>
        <p:nvSpPr>
          <p:cNvPr id="14" name="TextBox 13">
            <a:extLst>
              <a:ext uri="{FF2B5EF4-FFF2-40B4-BE49-F238E27FC236}">
                <a16:creationId xmlns:a16="http://schemas.microsoft.com/office/drawing/2014/main" id="{05990EF7-0C08-2849-532D-8FF7C5E4359B}"/>
              </a:ext>
            </a:extLst>
          </p:cNvPr>
          <p:cNvSpPr txBox="1"/>
          <p:nvPr/>
        </p:nvSpPr>
        <p:spPr>
          <a:xfrm>
            <a:off x="4449840" y="4812426"/>
            <a:ext cx="4654535" cy="1331134"/>
          </a:xfrm>
          <a:prstGeom prst="rect">
            <a:avLst/>
          </a:prstGeom>
          <a:noFill/>
        </p:spPr>
        <p:txBody>
          <a:bodyPr wrap="square" rtlCol="0">
            <a:spAutoFit/>
          </a:bodyPr>
          <a:lstStyle/>
          <a:p>
            <a:r>
              <a:rPr lang="en-US" sz="1150" b="1" spc="-10" dirty="0" smtClean="0"/>
              <a:t>Figure: </a:t>
            </a:r>
            <a:r>
              <a:rPr lang="en-US" sz="1150" spc="-10" dirty="0"/>
              <a:t>The [Yb(</a:t>
            </a:r>
            <a:r>
              <a:rPr lang="en-US" sz="1150" spc="-10" dirty="0" err="1"/>
              <a:t>trensal</a:t>
            </a:r>
            <a:r>
              <a:rPr lang="en-US" sz="1150" spc="-10" dirty="0"/>
              <a:t>)] molecule. Color code: </a:t>
            </a:r>
            <a:r>
              <a:rPr lang="en-US" sz="1150" spc="-10" dirty="0" smtClean="0"/>
              <a:t>Ytterbium </a:t>
            </a:r>
            <a:r>
              <a:rPr lang="en-US" sz="1150" spc="-10" dirty="0"/>
              <a:t>– green; </a:t>
            </a:r>
            <a:r>
              <a:rPr lang="en-US" sz="1150" spc="-10" dirty="0" smtClean="0"/>
              <a:t>Nitrogen </a:t>
            </a:r>
            <a:r>
              <a:rPr lang="en-US" sz="1150" spc="-10" dirty="0"/>
              <a:t>– blue; </a:t>
            </a:r>
            <a:r>
              <a:rPr lang="en-US" sz="1150" spc="-10" dirty="0" smtClean="0"/>
              <a:t>Oxygen </a:t>
            </a:r>
            <a:r>
              <a:rPr lang="en-US" sz="1150" spc="-10" dirty="0"/>
              <a:t>– red; </a:t>
            </a:r>
            <a:r>
              <a:rPr lang="en-US" sz="1150" spc="-10" dirty="0" smtClean="0"/>
              <a:t>Carbon </a:t>
            </a:r>
            <a:r>
              <a:rPr lang="en-US" sz="1150" spc="-10" dirty="0"/>
              <a:t>– gray; </a:t>
            </a:r>
            <a:r>
              <a:rPr lang="en-US" sz="1150" spc="-10" dirty="0" smtClean="0"/>
              <a:t>Hydrogen </a:t>
            </a:r>
            <a:r>
              <a:rPr lang="en-US" sz="1150" spc="-10" dirty="0"/>
              <a:t>– white. </a:t>
            </a:r>
            <a:r>
              <a:rPr lang="en-US" sz="1150" b="1" spc="-10" dirty="0" smtClean="0"/>
              <a:t>This is an animation of one of </a:t>
            </a:r>
            <a:r>
              <a:rPr lang="en-US" sz="1150" b="1" spc="-10" dirty="0"/>
              <a:t>the vibrational modes that couples strongly to the magnetic moment of the Yb ion</a:t>
            </a:r>
            <a:r>
              <a:rPr lang="en-US" sz="1150" spc="-10" dirty="0"/>
              <a:t> </a:t>
            </a:r>
            <a:r>
              <a:rPr lang="en-US" sz="1150" spc="-10" dirty="0" smtClean="0"/>
              <a:t>(a vibrational mode that increases in energy from 520cm</a:t>
            </a:r>
            <a:r>
              <a:rPr lang="en-US" sz="1150" spc="-10" baseline="30000" dirty="0" smtClean="0"/>
              <a:t>-1</a:t>
            </a:r>
            <a:r>
              <a:rPr lang="en-US" sz="1150" spc="-10" dirty="0" smtClean="0"/>
              <a:t> </a:t>
            </a:r>
            <a:r>
              <a:rPr lang="en-US" sz="1150" spc="-10" dirty="0"/>
              <a:t>to </a:t>
            </a:r>
            <a:r>
              <a:rPr lang="en-US" sz="1150" spc="-10" dirty="0" smtClean="0"/>
              <a:t>540cm</a:t>
            </a:r>
            <a:r>
              <a:rPr lang="en-US" sz="1150" spc="-10" baseline="30000" dirty="0" smtClean="0"/>
              <a:t>-1</a:t>
            </a:r>
            <a:r>
              <a:rPr lang="en-US" sz="1150" spc="-10" dirty="0" smtClean="0"/>
              <a:t> as a magnetic field is ramped to 16T). </a:t>
            </a:r>
            <a:r>
              <a:rPr lang="en-US" sz="1150" spc="-10" dirty="0"/>
              <a:t>Of particular relevance are the large displacements of the O and N atoms that coordinate directly to the Yb ion.</a:t>
            </a:r>
          </a:p>
        </p:txBody>
      </p:sp>
      <p:sp>
        <p:nvSpPr>
          <p:cNvPr id="2" name="TextBox 1"/>
          <p:cNvSpPr txBox="1"/>
          <p:nvPr/>
        </p:nvSpPr>
        <p:spPr>
          <a:xfrm>
            <a:off x="8514246" y="2058706"/>
            <a:ext cx="481222" cy="3139321"/>
          </a:xfrm>
          <a:prstGeom prst="rect">
            <a:avLst/>
          </a:prstGeom>
          <a:noFill/>
        </p:spPr>
        <p:txBody>
          <a:bodyPr wrap="none" rtlCol="0">
            <a:spAutoFit/>
          </a:bodyPr>
          <a:lstStyle/>
          <a:p>
            <a:pPr algn="ctr">
              <a:lnSpc>
                <a:spcPct val="200000"/>
              </a:lnSpc>
            </a:pPr>
            <a:r>
              <a:rPr lang="en-US" b="1" dirty="0" smtClean="0"/>
              <a:t>N</a:t>
            </a:r>
          </a:p>
          <a:p>
            <a:pPr algn="ctr">
              <a:lnSpc>
                <a:spcPct val="200000"/>
              </a:lnSpc>
            </a:pPr>
            <a:r>
              <a:rPr lang="en-US" b="1" dirty="0" err="1" smtClean="0"/>
              <a:t>Yb</a:t>
            </a:r>
            <a:endParaRPr lang="en-US" b="1" dirty="0" smtClean="0"/>
          </a:p>
          <a:p>
            <a:pPr algn="ctr">
              <a:lnSpc>
                <a:spcPct val="200000"/>
              </a:lnSpc>
            </a:pPr>
            <a:r>
              <a:rPr lang="en-US" b="1" dirty="0" smtClean="0"/>
              <a:t>O</a:t>
            </a:r>
          </a:p>
          <a:p>
            <a:pPr algn="ctr">
              <a:lnSpc>
                <a:spcPct val="200000"/>
              </a:lnSpc>
            </a:pPr>
            <a:r>
              <a:rPr lang="en-US" b="1" dirty="0" smtClean="0"/>
              <a:t>C</a:t>
            </a:r>
          </a:p>
          <a:p>
            <a:pPr algn="ctr">
              <a:lnSpc>
                <a:spcPct val="200000"/>
              </a:lnSpc>
            </a:pPr>
            <a:r>
              <a:rPr lang="en-US" b="1" dirty="0"/>
              <a:t>H</a:t>
            </a:r>
            <a:endParaRPr lang="en-US" b="1" dirty="0" smtClean="0"/>
          </a:p>
          <a:p>
            <a:endParaRPr lang="en-US" b="1" dirty="0"/>
          </a:p>
        </p:txBody>
      </p:sp>
      <p:cxnSp>
        <p:nvCxnSpPr>
          <p:cNvPr id="4" name="Straight Arrow Connector 3"/>
          <p:cNvCxnSpPr/>
          <p:nvPr/>
        </p:nvCxnSpPr>
        <p:spPr>
          <a:xfrm flipH="1">
            <a:off x="7566006" y="2440944"/>
            <a:ext cx="984915" cy="349282"/>
          </a:xfrm>
          <a:prstGeom prst="straightConnector1">
            <a:avLst/>
          </a:prstGeom>
          <a:ln w="57150">
            <a:solidFill>
              <a:srgbClr val="1118DA"/>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95743" y="2985387"/>
            <a:ext cx="1449953" cy="18707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095743" y="3501266"/>
            <a:ext cx="1455179" cy="61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874289" y="4083892"/>
            <a:ext cx="676634" cy="21824"/>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058463" y="4466507"/>
            <a:ext cx="487233" cy="17532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00926" y="4587552"/>
            <a:ext cx="152328" cy="595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3659">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B0E88F-78F7-4996-9FFA-F59C485DEAA5}"/>
</file>

<file path=customXml/itemProps2.xml><?xml version="1.0" encoding="utf-8"?>
<ds:datastoreItem xmlns:ds="http://schemas.openxmlformats.org/officeDocument/2006/customXml" ds:itemID="{6DCC64FE-6A24-440C-9E4D-290069EF0CE3}"/>
</file>

<file path=customXml/itemProps3.xml><?xml version="1.0" encoding="utf-8"?>
<ds:datastoreItem xmlns:ds="http://schemas.openxmlformats.org/officeDocument/2006/customXml" ds:itemID="{72BC0EDE-C8AD-41C9-9E11-441083EE90C9}"/>
</file>

<file path=docProps/app.xml><?xml version="1.0" encoding="utf-8"?>
<Properties xmlns="http://schemas.openxmlformats.org/officeDocument/2006/extended-properties" xmlns:vt="http://schemas.openxmlformats.org/officeDocument/2006/docPropsVTypes">
  <TotalTime>8585</TotalTime>
  <Words>1028</Words>
  <Application>Microsoft Office PowerPoint</Application>
  <PresentationFormat>On-screen Show (4:3)</PresentationFormat>
  <Paragraphs>41</Paragraphs>
  <Slides>2</Slides>
  <Notes>2</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147</cp:revision>
  <cp:lastPrinted>2019-07-16T13:07:28Z</cp:lastPrinted>
  <dcterms:created xsi:type="dcterms:W3CDTF">2004-08-07T03:10:56Z</dcterms:created>
  <dcterms:modified xsi:type="dcterms:W3CDTF">2022-05-09T14:27:17Z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