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93792" autoAdjust="0"/>
  </p:normalViewPr>
  <p:slideViewPr>
    <p:cSldViewPr snapToGrid="0">
      <p:cViewPr varScale="1">
        <p:scale>
          <a:sx n="98" d="100"/>
          <a:sy n="98" d="100"/>
        </p:scale>
        <p:origin x="119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hyperlink" Target="https://doi.org/10.1038/s41535-022-00438-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doi.org/10.1038/s41535-022-0043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9F3FD8-1844-E214-3F4C-1A0171687040}"/>
              </a:ext>
            </a:extLst>
          </p:cNvPr>
          <p:cNvPicPr>
            <a:picLocks noChangeAspect="1"/>
          </p:cNvPicPr>
          <p:nvPr/>
        </p:nvPicPr>
        <p:blipFill>
          <a:blip r:embed="rId3"/>
          <a:stretch>
            <a:fillRect/>
          </a:stretch>
        </p:blipFill>
        <p:spPr>
          <a:xfrm>
            <a:off x="5610297" y="1465361"/>
            <a:ext cx="3457504" cy="3162140"/>
          </a:xfrm>
          <a:prstGeom prst="rect">
            <a:avLst/>
          </a:prstGeom>
        </p:spPr>
      </p:pic>
      <p:pic>
        <p:nvPicPr>
          <p:cNvPr id="29" name="Picture 28">
            <a:extLst>
              <a:ext uri="{FF2B5EF4-FFF2-40B4-BE49-F238E27FC236}">
                <a16:creationId xmlns:a16="http://schemas.microsoft.com/office/drawing/2014/main" id="{545C909A-9CF9-0387-B8D0-DD1EB1622C39}"/>
              </a:ext>
            </a:extLst>
          </p:cNvPr>
          <p:cNvPicPr>
            <a:picLocks noChangeAspect="1"/>
          </p:cNvPicPr>
          <p:nvPr/>
        </p:nvPicPr>
        <p:blipFill>
          <a:blip r:embed="rId4"/>
          <a:stretch>
            <a:fillRect/>
          </a:stretch>
        </p:blipFill>
        <p:spPr>
          <a:xfrm>
            <a:off x="4369037" y="3574461"/>
            <a:ext cx="1241260" cy="718832"/>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015" y="1423359"/>
            <a:ext cx="4258088" cy="4708981"/>
          </a:xfrm>
          <a:prstGeom prst="rect">
            <a:avLst/>
          </a:prstGeom>
          <a:noFill/>
          <a:ln w="9525">
            <a:noFill/>
            <a:miter lim="800000"/>
            <a:headEnd/>
            <a:tailEnd/>
          </a:ln>
        </p:spPr>
        <p:txBody>
          <a:bodyPr wrap="square">
            <a:spAutoFit/>
          </a:bodyPr>
          <a:lstStyle/>
          <a:p>
            <a:pPr algn="just"/>
            <a:r>
              <a:rPr lang="en-US" sz="1200" i="1" u="sng" dirty="0"/>
              <a:t>Ultra-low symmetry combined with strong spin-orbit coupling gives rise to many unique properties in </a:t>
            </a:r>
            <a:r>
              <a:rPr lang="en-US" sz="1200" i="1" u="sng" dirty="0" smtClean="0"/>
              <a:t>materials, including nonreciprocal </a:t>
            </a:r>
            <a:r>
              <a:rPr lang="en-US" sz="1200" i="1" u="sng" dirty="0"/>
              <a:t>directional dichroism, often called “one-way transparency” or an “optical diode effect”. </a:t>
            </a:r>
            <a:r>
              <a:rPr lang="en-US" sz="1200" dirty="0"/>
              <a:t>Here, a material is highly transmitting for light in the </a:t>
            </a:r>
            <a:r>
              <a:rPr lang="en-US" sz="1200" i="1" dirty="0"/>
              <a:t>+k</a:t>
            </a:r>
            <a:r>
              <a:rPr lang="en-US" sz="1200" dirty="0"/>
              <a:t> direction but nearly opaque </a:t>
            </a:r>
            <a:r>
              <a:rPr lang="en-US" sz="1200" dirty="0" smtClean="0"/>
              <a:t>for </a:t>
            </a:r>
            <a:r>
              <a:rPr lang="en-US" sz="1200" dirty="0"/>
              <a:t>light in the </a:t>
            </a:r>
            <a:r>
              <a:rPr lang="en-US" sz="1200" i="1" dirty="0"/>
              <a:t>-k</a:t>
            </a:r>
            <a:r>
              <a:rPr lang="en-US" sz="1200" dirty="0"/>
              <a:t> direction. </a:t>
            </a:r>
            <a:endParaRPr lang="en-US" sz="1200" dirty="0" smtClean="0"/>
          </a:p>
          <a:p>
            <a:pPr algn="just"/>
            <a:endParaRPr lang="en-US" sz="600" dirty="0"/>
          </a:p>
          <a:p>
            <a:pPr algn="just"/>
            <a:r>
              <a:rPr lang="en-US" sz="1200" dirty="0" smtClean="0"/>
              <a:t>Because </a:t>
            </a:r>
            <a:r>
              <a:rPr lang="en-US" sz="1200" dirty="0"/>
              <a:t>of the need to break time-reversal symmetry, switching the direction of an external magnetic field </a:t>
            </a:r>
            <a:r>
              <a:rPr lang="en-US" sz="1200" dirty="0" smtClean="0"/>
              <a:t>can </a:t>
            </a:r>
            <a:r>
              <a:rPr lang="en-US" sz="1200" dirty="0"/>
              <a:t>also induce </a:t>
            </a:r>
            <a:r>
              <a:rPr lang="en-US" sz="1200" dirty="0" smtClean="0"/>
              <a:t>one-way transparency. </a:t>
            </a:r>
            <a:r>
              <a:rPr lang="en-US" sz="1200" i="1" u="sng" dirty="0"/>
              <a:t>Ni</a:t>
            </a:r>
            <a:r>
              <a:rPr lang="en-US" sz="1200" i="1" u="sng" baseline="-25000" dirty="0"/>
              <a:t>3</a:t>
            </a:r>
            <a:r>
              <a:rPr lang="en-US" sz="1200" i="1" u="sng" dirty="0"/>
              <a:t>TeO</a:t>
            </a:r>
            <a:r>
              <a:rPr lang="en-US" sz="1200" i="1" u="sng" baseline="-25000" dirty="0"/>
              <a:t>6</a:t>
            </a:r>
            <a:r>
              <a:rPr lang="en-US" sz="1200" i="1" u="sng" dirty="0"/>
              <a:t> is a perfect platform for exploring these effects because this magnet is both chiral and polar, thus supporting nonreciprocity in a number of different measurement </a:t>
            </a:r>
            <a:r>
              <a:rPr lang="en-US" sz="1200" i="1" u="sng" dirty="0" smtClean="0"/>
              <a:t>geometries, </a:t>
            </a:r>
            <a:r>
              <a:rPr lang="en-US" sz="1200" i="1" u="sng" dirty="0"/>
              <a:t>shown in </a:t>
            </a:r>
            <a:r>
              <a:rPr lang="en-US" sz="1200" i="1" u="sng" dirty="0" smtClean="0"/>
              <a:t>Figs. (</a:t>
            </a:r>
            <a:r>
              <a:rPr lang="en-US" sz="1200" i="1" u="sng" dirty="0"/>
              <a:t>a-c).</a:t>
            </a:r>
            <a:r>
              <a:rPr lang="en-US" sz="1200" dirty="0"/>
              <a:t> </a:t>
            </a:r>
          </a:p>
          <a:p>
            <a:pPr algn="just"/>
            <a:endParaRPr lang="en-US" sz="600" dirty="0"/>
          </a:p>
          <a:p>
            <a:pPr algn="just"/>
            <a:r>
              <a:rPr lang="en-US" sz="1200" dirty="0"/>
              <a:t>In this work, </a:t>
            </a:r>
            <a:r>
              <a:rPr lang="en-US" sz="1200" dirty="0" smtClean="0"/>
              <a:t>MagLab users investigated </a:t>
            </a:r>
            <a:r>
              <a:rPr lang="en-US" sz="1200" dirty="0"/>
              <a:t>nonreciprocal directional dichroism in Ni</a:t>
            </a:r>
            <a:r>
              <a:rPr lang="en-US" sz="1200" baseline="-25000" dirty="0"/>
              <a:t>3</a:t>
            </a:r>
            <a:r>
              <a:rPr lang="en-US" sz="1200" dirty="0"/>
              <a:t>TeO</a:t>
            </a:r>
            <a:r>
              <a:rPr lang="en-US" sz="1200" baseline="-25000" dirty="0"/>
              <a:t>6</a:t>
            </a:r>
            <a:r>
              <a:rPr lang="en-US" sz="1200" dirty="0"/>
              <a:t> using optical spectroscopy, </a:t>
            </a:r>
            <a:r>
              <a:rPr lang="en-US" sz="1200" dirty="0" smtClean="0"/>
              <a:t>high-magnetic-field </a:t>
            </a:r>
            <a:r>
              <a:rPr lang="en-US" sz="1200" dirty="0"/>
              <a:t>techniques, and first-principles electronic structure methods. In addition to uncovering </a:t>
            </a:r>
            <a:r>
              <a:rPr lang="en-US" sz="1200" dirty="0" smtClean="0"/>
              <a:t>the </a:t>
            </a:r>
            <a:r>
              <a:rPr lang="en-US" sz="1200" dirty="0"/>
              <a:t>Ni toroidal </a:t>
            </a:r>
            <a:r>
              <a:rPr lang="en-US" sz="1200" dirty="0" smtClean="0"/>
              <a:t>moment (</a:t>
            </a:r>
            <a:r>
              <a:rPr lang="en-US" sz="1200" b="1" i="1" dirty="0" smtClean="0"/>
              <a:t>T </a:t>
            </a:r>
            <a:r>
              <a:rPr lang="en-US" sz="1200" b="1" i="1" dirty="0"/>
              <a:t>= P x M</a:t>
            </a:r>
            <a:r>
              <a:rPr lang="en-US" sz="1200" dirty="0"/>
              <a:t>) and broad band optical </a:t>
            </a:r>
            <a:r>
              <a:rPr lang="en-US" sz="1200" dirty="0" smtClean="0"/>
              <a:t>effects, </a:t>
            </a:r>
            <a:r>
              <a:rPr lang="en-US" sz="1200" i="1" u="sng" dirty="0" smtClean="0"/>
              <a:t>thes</a:t>
            </a:r>
            <a:r>
              <a:rPr lang="en-US" sz="1200" i="1" u="sng" dirty="0" smtClean="0"/>
              <a:t>e measurements </a:t>
            </a:r>
            <a:r>
              <a:rPr lang="en-US" sz="1200" i="1" u="sng" dirty="0" smtClean="0"/>
              <a:t>revealed </a:t>
            </a:r>
            <a:r>
              <a:rPr lang="en-US" sz="1200" i="1" u="sng" dirty="0"/>
              <a:t>that nonreciprocity persists across the entire </a:t>
            </a:r>
            <a:r>
              <a:rPr lang="en-US" sz="1200" i="1" u="sng" dirty="0" smtClean="0"/>
              <a:t>range of telecommunications wavelengths (see </a:t>
            </a:r>
            <a:r>
              <a:rPr lang="en-US" sz="1200" i="1" u="sng" dirty="0" err="1" smtClean="0"/>
              <a:t>Fig.d</a:t>
            </a:r>
            <a:r>
              <a:rPr lang="en-US" sz="1200" i="1" u="sng" dirty="0"/>
              <a:t>).</a:t>
            </a:r>
            <a:r>
              <a:rPr lang="en-US" sz="1200" dirty="0"/>
              <a:t> </a:t>
            </a:r>
            <a:r>
              <a:rPr lang="en-US" sz="1200" dirty="0" smtClean="0"/>
              <a:t>As such, </a:t>
            </a:r>
            <a:r>
              <a:rPr lang="en-US" sz="1200" dirty="0"/>
              <a:t>in addition </a:t>
            </a:r>
            <a:r>
              <a:rPr lang="en-US" sz="1200" dirty="0" smtClean="0"/>
              <a:t>to considering </a:t>
            </a:r>
            <a:r>
              <a:rPr lang="en-US" sz="1200" dirty="0"/>
              <a:t>applications in </a:t>
            </a:r>
            <a:r>
              <a:rPr lang="en-US" sz="1200" dirty="0" smtClean="0"/>
              <a:t>high-efficiency </a:t>
            </a:r>
            <a:r>
              <a:rPr lang="en-US" sz="1200" dirty="0"/>
              <a:t>optical diodes and rectifiers and high-fidelity holograms, these findings open the door to photonics applications – particularly in the area of secure fiber optic telecommunications. </a:t>
            </a:r>
          </a:p>
        </p:txBody>
      </p:sp>
      <p:sp>
        <p:nvSpPr>
          <p:cNvPr id="1029" name="Line 42"/>
          <p:cNvSpPr>
            <a:spLocks noChangeShapeType="1"/>
          </p:cNvSpPr>
          <p:nvPr/>
        </p:nvSpPr>
        <p:spPr bwMode="auto">
          <a:xfrm>
            <a:off x="114300" y="1345283"/>
            <a:ext cx="9029700" cy="0"/>
          </a:xfrm>
          <a:prstGeom prst="line">
            <a:avLst/>
          </a:prstGeom>
          <a:noFill/>
          <a:ln w="82550" cmpd="thickThin">
            <a:solidFill>
              <a:schemeClr val="tx1"/>
            </a:solidFill>
            <a:round/>
            <a:headEnd/>
            <a:tailEnd/>
          </a:ln>
        </p:spPr>
        <p:txBody>
          <a:bodyPr/>
          <a:lstStyle/>
          <a:p>
            <a:endParaRPr lang="en-US" dirty="0"/>
          </a:p>
        </p:txBody>
      </p:sp>
      <p:sp>
        <p:nvSpPr>
          <p:cNvPr id="1034" name="Rectangle 49"/>
          <p:cNvSpPr>
            <a:spLocks noChangeArrowheads="1"/>
          </p:cNvSpPr>
          <p:nvPr/>
        </p:nvSpPr>
        <p:spPr bwMode="auto">
          <a:xfrm>
            <a:off x="4264842" y="1444826"/>
            <a:ext cx="4828305" cy="457431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5" cstate="print"/>
          <a:stretch>
            <a:fillRect/>
          </a:stretch>
        </p:blipFill>
        <p:spPr>
          <a:xfrm>
            <a:off x="8107220" y="45116"/>
            <a:ext cx="1017188" cy="1023315"/>
          </a:xfrm>
          <a:prstGeom prst="rect">
            <a:avLst/>
          </a:prstGeom>
        </p:spPr>
      </p:pic>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89633"/>
            <a:ext cx="792698" cy="944759"/>
          </a:xfrm>
          <a:prstGeom prst="rect">
            <a:avLst/>
          </a:prstGeom>
        </p:spPr>
      </p:pic>
      <p:pic>
        <p:nvPicPr>
          <p:cNvPr id="28" name="Picture 27">
            <a:extLst>
              <a:ext uri="{FF2B5EF4-FFF2-40B4-BE49-F238E27FC236}">
                <a16:creationId xmlns:a16="http://schemas.microsoft.com/office/drawing/2014/main" id="{58B67A13-7E0B-BE7F-80C0-008E69DAE391}"/>
              </a:ext>
            </a:extLst>
          </p:cNvPr>
          <p:cNvPicPr>
            <a:picLocks noChangeAspect="1"/>
          </p:cNvPicPr>
          <p:nvPr/>
        </p:nvPicPr>
        <p:blipFill>
          <a:blip r:embed="rId7"/>
          <a:stretch>
            <a:fillRect/>
          </a:stretch>
        </p:blipFill>
        <p:spPr>
          <a:xfrm>
            <a:off x="4426404" y="1571497"/>
            <a:ext cx="1198143" cy="734446"/>
          </a:xfrm>
          <a:prstGeom prst="rect">
            <a:avLst/>
          </a:prstGeom>
        </p:spPr>
      </p:pic>
      <p:pic>
        <p:nvPicPr>
          <p:cNvPr id="32" name="Picture 31">
            <a:extLst>
              <a:ext uri="{FF2B5EF4-FFF2-40B4-BE49-F238E27FC236}">
                <a16:creationId xmlns:a16="http://schemas.microsoft.com/office/drawing/2014/main" id="{EE5FBCC0-73BE-206A-9FF1-71BE62D24F54}"/>
              </a:ext>
            </a:extLst>
          </p:cNvPr>
          <p:cNvPicPr>
            <a:picLocks noChangeAspect="1"/>
          </p:cNvPicPr>
          <p:nvPr/>
        </p:nvPicPr>
        <p:blipFill>
          <a:blip r:embed="rId8"/>
          <a:stretch>
            <a:fillRect/>
          </a:stretch>
        </p:blipFill>
        <p:spPr>
          <a:xfrm>
            <a:off x="4598470" y="2556844"/>
            <a:ext cx="888766" cy="766716"/>
          </a:xfrm>
          <a:prstGeom prst="rect">
            <a:avLst/>
          </a:prstGeom>
        </p:spPr>
      </p:pic>
      <p:sp>
        <p:nvSpPr>
          <p:cNvPr id="33" name="TextBox 32">
            <a:extLst>
              <a:ext uri="{FF2B5EF4-FFF2-40B4-BE49-F238E27FC236}">
                <a16:creationId xmlns:a16="http://schemas.microsoft.com/office/drawing/2014/main" id="{0752074E-32E2-70F8-71C9-94564BCBD212}"/>
              </a:ext>
            </a:extLst>
          </p:cNvPr>
          <p:cNvSpPr txBox="1"/>
          <p:nvPr/>
        </p:nvSpPr>
        <p:spPr>
          <a:xfrm>
            <a:off x="4348618" y="1505703"/>
            <a:ext cx="372218" cy="276999"/>
          </a:xfrm>
          <a:prstGeom prst="rect">
            <a:avLst/>
          </a:prstGeom>
          <a:noFill/>
        </p:spPr>
        <p:txBody>
          <a:bodyPr wrap="none" rtlCol="0">
            <a:spAutoFit/>
          </a:bodyPr>
          <a:lstStyle/>
          <a:p>
            <a:r>
              <a:rPr lang="en-US" sz="1200" dirty="0">
                <a:latin typeface="+mn-lt"/>
                <a:cs typeface="Times New Roman" panose="02020603050405020304" pitchFamily="18" charset="0"/>
              </a:rPr>
              <a:t>(a)</a:t>
            </a:r>
          </a:p>
        </p:txBody>
      </p:sp>
      <p:sp>
        <p:nvSpPr>
          <p:cNvPr id="34" name="TextBox 33">
            <a:extLst>
              <a:ext uri="{FF2B5EF4-FFF2-40B4-BE49-F238E27FC236}">
                <a16:creationId xmlns:a16="http://schemas.microsoft.com/office/drawing/2014/main" id="{597EF15B-190C-2EBF-9D12-7A1F15A6F068}"/>
              </a:ext>
            </a:extLst>
          </p:cNvPr>
          <p:cNvSpPr txBox="1"/>
          <p:nvPr/>
        </p:nvSpPr>
        <p:spPr>
          <a:xfrm>
            <a:off x="4365100" y="2504989"/>
            <a:ext cx="372218" cy="276999"/>
          </a:xfrm>
          <a:prstGeom prst="rect">
            <a:avLst/>
          </a:prstGeom>
          <a:noFill/>
        </p:spPr>
        <p:txBody>
          <a:bodyPr wrap="none" rtlCol="0">
            <a:spAutoFit/>
          </a:bodyPr>
          <a:lstStyle/>
          <a:p>
            <a:r>
              <a:rPr lang="en-US" sz="1200" dirty="0">
                <a:latin typeface="+mn-lt"/>
                <a:cs typeface="Times New Roman" panose="02020603050405020304" pitchFamily="18" charset="0"/>
              </a:rPr>
              <a:t>(b)</a:t>
            </a:r>
          </a:p>
        </p:txBody>
      </p:sp>
      <p:sp>
        <p:nvSpPr>
          <p:cNvPr id="35" name="TextBox 34">
            <a:extLst>
              <a:ext uri="{FF2B5EF4-FFF2-40B4-BE49-F238E27FC236}">
                <a16:creationId xmlns:a16="http://schemas.microsoft.com/office/drawing/2014/main" id="{7A7A2542-1AFD-1130-E859-64DB6D7489F4}"/>
              </a:ext>
            </a:extLst>
          </p:cNvPr>
          <p:cNvSpPr txBox="1"/>
          <p:nvPr/>
        </p:nvSpPr>
        <p:spPr>
          <a:xfrm>
            <a:off x="4374390" y="3388307"/>
            <a:ext cx="364202" cy="276999"/>
          </a:xfrm>
          <a:prstGeom prst="rect">
            <a:avLst/>
          </a:prstGeom>
          <a:noFill/>
        </p:spPr>
        <p:txBody>
          <a:bodyPr wrap="none" rtlCol="0">
            <a:spAutoFit/>
          </a:bodyPr>
          <a:lstStyle/>
          <a:p>
            <a:r>
              <a:rPr lang="en-US" sz="1200" dirty="0">
                <a:latin typeface="+mn-lt"/>
                <a:cs typeface="Times New Roman" panose="02020603050405020304" pitchFamily="18" charset="0"/>
              </a:rPr>
              <a:t>(c)</a:t>
            </a:r>
          </a:p>
        </p:txBody>
      </p:sp>
      <p:sp>
        <p:nvSpPr>
          <p:cNvPr id="36" name="TextBox 35">
            <a:extLst>
              <a:ext uri="{FF2B5EF4-FFF2-40B4-BE49-F238E27FC236}">
                <a16:creationId xmlns:a16="http://schemas.microsoft.com/office/drawing/2014/main" id="{32ACF970-B715-AA5E-CBC9-B26AFE2919D6}"/>
              </a:ext>
            </a:extLst>
          </p:cNvPr>
          <p:cNvSpPr txBox="1"/>
          <p:nvPr/>
        </p:nvSpPr>
        <p:spPr>
          <a:xfrm>
            <a:off x="5855500" y="1531754"/>
            <a:ext cx="372218" cy="276999"/>
          </a:xfrm>
          <a:prstGeom prst="rect">
            <a:avLst/>
          </a:prstGeom>
          <a:noFill/>
        </p:spPr>
        <p:txBody>
          <a:bodyPr wrap="none" rtlCol="0">
            <a:spAutoFit/>
          </a:bodyPr>
          <a:lstStyle/>
          <a:p>
            <a:r>
              <a:rPr lang="en-US" sz="1200" dirty="0">
                <a:latin typeface="+mn-lt"/>
                <a:cs typeface="Times New Roman" panose="02020603050405020304" pitchFamily="18" charset="0"/>
              </a:rPr>
              <a:t>(d)</a:t>
            </a:r>
          </a:p>
        </p:txBody>
      </p:sp>
      <p:sp>
        <p:nvSpPr>
          <p:cNvPr id="37" name="TextBox 36">
            <a:extLst>
              <a:ext uri="{FF2B5EF4-FFF2-40B4-BE49-F238E27FC236}">
                <a16:creationId xmlns:a16="http://schemas.microsoft.com/office/drawing/2014/main" id="{0C8E8CE5-29BF-37C4-9156-542D2DBEFAEC}"/>
              </a:ext>
            </a:extLst>
          </p:cNvPr>
          <p:cNvSpPr txBox="1"/>
          <p:nvPr/>
        </p:nvSpPr>
        <p:spPr>
          <a:xfrm>
            <a:off x="4259383" y="4603686"/>
            <a:ext cx="4831863" cy="1421928"/>
          </a:xfrm>
          <a:prstGeom prst="rect">
            <a:avLst/>
          </a:prstGeom>
          <a:noFill/>
        </p:spPr>
        <p:txBody>
          <a:bodyPr wrap="square" rtlCol="0">
            <a:spAutoFit/>
          </a:bodyPr>
          <a:lstStyle/>
          <a:p>
            <a:pPr algn="just">
              <a:lnSpc>
                <a:spcPct val="90000"/>
              </a:lnSpc>
            </a:pPr>
            <a:r>
              <a:rPr lang="en-US" sz="1200" b="1" dirty="0" smtClean="0"/>
              <a:t>Figure: </a:t>
            </a:r>
            <a:r>
              <a:rPr lang="en-US" sz="1200" dirty="0" smtClean="0"/>
              <a:t>Three </a:t>
            </a:r>
            <a:r>
              <a:rPr lang="en-US" sz="1200" dirty="0"/>
              <a:t>different measurement configurations for which one can realize nonreciprocity in </a:t>
            </a:r>
            <a:r>
              <a:rPr lang="en-US" sz="1200" dirty="0" smtClean="0"/>
              <a:t>Ni</a:t>
            </a:r>
            <a:r>
              <a:rPr lang="en-US" sz="1200" baseline="-25000" dirty="0" smtClean="0"/>
              <a:t>3</a:t>
            </a:r>
            <a:r>
              <a:rPr lang="en-US" sz="1200" dirty="0" smtClean="0"/>
              <a:t>TeO</a:t>
            </a:r>
            <a:r>
              <a:rPr lang="en-US" sz="1200" baseline="-25000" dirty="0" smtClean="0"/>
              <a:t>6</a:t>
            </a:r>
            <a:r>
              <a:rPr lang="en-US" sz="1200" dirty="0" smtClean="0"/>
              <a:t>: </a:t>
            </a:r>
            <a:r>
              <a:rPr lang="en-US" sz="1200" b="1" dirty="0" smtClean="0"/>
              <a:t>(a)</a:t>
            </a:r>
            <a:r>
              <a:rPr lang="en-US" sz="1200" dirty="0" smtClean="0"/>
              <a:t> toroidal; </a:t>
            </a:r>
            <a:r>
              <a:rPr lang="en-US" sz="1200" b="1" dirty="0" smtClean="0"/>
              <a:t>(b)</a:t>
            </a:r>
            <a:r>
              <a:rPr lang="en-US" sz="1200" dirty="0" smtClean="0"/>
              <a:t> </a:t>
            </a:r>
            <a:r>
              <a:rPr lang="en-US" sz="1200" dirty="0" err="1" smtClean="0"/>
              <a:t>magnetochiral</a:t>
            </a:r>
            <a:r>
              <a:rPr lang="en-US" sz="1200" dirty="0" smtClean="0"/>
              <a:t>; and </a:t>
            </a:r>
            <a:r>
              <a:rPr lang="en-US" sz="1200" b="1" dirty="0" smtClean="0"/>
              <a:t>(c)</a:t>
            </a:r>
            <a:r>
              <a:rPr lang="en-US" sz="1200" dirty="0" smtClean="0"/>
              <a:t> transverse </a:t>
            </a:r>
            <a:r>
              <a:rPr lang="en-US" sz="1200" dirty="0" err="1" smtClean="0"/>
              <a:t>magnetochiral</a:t>
            </a:r>
            <a:r>
              <a:rPr lang="en-US" sz="1200" dirty="0" smtClean="0"/>
              <a:t>.</a:t>
            </a:r>
            <a:r>
              <a:rPr lang="en-US" sz="1200" dirty="0"/>
              <a:t> </a:t>
            </a:r>
            <a:r>
              <a:rPr lang="en-US" sz="1200" b="1" dirty="0" smtClean="0"/>
              <a:t>(</a:t>
            </a:r>
            <a:r>
              <a:rPr lang="en-US" sz="1200" b="1" dirty="0"/>
              <a:t>d)</a:t>
            </a:r>
            <a:r>
              <a:rPr lang="en-US" sz="1200" dirty="0"/>
              <a:t> </a:t>
            </a:r>
            <a:r>
              <a:rPr lang="en-US" sz="1200" dirty="0" err="1"/>
              <a:t>Nonreciprocity</a:t>
            </a:r>
            <a:r>
              <a:rPr lang="en-US" sz="1200" dirty="0"/>
              <a:t> </a:t>
            </a:r>
            <a:r>
              <a:rPr lang="en-US" sz="1200" dirty="0" smtClean="0"/>
              <a:t>at 60 </a:t>
            </a:r>
            <a:r>
              <a:rPr lang="en-US" sz="1200" dirty="0" err="1" smtClean="0"/>
              <a:t>teslas</a:t>
            </a:r>
            <a:r>
              <a:rPr lang="en-US" sz="1200" dirty="0" smtClean="0"/>
              <a:t> in </a:t>
            </a:r>
            <a:r>
              <a:rPr lang="en-US" sz="1200" dirty="0"/>
              <a:t>the toroidal configuration </a:t>
            </a:r>
            <a:r>
              <a:rPr lang="en-US" sz="1200" dirty="0" smtClean="0"/>
              <a:t>(red line) spans </a:t>
            </a:r>
            <a:r>
              <a:rPr lang="en-US" sz="1200" dirty="0"/>
              <a:t>the entire </a:t>
            </a:r>
            <a:r>
              <a:rPr lang="en-US" sz="1200" dirty="0" smtClean="0"/>
              <a:t>range of </a:t>
            </a:r>
            <a:r>
              <a:rPr lang="en-US" sz="1200" dirty="0"/>
              <a:t>t</a:t>
            </a:r>
            <a:r>
              <a:rPr lang="en-US" sz="1200" dirty="0" smtClean="0"/>
              <a:t>elecommunications wavelengths, </a:t>
            </a:r>
            <a:r>
              <a:rPr lang="en-US" sz="1200" dirty="0"/>
              <a:t>reaching levels of nearly 50% at some wavelengths. The signal at 1550nm is important for photonics applications and is tunable depending upon the measurement geometry.</a:t>
            </a:r>
          </a:p>
        </p:txBody>
      </p:sp>
      <p:sp>
        <p:nvSpPr>
          <p:cNvPr id="38" name="Text Box 62">
            <a:extLst>
              <a:ext uri="{FF2B5EF4-FFF2-40B4-BE49-F238E27FC236}">
                <a16:creationId xmlns:a16="http://schemas.microsoft.com/office/drawing/2014/main" id="{F1011DBE-BEDC-DABB-C5D4-100112C68BDB}"/>
              </a:ext>
            </a:extLst>
          </p:cNvPr>
          <p:cNvSpPr txBox="1">
            <a:spLocks noChangeArrowheads="1"/>
          </p:cNvSpPr>
          <p:nvPr/>
        </p:nvSpPr>
        <p:spPr bwMode="auto">
          <a:xfrm>
            <a:off x="745046" y="4121"/>
            <a:ext cx="7537022" cy="1323439"/>
          </a:xfrm>
          <a:prstGeom prst="rect">
            <a:avLst/>
          </a:prstGeom>
          <a:noFill/>
          <a:ln w="9525">
            <a:noFill/>
            <a:miter lim="800000"/>
            <a:headEnd/>
            <a:tailEnd/>
          </a:ln>
        </p:spPr>
        <p:txBody>
          <a:bodyPr wrap="square">
            <a:spAutoFit/>
          </a:bodyPr>
          <a:lstStyle/>
          <a:p>
            <a:pPr algn="ctr">
              <a:spcBef>
                <a:spcPts val="0"/>
              </a:spcBef>
            </a:pPr>
            <a:r>
              <a:rPr lang="en-US" sz="1600" b="1" kern="1200" dirty="0"/>
              <a:t>One-way optical transparency at telecommunications wavelengths</a:t>
            </a:r>
            <a:endParaRPr lang="en-US" sz="600" dirty="0"/>
          </a:p>
          <a:p>
            <a:pPr algn="ctr">
              <a:spcBef>
                <a:spcPts val="0"/>
              </a:spcBef>
            </a:pPr>
            <a:r>
              <a:rPr lang="en-US" sz="1100" dirty="0"/>
              <a:t>K. Park</a:t>
            </a:r>
            <a:r>
              <a:rPr lang="en-US" sz="1100" kern="1200" baseline="30000" dirty="0"/>
              <a:t>1</a:t>
            </a:r>
            <a:r>
              <a:rPr lang="en-US" sz="1100" kern="1200" dirty="0"/>
              <a:t>, </a:t>
            </a:r>
            <a:r>
              <a:rPr lang="en-US" sz="1100" dirty="0"/>
              <a:t>M. O. Yokosuk</a:t>
            </a:r>
            <a:r>
              <a:rPr lang="en-US" sz="1100" baseline="30000" dirty="0"/>
              <a:t>1</a:t>
            </a:r>
            <a:r>
              <a:rPr lang="en-US" sz="1100" kern="1200" dirty="0"/>
              <a:t>, </a:t>
            </a:r>
            <a:r>
              <a:rPr lang="en-US" sz="1100" dirty="0"/>
              <a:t>M. Goryca</a:t>
            </a:r>
            <a:r>
              <a:rPr lang="en-US" sz="1100" baseline="30000" dirty="0"/>
              <a:t>2</a:t>
            </a:r>
            <a:r>
              <a:rPr lang="en-US" sz="1100" kern="1200" dirty="0"/>
              <a:t>, </a:t>
            </a:r>
            <a:r>
              <a:rPr lang="en-US" sz="1100" dirty="0"/>
              <a:t>J. J. Yang</a:t>
            </a:r>
            <a:r>
              <a:rPr lang="en-US" sz="1100" baseline="30000" dirty="0"/>
              <a:t>3</a:t>
            </a:r>
            <a:r>
              <a:rPr lang="en-US" sz="1100" kern="1200" dirty="0"/>
              <a:t>, </a:t>
            </a:r>
            <a:r>
              <a:rPr lang="en-US" sz="1100" dirty="0"/>
              <a:t>S. A. Crooker</a:t>
            </a:r>
            <a:r>
              <a:rPr lang="en-US" sz="1100" baseline="30000" dirty="0"/>
              <a:t>2</a:t>
            </a:r>
            <a:r>
              <a:rPr lang="en-US" sz="1100" kern="1200" dirty="0"/>
              <a:t>, </a:t>
            </a:r>
            <a:endParaRPr lang="en-US" sz="1100" kern="1200" dirty="0" smtClean="0"/>
          </a:p>
          <a:p>
            <a:pPr algn="ctr">
              <a:spcBef>
                <a:spcPts val="0"/>
              </a:spcBef>
            </a:pPr>
            <a:r>
              <a:rPr lang="en-US" sz="1100" kern="1200" dirty="0" smtClean="0"/>
              <a:t>S</a:t>
            </a:r>
            <a:r>
              <a:rPr lang="en-US" sz="1100" kern="1200" dirty="0"/>
              <a:t>.-W. Cheong</a:t>
            </a:r>
            <a:r>
              <a:rPr lang="en-US" sz="1100" baseline="30000" dirty="0"/>
              <a:t>4</a:t>
            </a:r>
            <a:r>
              <a:rPr lang="en-US" sz="1100" kern="1200" dirty="0"/>
              <a:t>, K. Haule</a:t>
            </a:r>
            <a:r>
              <a:rPr lang="en-US" sz="1100" baseline="30000" dirty="0"/>
              <a:t>4</a:t>
            </a:r>
            <a:r>
              <a:rPr lang="en-US" sz="1100" dirty="0"/>
              <a:t>, </a:t>
            </a:r>
            <a:r>
              <a:rPr lang="en-US" sz="1100" kern="1200" dirty="0"/>
              <a:t>D. Vanderbilt</a:t>
            </a:r>
            <a:r>
              <a:rPr lang="en-US" sz="1100" baseline="30000" dirty="0"/>
              <a:t>4</a:t>
            </a:r>
            <a:r>
              <a:rPr lang="en-US" sz="1100" dirty="0" smtClean="0"/>
              <a:t>, </a:t>
            </a:r>
            <a:r>
              <a:rPr lang="en-US" sz="1100" kern="1200" dirty="0" smtClean="0"/>
              <a:t>H</a:t>
            </a:r>
            <a:r>
              <a:rPr lang="en-US" sz="1100" kern="1200" dirty="0"/>
              <a:t>.-S. Kim</a:t>
            </a:r>
            <a:r>
              <a:rPr lang="en-US" sz="1100" kern="1200" baseline="30000" dirty="0"/>
              <a:t>5</a:t>
            </a:r>
            <a:r>
              <a:rPr lang="en-US" sz="1100" dirty="0"/>
              <a:t>, and J. L. Musfeldt</a:t>
            </a:r>
            <a:r>
              <a:rPr lang="en-US" sz="1100" baseline="30000" dirty="0"/>
              <a:t>1</a:t>
            </a:r>
            <a:endParaRPr lang="en-US" sz="1100" kern="1200" dirty="0"/>
          </a:p>
          <a:p>
            <a:pPr marL="228600" indent="-228600" algn="ctr">
              <a:spcBef>
                <a:spcPts val="0"/>
              </a:spcBef>
              <a:buAutoNum type="arabicPeriod"/>
            </a:pPr>
            <a:r>
              <a:rPr lang="en-US" sz="1050" b="1" kern="1200" dirty="0">
                <a:solidFill>
                  <a:srgbClr val="0033CC"/>
                </a:solidFill>
              </a:rPr>
              <a:t>University of Tennessee; 2. NHMFL, Los Alamos National Laboratory; 3. New Jersey Institute of Technology;     4. Rutgers University; 5. </a:t>
            </a:r>
            <a:r>
              <a:rPr lang="en-US" sz="1050" b="1" kern="1200" dirty="0" err="1">
                <a:solidFill>
                  <a:srgbClr val="0033CC"/>
                </a:solidFill>
              </a:rPr>
              <a:t>Kangwon</a:t>
            </a:r>
            <a:r>
              <a:rPr lang="en-US" sz="1050" b="1" kern="1200" dirty="0">
                <a:solidFill>
                  <a:srgbClr val="0033CC"/>
                </a:solidFill>
              </a:rPr>
              <a:t> National University;</a:t>
            </a:r>
            <a:r>
              <a:rPr lang="en-US" sz="600" b="1" kern="1200" dirty="0">
                <a:solidFill>
                  <a:srgbClr val="0033CC"/>
                </a:solidFill>
              </a:rPr>
              <a:t> </a:t>
            </a:r>
          </a:p>
          <a:p>
            <a:pPr algn="ctr">
              <a:spcBef>
                <a:spcPts val="0"/>
              </a:spcBef>
            </a:pPr>
            <a:r>
              <a:rPr lang="en-US" sz="1050" b="1" kern="1200" dirty="0"/>
              <a:t>Funding Grants: </a:t>
            </a:r>
            <a:r>
              <a:rPr lang="en-US" sz="1050" dirty="0"/>
              <a:t>J. L. Musfeldt (</a:t>
            </a:r>
            <a:r>
              <a:rPr lang="en-US" sz="1050" kern="1200" dirty="0"/>
              <a:t>DMR-1629079 );</a:t>
            </a:r>
            <a:r>
              <a:rPr lang="en-US" sz="1050" dirty="0"/>
              <a:t> S.-W Cheong, K. Haule, D. Vanderbilt (</a:t>
            </a:r>
            <a:r>
              <a:rPr lang="en-US" sz="1050" kern="1200" dirty="0"/>
              <a:t>DMR-1629059); </a:t>
            </a:r>
            <a:r>
              <a:rPr lang="en-US" sz="1050" kern="1200" dirty="0" smtClean="0"/>
              <a:t>                                          S</a:t>
            </a:r>
            <a:r>
              <a:rPr lang="en-US" sz="1050" kern="1200" dirty="0"/>
              <a:t>. A. Crooker (DMR-1644779); H.-S Kim (NRF-2020R1C1C1005900 &amp; KSC-2020CRE-0156).  </a:t>
            </a:r>
            <a:endParaRPr lang="en-US" sz="1050" b="1" kern="1200" dirty="0">
              <a:solidFill>
                <a:srgbClr val="0033CC"/>
              </a:solidFill>
            </a:endParaRPr>
          </a:p>
        </p:txBody>
      </p:sp>
      <p:sp>
        <p:nvSpPr>
          <p:cNvPr id="19" name="Text Box 28">
            <a:extLst>
              <a:ext uri="{FF2B5EF4-FFF2-40B4-BE49-F238E27FC236}">
                <a16:creationId xmlns:a16="http://schemas.microsoft.com/office/drawing/2014/main" id="{40598BFF-CA77-44D4-91C2-45B7B5755255}"/>
              </a:ext>
            </a:extLst>
          </p:cNvPr>
          <p:cNvSpPr txBox="1">
            <a:spLocks noChangeArrowheads="1"/>
          </p:cNvSpPr>
          <p:nvPr/>
        </p:nvSpPr>
        <p:spPr bwMode="auto">
          <a:xfrm>
            <a:off x="50802" y="6042169"/>
            <a:ext cx="9093197"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65 T pulsed magnets at the Pulsed Field Facility </a:t>
            </a:r>
          </a:p>
          <a:p>
            <a:pPr algn="just"/>
            <a:r>
              <a:rPr lang="en-US" sz="1100" b="1" dirty="0">
                <a:solidFill>
                  <a:srgbClr val="333399"/>
                </a:solidFill>
              </a:rPr>
              <a:t>Citation: </a:t>
            </a:r>
            <a:r>
              <a:rPr lang="en-US" sz="1100" dirty="0" smtClean="0">
                <a:solidFill>
                  <a:srgbClr val="333399"/>
                </a:solidFill>
              </a:rPr>
              <a:t>K. </a:t>
            </a:r>
            <a:r>
              <a:rPr lang="en-US" sz="1100" b="0" i="0" dirty="0" smtClean="0">
                <a:solidFill>
                  <a:srgbClr val="333399"/>
                </a:solidFill>
                <a:effectLst/>
                <a:latin typeface="arial" panose="020B0604020202020204" pitchFamily="34" charset="0"/>
              </a:rPr>
              <a:t>Park</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M. </a:t>
            </a:r>
            <a:r>
              <a:rPr lang="en-US" sz="1100" b="0" i="0" dirty="0" err="1" smtClean="0">
                <a:solidFill>
                  <a:srgbClr val="333399"/>
                </a:solidFill>
                <a:effectLst/>
                <a:latin typeface="arial" panose="020B0604020202020204" pitchFamily="34" charset="0"/>
              </a:rPr>
              <a:t>Yokosuk</a:t>
            </a:r>
            <a:r>
              <a:rPr lang="en-US" sz="1100" b="0" i="0" dirty="0">
                <a:solidFill>
                  <a:srgbClr val="333399"/>
                </a:solidFill>
                <a:effectLst/>
                <a:latin typeface="arial" panose="020B0604020202020204" pitchFamily="34" charset="0"/>
              </a:rPr>
              <a:t>, </a:t>
            </a:r>
            <a:r>
              <a:rPr lang="en-US" sz="1100" b="0" i="0" dirty="0" smtClean="0">
                <a:solidFill>
                  <a:srgbClr val="333399"/>
                </a:solidFill>
                <a:effectLst/>
                <a:latin typeface="arial" panose="020B0604020202020204" pitchFamily="34" charset="0"/>
              </a:rPr>
              <a:t>M.M. </a:t>
            </a:r>
            <a:r>
              <a:rPr lang="en-US" sz="1100" b="0" i="0" dirty="0" err="1" smtClean="0">
                <a:solidFill>
                  <a:srgbClr val="333399"/>
                </a:solidFill>
                <a:effectLst/>
                <a:latin typeface="arial" panose="020B0604020202020204" pitchFamily="34" charset="0"/>
              </a:rPr>
              <a:t>Goryca</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J. </a:t>
            </a:r>
            <a:r>
              <a:rPr lang="en-US" sz="1100" b="0" i="0" dirty="0" smtClean="0">
                <a:solidFill>
                  <a:srgbClr val="333399"/>
                </a:solidFill>
                <a:effectLst/>
                <a:latin typeface="arial" panose="020B0604020202020204" pitchFamily="34" charset="0"/>
              </a:rPr>
              <a:t>Yang</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S. </a:t>
            </a:r>
            <a:r>
              <a:rPr lang="en-US" sz="1100" b="0" i="0" dirty="0" smtClean="0">
                <a:solidFill>
                  <a:srgbClr val="333399"/>
                </a:solidFill>
                <a:effectLst/>
                <a:latin typeface="arial" panose="020B0604020202020204" pitchFamily="34" charset="0"/>
              </a:rPr>
              <a:t>Crooker</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S.-W. </a:t>
            </a:r>
            <a:r>
              <a:rPr lang="en-US" sz="1100" b="0" i="0" dirty="0" smtClean="0">
                <a:solidFill>
                  <a:srgbClr val="333399"/>
                </a:solidFill>
                <a:effectLst/>
                <a:latin typeface="arial" panose="020B0604020202020204" pitchFamily="34" charset="0"/>
              </a:rPr>
              <a:t>Cheong</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K. </a:t>
            </a:r>
            <a:r>
              <a:rPr lang="en-US" sz="1100" b="0" i="0" dirty="0" err="1" smtClean="0">
                <a:solidFill>
                  <a:srgbClr val="333399"/>
                </a:solidFill>
                <a:effectLst/>
                <a:latin typeface="arial" panose="020B0604020202020204" pitchFamily="34" charset="0"/>
              </a:rPr>
              <a:t>Haule</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D. </a:t>
            </a:r>
            <a:r>
              <a:rPr lang="en-US" sz="1100" b="0" i="0" dirty="0" smtClean="0">
                <a:solidFill>
                  <a:srgbClr val="333399"/>
                </a:solidFill>
                <a:effectLst/>
                <a:latin typeface="arial" panose="020B0604020202020204" pitchFamily="34" charset="0"/>
              </a:rPr>
              <a:t>Vanderbilt</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H.-S. </a:t>
            </a:r>
            <a:r>
              <a:rPr lang="en-US" sz="1100" b="0" i="0" dirty="0" smtClean="0">
                <a:solidFill>
                  <a:srgbClr val="333399"/>
                </a:solidFill>
                <a:effectLst/>
                <a:latin typeface="arial" panose="020B0604020202020204" pitchFamily="34" charset="0"/>
              </a:rPr>
              <a:t>Kim</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J.L. </a:t>
            </a:r>
            <a:r>
              <a:rPr lang="en-US" sz="1100" b="0" i="0" dirty="0" smtClean="0">
                <a:solidFill>
                  <a:srgbClr val="333399"/>
                </a:solidFill>
                <a:effectLst/>
                <a:latin typeface="arial" panose="020B0604020202020204" pitchFamily="34" charset="0"/>
              </a:rPr>
              <a:t>Musfeldt, </a:t>
            </a:r>
            <a:r>
              <a:rPr lang="en-US" sz="1100" dirty="0">
                <a:solidFill>
                  <a:srgbClr val="333399"/>
                </a:solidFill>
                <a:latin typeface="arial" panose="020B0604020202020204" pitchFamily="34" charset="0"/>
              </a:rPr>
              <a:t> </a:t>
            </a:r>
            <a:r>
              <a:rPr lang="en-US" sz="1100" b="0" i="1" dirty="0" smtClean="0">
                <a:solidFill>
                  <a:srgbClr val="333399"/>
                </a:solidFill>
                <a:effectLst/>
                <a:latin typeface="arial" panose="020B0604020202020204" pitchFamily="34" charset="0"/>
              </a:rPr>
              <a:t>Nonreciprocal </a:t>
            </a:r>
            <a:r>
              <a:rPr lang="en-US" sz="1100" b="0" i="1" dirty="0">
                <a:solidFill>
                  <a:srgbClr val="333399"/>
                </a:solidFill>
                <a:effectLst/>
                <a:latin typeface="arial" panose="020B0604020202020204" pitchFamily="34" charset="0"/>
              </a:rPr>
              <a:t>directional dichroism at telecom wavelengths,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a:t>
            </a:r>
            <a:r>
              <a:rPr lang="en-US" sz="1100" b="1" i="0" dirty="0" smtClean="0">
                <a:solidFill>
                  <a:srgbClr val="333399"/>
                </a:solidFill>
                <a:effectLst/>
                <a:latin typeface="arial" panose="020B0604020202020204" pitchFamily="34" charset="0"/>
              </a:rPr>
              <a:t>Quantum </a:t>
            </a:r>
            <a:r>
              <a:rPr lang="en-US" sz="1100" b="1" i="0" dirty="0">
                <a:solidFill>
                  <a:srgbClr val="333399"/>
                </a:solidFill>
                <a:effectLst/>
                <a:latin typeface="arial" panose="020B0604020202020204" pitchFamily="34" charset="0"/>
              </a:rPr>
              <a:t>Materials (</a:t>
            </a:r>
            <a:r>
              <a:rPr lang="en-US" sz="1100" b="1" i="0" dirty="0" err="1">
                <a:solidFill>
                  <a:srgbClr val="333399"/>
                </a:solidFill>
                <a:effectLst/>
                <a:latin typeface="arial" panose="020B0604020202020204" pitchFamily="34" charset="0"/>
              </a:rPr>
              <a:t>npj</a:t>
            </a:r>
            <a:r>
              <a:rPr lang="en-US" sz="1100" b="1" i="0"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7</a:t>
            </a:r>
            <a:r>
              <a:rPr lang="en-US" sz="1100" b="0" i="0" dirty="0">
                <a:solidFill>
                  <a:srgbClr val="333399"/>
                </a:solidFill>
                <a:effectLst/>
                <a:latin typeface="arial" panose="020B0604020202020204" pitchFamily="34" charset="0"/>
              </a:rPr>
              <a:t> (1), 38 (2022) </a:t>
            </a:r>
            <a:endParaRPr lang="en-US" sz="1100" b="0" i="0" dirty="0" smtClean="0">
              <a:solidFill>
                <a:srgbClr val="333399"/>
              </a:solidFill>
              <a:effectLst/>
              <a:latin typeface="arial" panose="020B0604020202020204" pitchFamily="34" charset="0"/>
            </a:endParaRPr>
          </a:p>
          <a:p>
            <a:pPr algn="just"/>
            <a:r>
              <a:rPr lang="en-US" sz="1100" b="1" i="0" dirty="0" smtClean="0">
                <a:solidFill>
                  <a:srgbClr val="333399"/>
                </a:solidFill>
                <a:effectLst/>
                <a:latin typeface="arial" panose="020B0604020202020204" pitchFamily="34" charset="0"/>
                <a:hlinkClick r:id="rId9">
                  <a:extLst>
                    <a:ext uri="{A12FA001-AC4F-418D-AE19-62706E023703}">
                      <ahyp:hlinkClr xmlns:ahyp="http://schemas.microsoft.com/office/drawing/2018/hyperlinkcolor" xmlns="" val="tx"/>
                    </a:ext>
                  </a:extLst>
                </a:hlinkClick>
              </a:rPr>
              <a:t>doi.org/10.1038/s41535-022-00438-6</a:t>
            </a:r>
            <a:endParaRPr lang="en-US" sz="12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14300" y="1456298"/>
            <a:ext cx="4301499" cy="458587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smtClean="0">
                <a:latin typeface="Arial" charset="0"/>
              </a:rPr>
              <a:t>Magneto-optical spectroscopy in 60 tesla pulsed magnetic fields revealed </a:t>
            </a:r>
            <a:r>
              <a:rPr lang="en-US" sz="1200" i="1" u="sng" dirty="0">
                <a:latin typeface="Arial" charset="0"/>
              </a:rPr>
              <a:t>differences between forward and backward light transmission in the chiral, polar magnet Ni</a:t>
            </a:r>
            <a:r>
              <a:rPr lang="en-US" sz="1200" i="1" u="sng" baseline="-25000" dirty="0">
                <a:latin typeface="Arial" charset="0"/>
              </a:rPr>
              <a:t>3</a:t>
            </a:r>
            <a:r>
              <a:rPr lang="en-US" sz="1200" i="1" u="sng" dirty="0">
                <a:latin typeface="Arial" charset="0"/>
              </a:rPr>
              <a:t>TeO</a:t>
            </a:r>
            <a:r>
              <a:rPr lang="en-US" sz="1200" i="1" u="sng" baseline="-25000" dirty="0">
                <a:latin typeface="Arial" charset="0"/>
              </a:rPr>
              <a:t>6</a:t>
            </a:r>
            <a:r>
              <a:rPr lang="en-US" sz="1200" i="1" u="sng" dirty="0">
                <a:latin typeface="Arial" charset="0"/>
              </a:rPr>
              <a:t>.</a:t>
            </a:r>
            <a:r>
              <a:rPr lang="en-US" sz="1200" i="1" dirty="0">
                <a:latin typeface="Arial" charset="0"/>
              </a:rPr>
              <a:t> </a:t>
            </a:r>
            <a:r>
              <a:rPr lang="en-US" sz="1200" dirty="0">
                <a:latin typeface="Arial" charset="0"/>
              </a:rPr>
              <a:t>Depending upon the geometry of the measurement (see </a:t>
            </a:r>
            <a:r>
              <a:rPr lang="en-US" sz="1200" dirty="0" smtClean="0">
                <a:latin typeface="Arial" charset="0"/>
              </a:rPr>
              <a:t>Figure), researchers </a:t>
            </a:r>
            <a:r>
              <a:rPr lang="en-US" sz="1200" dirty="0">
                <a:latin typeface="Arial" charset="0"/>
              </a:rPr>
              <a:t>can </a:t>
            </a:r>
            <a:r>
              <a:rPr lang="en-US" sz="1200" dirty="0" smtClean="0">
                <a:latin typeface="Arial" charset="0"/>
              </a:rPr>
              <a:t>dramatically vary </a:t>
            </a:r>
            <a:r>
              <a:rPr lang="en-US" sz="1200" dirty="0">
                <a:latin typeface="Arial" charset="0"/>
              </a:rPr>
              <a:t>the dichroic contrast at 1550nm – a very important wavelength for fiber optic telecommunications. </a:t>
            </a:r>
          </a:p>
          <a:p>
            <a:pPr algn="just"/>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rPr>
              <a:t>Symmetry plays a crucial role in determining the properties of materials. Usually, light transmission is the same if you shine a light through a material forward or backwards. This is due to the preservation of the symmetry. When symmetry breaks, interesting </a:t>
            </a:r>
            <a:r>
              <a:rPr lang="en-US" sz="1200" dirty="0" smtClean="0">
                <a:solidFill>
                  <a:srgbClr val="000000"/>
                </a:solidFill>
              </a:rPr>
              <a:t>“optical diode effects” can </a:t>
            </a:r>
            <a:r>
              <a:rPr lang="en-US" sz="1200" dirty="0">
                <a:solidFill>
                  <a:srgbClr val="000000"/>
                </a:solidFill>
              </a:rPr>
              <a:t>be observed. </a:t>
            </a:r>
            <a:r>
              <a:rPr lang="en-US" sz="1200" i="1" u="sng" dirty="0" smtClean="0">
                <a:solidFill>
                  <a:srgbClr val="000000"/>
                </a:solidFill>
              </a:rPr>
              <a:t>The </a:t>
            </a:r>
            <a:r>
              <a:rPr lang="en-US" sz="1200" i="1" u="sng" dirty="0">
                <a:solidFill>
                  <a:srgbClr val="000000"/>
                </a:solidFill>
              </a:rPr>
              <a:t>one-way transparency </a:t>
            </a:r>
            <a:r>
              <a:rPr lang="en-US" sz="1200" i="1" u="sng" dirty="0">
                <a:solidFill>
                  <a:srgbClr val="000000"/>
                </a:solidFill>
              </a:rPr>
              <a:t>in Ni</a:t>
            </a:r>
            <a:r>
              <a:rPr lang="en-US" sz="1200" i="1" u="sng" baseline="-25000" dirty="0">
                <a:solidFill>
                  <a:srgbClr val="000000"/>
                </a:solidFill>
              </a:rPr>
              <a:t>3</a:t>
            </a:r>
            <a:r>
              <a:rPr lang="en-US" sz="1200" i="1" u="sng" dirty="0">
                <a:solidFill>
                  <a:srgbClr val="000000"/>
                </a:solidFill>
              </a:rPr>
              <a:t>TeO</a:t>
            </a:r>
            <a:r>
              <a:rPr lang="en-US" sz="1200" i="1" u="sng" baseline="-25000" dirty="0">
                <a:solidFill>
                  <a:srgbClr val="000000"/>
                </a:solidFill>
              </a:rPr>
              <a:t>6 </a:t>
            </a:r>
            <a:r>
              <a:rPr lang="en-US" sz="1200" i="1" u="sng" dirty="0" smtClean="0">
                <a:solidFill>
                  <a:srgbClr val="000000"/>
                </a:solidFill>
              </a:rPr>
              <a:t>is </a:t>
            </a:r>
            <a:r>
              <a:rPr lang="en-US" sz="1200" i="1" u="sng" dirty="0">
                <a:solidFill>
                  <a:srgbClr val="000000"/>
                </a:solidFill>
              </a:rPr>
              <a:t>one of the consequences of broken symmetries. Ni</a:t>
            </a:r>
            <a:r>
              <a:rPr lang="en-US" sz="1200" i="1" u="sng" baseline="-25000" dirty="0">
                <a:solidFill>
                  <a:srgbClr val="000000"/>
                </a:solidFill>
              </a:rPr>
              <a:t>3</a:t>
            </a:r>
            <a:r>
              <a:rPr lang="en-US" sz="1200" i="1" u="sng" dirty="0">
                <a:solidFill>
                  <a:srgbClr val="000000"/>
                </a:solidFill>
              </a:rPr>
              <a:t>TeO</a:t>
            </a:r>
            <a:r>
              <a:rPr lang="en-US" sz="1200" i="1" u="sng" baseline="-25000" dirty="0">
                <a:solidFill>
                  <a:srgbClr val="000000"/>
                </a:solidFill>
              </a:rPr>
              <a:t>6</a:t>
            </a:r>
            <a:r>
              <a:rPr lang="en-US" sz="1200" i="1" u="sng" dirty="0">
                <a:solidFill>
                  <a:srgbClr val="000000"/>
                </a:solidFill>
              </a:rPr>
              <a:t> is a magnet that hosts both chirality and </a:t>
            </a:r>
            <a:r>
              <a:rPr lang="en-US" sz="1200" i="1" u="sng" dirty="0" smtClean="0">
                <a:solidFill>
                  <a:srgbClr val="000000"/>
                </a:solidFill>
              </a:rPr>
              <a:t>polarity, </a:t>
            </a:r>
            <a:r>
              <a:rPr lang="en-US" sz="1200" i="1" u="sng" dirty="0">
                <a:solidFill>
                  <a:srgbClr val="000000"/>
                </a:solidFill>
              </a:rPr>
              <a:t>making it a superb platform for unraveling  optical diode effects in different geometries.</a:t>
            </a:r>
            <a:r>
              <a:rPr lang="en-US" sz="1200" i="1" dirty="0">
                <a:solidFill>
                  <a:srgbClr val="000000"/>
                </a:solidFill>
              </a:rPr>
              <a:t> </a:t>
            </a:r>
            <a:r>
              <a:rPr lang="en-US" sz="1200" i="1" dirty="0" smtClean="0">
                <a:solidFill>
                  <a:srgbClr val="000000"/>
                </a:solidFill>
              </a:rPr>
              <a:t>  </a:t>
            </a:r>
            <a:r>
              <a:rPr lang="en-US" sz="1200" i="1" u="sng" dirty="0" smtClean="0">
                <a:solidFill>
                  <a:srgbClr val="000000"/>
                </a:solidFill>
              </a:rPr>
              <a:t>This </a:t>
            </a:r>
            <a:r>
              <a:rPr lang="en-US" sz="1200" i="1" u="sng" dirty="0">
                <a:solidFill>
                  <a:srgbClr val="000000"/>
                </a:solidFill>
              </a:rPr>
              <a:t>effect takes place in an extremely useful range of the electromagnetic </a:t>
            </a:r>
            <a:r>
              <a:rPr lang="en-US" sz="1200" i="1" u="sng" dirty="0" smtClean="0">
                <a:solidFill>
                  <a:srgbClr val="000000"/>
                </a:solidFill>
              </a:rPr>
              <a:t>spectrum</a:t>
            </a:r>
            <a:r>
              <a:rPr lang="en-US" sz="1200" i="1" u="sng" smtClean="0">
                <a:solidFill>
                  <a:srgbClr val="000000"/>
                </a:solidFill>
              </a:rPr>
              <a:t>, paving the </a:t>
            </a:r>
            <a:r>
              <a:rPr lang="en-US" sz="1200" i="1" u="sng" dirty="0">
                <a:solidFill>
                  <a:srgbClr val="000000"/>
                </a:solidFill>
              </a:rPr>
              <a:t>way for photonic applications in fiber optic </a:t>
            </a:r>
            <a:r>
              <a:rPr lang="en-US" sz="1200" i="1" u="sng" dirty="0" smtClean="0">
                <a:solidFill>
                  <a:srgbClr val="000000"/>
                </a:solidFill>
              </a:rPr>
              <a:t>telecommunications. </a:t>
            </a:r>
            <a:endParaRPr lang="en-US" sz="1200" i="1" u="sng" dirty="0">
              <a:solidFill>
                <a:srgbClr val="000000"/>
              </a:solidFill>
            </a:endParaRP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smtClean="0">
                <a:latin typeface="Arial" charset="0"/>
              </a:rPr>
              <a:t>An intense magnetic field </a:t>
            </a:r>
            <a:r>
              <a:rPr lang="en-US" sz="1200" dirty="0">
                <a:latin typeface="Arial" charset="0"/>
              </a:rPr>
              <a:t>is required to break time-reversal symmetry, which is key to observing </a:t>
            </a:r>
            <a:r>
              <a:rPr lang="en-US" sz="1200" dirty="0" smtClean="0">
                <a:latin typeface="Arial" charset="0"/>
              </a:rPr>
              <a:t>the one-way transparency. </a:t>
            </a:r>
            <a:endParaRPr lang="en-US" sz="1200" dirty="0">
              <a:latin typeface="Arial" charset="0"/>
            </a:endParaRPr>
          </a:p>
        </p:txBody>
      </p:sp>
      <p:sp>
        <p:nvSpPr>
          <p:cNvPr id="1034" name="Rectangle 49"/>
          <p:cNvSpPr>
            <a:spLocks noChangeArrowheads="1"/>
          </p:cNvSpPr>
          <p:nvPr/>
        </p:nvSpPr>
        <p:spPr bwMode="auto">
          <a:xfrm>
            <a:off x="4495801" y="1446459"/>
            <a:ext cx="4572000" cy="4561602"/>
          </a:xfrm>
          <a:prstGeom prst="rect">
            <a:avLst/>
          </a:prstGeom>
          <a:noFill/>
          <a:ln w="19050">
            <a:solidFill>
              <a:srgbClr val="0033CC"/>
            </a:solidFill>
            <a:miter lim="800000"/>
            <a:headEnd/>
            <a:tailEnd/>
          </a:ln>
        </p:spPr>
        <p:txBody>
          <a:bodyPr wrap="none" anchor="ctr"/>
          <a:lstStyle/>
          <a:p>
            <a:endParaRPr lang="en-US"/>
          </a:p>
        </p:txBody>
      </p:sp>
      <p:sp>
        <p:nvSpPr>
          <p:cNvPr id="29" name="TextBox 28">
            <a:extLst>
              <a:ext uri="{FF2B5EF4-FFF2-40B4-BE49-F238E27FC236}">
                <a16:creationId xmlns:a16="http://schemas.microsoft.com/office/drawing/2014/main" id="{129D76BC-28EA-0281-6957-8696F8DBE254}"/>
              </a:ext>
            </a:extLst>
          </p:cNvPr>
          <p:cNvSpPr txBox="1"/>
          <p:nvPr/>
        </p:nvSpPr>
        <p:spPr>
          <a:xfrm>
            <a:off x="4501089" y="5176724"/>
            <a:ext cx="4523912" cy="830997"/>
          </a:xfrm>
          <a:prstGeom prst="rect">
            <a:avLst/>
          </a:prstGeom>
          <a:noFill/>
        </p:spPr>
        <p:txBody>
          <a:bodyPr wrap="square" rtlCol="0">
            <a:spAutoFit/>
          </a:bodyPr>
          <a:lstStyle/>
          <a:p>
            <a:pPr algn="just"/>
            <a:r>
              <a:rPr lang="en-US" sz="1200" dirty="0" smtClean="0"/>
              <a:t>Figure: </a:t>
            </a:r>
            <a:r>
              <a:rPr lang="en-US" sz="1200" dirty="0"/>
              <a:t>Nonreciprocity of Ni</a:t>
            </a:r>
            <a:r>
              <a:rPr lang="en-US" sz="1200" baseline="-25000" dirty="0"/>
              <a:t>3</a:t>
            </a:r>
            <a:r>
              <a:rPr lang="en-US" sz="1200" dirty="0"/>
              <a:t>TeO</a:t>
            </a:r>
            <a:r>
              <a:rPr lang="en-US" sz="1200" baseline="-25000" dirty="0"/>
              <a:t>6</a:t>
            </a:r>
            <a:r>
              <a:rPr lang="en-US" sz="1200" dirty="0"/>
              <a:t> at 1550 nm in three different measurement configurations. The </a:t>
            </a:r>
            <a:r>
              <a:rPr lang="en-US" sz="1200" dirty="0" err="1"/>
              <a:t>magnetochiral</a:t>
            </a:r>
            <a:r>
              <a:rPr lang="en-US" sz="1200" dirty="0"/>
              <a:t> geometry </a:t>
            </a:r>
            <a:r>
              <a:rPr lang="en-US" sz="1200" dirty="0" smtClean="0"/>
              <a:t>provides the maximum </a:t>
            </a:r>
            <a:r>
              <a:rPr lang="en-US" sz="1200" dirty="0"/>
              <a:t>signal at this </a:t>
            </a:r>
            <a:r>
              <a:rPr lang="en-US" sz="1200" dirty="0" smtClean="0"/>
              <a:t>wavelength</a:t>
            </a:r>
            <a:r>
              <a:rPr lang="en-US" sz="1200" dirty="0"/>
              <a:t>, suggesting that future </a:t>
            </a:r>
            <a:r>
              <a:rPr lang="en-US" sz="1200" dirty="0" smtClean="0"/>
              <a:t>applications </a:t>
            </a:r>
            <a:r>
              <a:rPr lang="en-US" sz="1200" dirty="0"/>
              <a:t>should focus on chirality.</a:t>
            </a:r>
          </a:p>
        </p:txBody>
      </p:sp>
      <p:pic>
        <p:nvPicPr>
          <p:cNvPr id="13" name="Picture 12">
            <a:extLst>
              <a:ext uri="{FF2B5EF4-FFF2-40B4-BE49-F238E27FC236}">
                <a16:creationId xmlns:a16="http://schemas.microsoft.com/office/drawing/2014/main" id="{C3ADD28E-F116-12E1-5B5A-A14D1D75B395}"/>
              </a:ext>
            </a:extLst>
          </p:cNvPr>
          <p:cNvPicPr>
            <a:picLocks noChangeAspect="1"/>
          </p:cNvPicPr>
          <p:nvPr/>
        </p:nvPicPr>
        <p:blipFill rotWithShape="1">
          <a:blip r:embed="rId3"/>
          <a:srcRect b="14701"/>
          <a:stretch/>
        </p:blipFill>
        <p:spPr>
          <a:xfrm>
            <a:off x="4597400" y="1533172"/>
            <a:ext cx="4248951" cy="3188602"/>
          </a:xfrm>
          <a:prstGeom prst="rect">
            <a:avLst/>
          </a:prstGeom>
        </p:spPr>
      </p:pic>
      <p:sp>
        <p:nvSpPr>
          <p:cNvPr id="16" name="Text Box 28">
            <a:extLst>
              <a:ext uri="{FF2B5EF4-FFF2-40B4-BE49-F238E27FC236}">
                <a16:creationId xmlns:a16="http://schemas.microsoft.com/office/drawing/2014/main" id="{40598BFF-CA77-44D4-91C2-45B7B5755255}"/>
              </a:ext>
            </a:extLst>
          </p:cNvPr>
          <p:cNvSpPr txBox="1">
            <a:spLocks noChangeArrowheads="1"/>
          </p:cNvSpPr>
          <p:nvPr/>
        </p:nvSpPr>
        <p:spPr bwMode="auto">
          <a:xfrm>
            <a:off x="50802" y="6042169"/>
            <a:ext cx="9093197"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65 T pulsed magnets at the Pulsed Field Facility </a:t>
            </a:r>
          </a:p>
          <a:p>
            <a:pPr algn="just"/>
            <a:r>
              <a:rPr lang="en-US" sz="1100" b="1" dirty="0">
                <a:solidFill>
                  <a:srgbClr val="333399"/>
                </a:solidFill>
              </a:rPr>
              <a:t>Citation: </a:t>
            </a:r>
            <a:r>
              <a:rPr lang="en-US" sz="1100" dirty="0" smtClean="0">
                <a:solidFill>
                  <a:srgbClr val="333399"/>
                </a:solidFill>
              </a:rPr>
              <a:t>K. </a:t>
            </a:r>
            <a:r>
              <a:rPr lang="en-US" sz="1100" b="0" i="0" dirty="0" smtClean="0">
                <a:solidFill>
                  <a:srgbClr val="333399"/>
                </a:solidFill>
                <a:effectLst/>
                <a:latin typeface="arial" panose="020B0604020202020204" pitchFamily="34" charset="0"/>
              </a:rPr>
              <a:t>Park</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M. </a:t>
            </a:r>
            <a:r>
              <a:rPr lang="en-US" sz="1100" b="0" i="0" dirty="0" err="1" smtClean="0">
                <a:solidFill>
                  <a:srgbClr val="333399"/>
                </a:solidFill>
                <a:effectLst/>
                <a:latin typeface="arial" panose="020B0604020202020204" pitchFamily="34" charset="0"/>
              </a:rPr>
              <a:t>Yokosuk</a:t>
            </a:r>
            <a:r>
              <a:rPr lang="en-US" sz="1100" b="0" i="0" dirty="0">
                <a:solidFill>
                  <a:srgbClr val="333399"/>
                </a:solidFill>
                <a:effectLst/>
                <a:latin typeface="arial" panose="020B0604020202020204" pitchFamily="34" charset="0"/>
              </a:rPr>
              <a:t>, </a:t>
            </a:r>
            <a:r>
              <a:rPr lang="en-US" sz="1100" b="0" i="0" dirty="0" smtClean="0">
                <a:solidFill>
                  <a:srgbClr val="333399"/>
                </a:solidFill>
                <a:effectLst/>
                <a:latin typeface="arial" panose="020B0604020202020204" pitchFamily="34" charset="0"/>
              </a:rPr>
              <a:t>M.M. </a:t>
            </a:r>
            <a:r>
              <a:rPr lang="en-US" sz="1100" b="0" i="0" dirty="0" err="1" smtClean="0">
                <a:solidFill>
                  <a:srgbClr val="333399"/>
                </a:solidFill>
                <a:effectLst/>
                <a:latin typeface="arial" panose="020B0604020202020204" pitchFamily="34" charset="0"/>
              </a:rPr>
              <a:t>Goryca</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J. </a:t>
            </a:r>
            <a:r>
              <a:rPr lang="en-US" sz="1100" b="0" i="0" dirty="0" smtClean="0">
                <a:solidFill>
                  <a:srgbClr val="333399"/>
                </a:solidFill>
                <a:effectLst/>
                <a:latin typeface="arial" panose="020B0604020202020204" pitchFamily="34" charset="0"/>
              </a:rPr>
              <a:t>Yang</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S. </a:t>
            </a:r>
            <a:r>
              <a:rPr lang="en-US" sz="1100" b="0" i="0" dirty="0" smtClean="0">
                <a:solidFill>
                  <a:srgbClr val="333399"/>
                </a:solidFill>
                <a:effectLst/>
                <a:latin typeface="arial" panose="020B0604020202020204" pitchFamily="34" charset="0"/>
              </a:rPr>
              <a:t>Crooker</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S.-W. </a:t>
            </a:r>
            <a:r>
              <a:rPr lang="en-US" sz="1100" b="0" i="0" dirty="0" smtClean="0">
                <a:solidFill>
                  <a:srgbClr val="333399"/>
                </a:solidFill>
                <a:effectLst/>
                <a:latin typeface="arial" panose="020B0604020202020204" pitchFamily="34" charset="0"/>
              </a:rPr>
              <a:t>Cheong</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K. </a:t>
            </a:r>
            <a:r>
              <a:rPr lang="en-US" sz="1100" b="0" i="0" dirty="0" err="1" smtClean="0">
                <a:solidFill>
                  <a:srgbClr val="333399"/>
                </a:solidFill>
                <a:effectLst/>
                <a:latin typeface="arial" panose="020B0604020202020204" pitchFamily="34" charset="0"/>
              </a:rPr>
              <a:t>Haule</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D. </a:t>
            </a:r>
            <a:r>
              <a:rPr lang="en-US" sz="1100" b="0" i="0" dirty="0" smtClean="0">
                <a:solidFill>
                  <a:srgbClr val="333399"/>
                </a:solidFill>
                <a:effectLst/>
                <a:latin typeface="arial" panose="020B0604020202020204" pitchFamily="34" charset="0"/>
              </a:rPr>
              <a:t>Vanderbilt</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H.-S. </a:t>
            </a:r>
            <a:r>
              <a:rPr lang="en-US" sz="1100" b="0" i="0" dirty="0" smtClean="0">
                <a:solidFill>
                  <a:srgbClr val="333399"/>
                </a:solidFill>
                <a:effectLst/>
                <a:latin typeface="arial" panose="020B0604020202020204" pitchFamily="34" charset="0"/>
              </a:rPr>
              <a:t>Kim</a:t>
            </a:r>
            <a:r>
              <a:rPr lang="en-US" sz="1100" b="0" i="0" dirty="0">
                <a:solidFill>
                  <a:srgbClr val="333399"/>
                </a:solidFill>
                <a:effectLst/>
                <a:latin typeface="arial" panose="020B0604020202020204" pitchFamily="34" charset="0"/>
              </a:rPr>
              <a:t>, </a:t>
            </a:r>
            <a:r>
              <a:rPr lang="en-US" sz="1100" dirty="0" smtClean="0">
                <a:solidFill>
                  <a:srgbClr val="333399"/>
                </a:solidFill>
                <a:latin typeface="arial" panose="020B0604020202020204" pitchFamily="34" charset="0"/>
              </a:rPr>
              <a:t>J.L. </a:t>
            </a:r>
            <a:r>
              <a:rPr lang="en-US" sz="1100" b="0" i="0" dirty="0" smtClean="0">
                <a:solidFill>
                  <a:srgbClr val="333399"/>
                </a:solidFill>
                <a:effectLst/>
                <a:latin typeface="arial" panose="020B0604020202020204" pitchFamily="34" charset="0"/>
              </a:rPr>
              <a:t>Musfeldt, </a:t>
            </a:r>
            <a:r>
              <a:rPr lang="en-US" sz="1100" dirty="0">
                <a:solidFill>
                  <a:srgbClr val="333399"/>
                </a:solidFill>
                <a:latin typeface="arial" panose="020B0604020202020204" pitchFamily="34" charset="0"/>
              </a:rPr>
              <a:t> </a:t>
            </a:r>
            <a:r>
              <a:rPr lang="en-US" sz="1100" b="0" i="1" dirty="0" smtClean="0">
                <a:solidFill>
                  <a:srgbClr val="333399"/>
                </a:solidFill>
                <a:effectLst/>
                <a:latin typeface="arial" panose="020B0604020202020204" pitchFamily="34" charset="0"/>
              </a:rPr>
              <a:t>Nonreciprocal </a:t>
            </a:r>
            <a:r>
              <a:rPr lang="en-US" sz="1100" b="0" i="1" dirty="0">
                <a:solidFill>
                  <a:srgbClr val="333399"/>
                </a:solidFill>
                <a:effectLst/>
                <a:latin typeface="arial" panose="020B0604020202020204" pitchFamily="34" charset="0"/>
              </a:rPr>
              <a:t>directional dichroism at telecom wavelengths,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Nature </a:t>
            </a:r>
            <a:r>
              <a:rPr lang="en-US" sz="1100" b="1" i="0" dirty="0" smtClean="0">
                <a:solidFill>
                  <a:srgbClr val="333399"/>
                </a:solidFill>
                <a:effectLst/>
                <a:latin typeface="arial" panose="020B0604020202020204" pitchFamily="34" charset="0"/>
              </a:rPr>
              <a:t>Quantum </a:t>
            </a:r>
            <a:r>
              <a:rPr lang="en-US" sz="1100" b="1" i="0" dirty="0">
                <a:solidFill>
                  <a:srgbClr val="333399"/>
                </a:solidFill>
                <a:effectLst/>
                <a:latin typeface="arial" panose="020B0604020202020204" pitchFamily="34" charset="0"/>
              </a:rPr>
              <a:t>Materials (</a:t>
            </a:r>
            <a:r>
              <a:rPr lang="en-US" sz="1100" b="1" i="0" dirty="0" err="1">
                <a:solidFill>
                  <a:srgbClr val="333399"/>
                </a:solidFill>
                <a:effectLst/>
                <a:latin typeface="arial" panose="020B0604020202020204" pitchFamily="34" charset="0"/>
              </a:rPr>
              <a:t>npj</a:t>
            </a:r>
            <a:r>
              <a:rPr lang="en-US" sz="1100" b="1" i="0"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7</a:t>
            </a:r>
            <a:r>
              <a:rPr lang="en-US" sz="1100" b="0" i="0" dirty="0">
                <a:solidFill>
                  <a:srgbClr val="333399"/>
                </a:solidFill>
                <a:effectLst/>
                <a:latin typeface="arial" panose="020B0604020202020204" pitchFamily="34" charset="0"/>
              </a:rPr>
              <a:t> (1), 38 (2022) </a:t>
            </a:r>
            <a:endParaRPr lang="en-US" sz="1100" b="0" i="0" dirty="0" smtClean="0">
              <a:solidFill>
                <a:srgbClr val="333399"/>
              </a:solidFill>
              <a:effectLst/>
              <a:latin typeface="arial" panose="020B0604020202020204" pitchFamily="34" charset="0"/>
            </a:endParaRPr>
          </a:p>
          <a:p>
            <a:pPr algn="just"/>
            <a:r>
              <a:rPr lang="en-US" sz="1100" b="1" i="0" dirty="0" smtClean="0">
                <a:solidFill>
                  <a:srgbClr val="333399"/>
                </a:solidFill>
                <a:effectLst/>
                <a:latin typeface="arial" panose="020B0604020202020204" pitchFamily="34" charset="0"/>
                <a:hlinkClick r:id="rId4">
                  <a:extLst>
                    <a:ext uri="{A12FA001-AC4F-418D-AE19-62706E023703}">
                      <ahyp:hlinkClr xmlns:ahyp="http://schemas.microsoft.com/office/drawing/2018/hyperlinkcolor" xmlns="" val="tx"/>
                    </a:ext>
                  </a:extLst>
                </a:hlinkClick>
              </a:rPr>
              <a:t>doi.org/10.1038/s41535-022-00438-6</a:t>
            </a:r>
            <a:endParaRPr lang="en-US" sz="1200" dirty="0">
              <a:solidFill>
                <a:srgbClr val="333399"/>
              </a:solidFill>
            </a:endParaRPr>
          </a:p>
        </p:txBody>
      </p:sp>
      <p:sp>
        <p:nvSpPr>
          <p:cNvPr id="18" name="Line 42"/>
          <p:cNvSpPr>
            <a:spLocks noChangeShapeType="1"/>
          </p:cNvSpPr>
          <p:nvPr/>
        </p:nvSpPr>
        <p:spPr bwMode="auto">
          <a:xfrm>
            <a:off x="114300" y="1345283"/>
            <a:ext cx="9029700" cy="0"/>
          </a:xfrm>
          <a:prstGeom prst="line">
            <a:avLst/>
          </a:prstGeom>
          <a:noFill/>
          <a:ln w="82550" cmpd="thickThin">
            <a:solidFill>
              <a:schemeClr val="tx1"/>
            </a:solidFill>
            <a:round/>
            <a:headEnd/>
            <a:tailEnd/>
          </a:ln>
        </p:spPr>
        <p:txBody>
          <a:bodyPr/>
          <a:lstStyle/>
          <a:p>
            <a:endParaRPr lang="en-US" dirty="0"/>
          </a:p>
        </p:txBody>
      </p:sp>
      <p:pic>
        <p:nvPicPr>
          <p:cNvPr id="19" name="Picture 18" descr="NSF logo.jpg"/>
          <p:cNvPicPr>
            <a:picLocks noChangeAspect="1"/>
          </p:cNvPicPr>
          <p:nvPr/>
        </p:nvPicPr>
        <p:blipFill>
          <a:blip r:embed="rId5" cstate="print"/>
          <a:stretch>
            <a:fillRect/>
          </a:stretch>
        </p:blipFill>
        <p:spPr>
          <a:xfrm>
            <a:off x="8107220" y="45116"/>
            <a:ext cx="1017188" cy="1023315"/>
          </a:xfrm>
          <a:prstGeom prst="rect">
            <a:avLst/>
          </a:prstGeom>
        </p:spPr>
      </p:pic>
      <p:pic>
        <p:nvPicPr>
          <p:cNvPr id="20" name="Picture 19"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89633"/>
            <a:ext cx="792698" cy="944759"/>
          </a:xfrm>
          <a:prstGeom prst="rect">
            <a:avLst/>
          </a:prstGeom>
        </p:spPr>
      </p:pic>
      <p:sp>
        <p:nvSpPr>
          <p:cNvPr id="21" name="Text Box 62">
            <a:extLst>
              <a:ext uri="{FF2B5EF4-FFF2-40B4-BE49-F238E27FC236}">
                <a16:creationId xmlns:a16="http://schemas.microsoft.com/office/drawing/2014/main" id="{F1011DBE-BEDC-DABB-C5D4-100112C68BDB}"/>
              </a:ext>
            </a:extLst>
          </p:cNvPr>
          <p:cNvSpPr txBox="1">
            <a:spLocks noChangeArrowheads="1"/>
          </p:cNvSpPr>
          <p:nvPr/>
        </p:nvSpPr>
        <p:spPr bwMode="auto">
          <a:xfrm>
            <a:off x="745046" y="4121"/>
            <a:ext cx="7537022" cy="1323439"/>
          </a:xfrm>
          <a:prstGeom prst="rect">
            <a:avLst/>
          </a:prstGeom>
          <a:noFill/>
          <a:ln w="9525">
            <a:noFill/>
            <a:miter lim="800000"/>
            <a:headEnd/>
            <a:tailEnd/>
          </a:ln>
        </p:spPr>
        <p:txBody>
          <a:bodyPr wrap="square">
            <a:spAutoFit/>
          </a:bodyPr>
          <a:lstStyle/>
          <a:p>
            <a:pPr algn="ctr">
              <a:spcBef>
                <a:spcPts val="0"/>
              </a:spcBef>
            </a:pPr>
            <a:r>
              <a:rPr lang="en-US" sz="1600" b="1" kern="1200" dirty="0"/>
              <a:t>One-way optical transparency at telecommunications wavelengths</a:t>
            </a:r>
            <a:endParaRPr lang="en-US" sz="600" dirty="0"/>
          </a:p>
          <a:p>
            <a:pPr algn="ctr">
              <a:spcBef>
                <a:spcPts val="0"/>
              </a:spcBef>
            </a:pPr>
            <a:r>
              <a:rPr lang="en-US" sz="1100" dirty="0"/>
              <a:t>K. Park</a:t>
            </a:r>
            <a:r>
              <a:rPr lang="en-US" sz="1100" kern="1200" baseline="30000" dirty="0"/>
              <a:t>1</a:t>
            </a:r>
            <a:r>
              <a:rPr lang="en-US" sz="1100" kern="1200" dirty="0"/>
              <a:t>, </a:t>
            </a:r>
            <a:r>
              <a:rPr lang="en-US" sz="1100" dirty="0"/>
              <a:t>M. O. Yokosuk</a:t>
            </a:r>
            <a:r>
              <a:rPr lang="en-US" sz="1100" baseline="30000" dirty="0"/>
              <a:t>1</a:t>
            </a:r>
            <a:r>
              <a:rPr lang="en-US" sz="1100" kern="1200" dirty="0"/>
              <a:t>, </a:t>
            </a:r>
            <a:r>
              <a:rPr lang="en-US" sz="1100" dirty="0"/>
              <a:t>M. Goryca</a:t>
            </a:r>
            <a:r>
              <a:rPr lang="en-US" sz="1100" baseline="30000" dirty="0"/>
              <a:t>2</a:t>
            </a:r>
            <a:r>
              <a:rPr lang="en-US" sz="1100" kern="1200" dirty="0"/>
              <a:t>, </a:t>
            </a:r>
            <a:r>
              <a:rPr lang="en-US" sz="1100" dirty="0"/>
              <a:t>J. J. Yang</a:t>
            </a:r>
            <a:r>
              <a:rPr lang="en-US" sz="1100" baseline="30000" dirty="0"/>
              <a:t>3</a:t>
            </a:r>
            <a:r>
              <a:rPr lang="en-US" sz="1100" kern="1200" dirty="0"/>
              <a:t>, </a:t>
            </a:r>
            <a:r>
              <a:rPr lang="en-US" sz="1100" dirty="0"/>
              <a:t>S. A. Crooker</a:t>
            </a:r>
            <a:r>
              <a:rPr lang="en-US" sz="1100" baseline="30000" dirty="0"/>
              <a:t>2</a:t>
            </a:r>
            <a:r>
              <a:rPr lang="en-US" sz="1100" kern="1200" dirty="0"/>
              <a:t>, S.-W. Cheong</a:t>
            </a:r>
            <a:r>
              <a:rPr lang="en-US" sz="1100" baseline="30000" dirty="0"/>
              <a:t>4</a:t>
            </a:r>
            <a:r>
              <a:rPr lang="en-US" sz="1100" kern="1200" dirty="0"/>
              <a:t>, K. Haule</a:t>
            </a:r>
            <a:r>
              <a:rPr lang="en-US" sz="1100" baseline="30000" dirty="0"/>
              <a:t>4</a:t>
            </a:r>
            <a:r>
              <a:rPr lang="en-US" sz="1100" dirty="0"/>
              <a:t>, </a:t>
            </a:r>
            <a:r>
              <a:rPr lang="en-US" sz="1100" kern="1200" dirty="0"/>
              <a:t>D. Vanderbilt</a:t>
            </a:r>
            <a:r>
              <a:rPr lang="en-US" sz="1100" baseline="30000" dirty="0"/>
              <a:t>4</a:t>
            </a:r>
            <a:r>
              <a:rPr lang="en-US" sz="1100" dirty="0"/>
              <a:t>, </a:t>
            </a:r>
            <a:r>
              <a:rPr lang="en-US" sz="1100" dirty="0" smtClean="0"/>
              <a:t>              </a:t>
            </a:r>
            <a:r>
              <a:rPr lang="en-US" sz="1100" kern="1200" dirty="0" smtClean="0"/>
              <a:t>H</a:t>
            </a:r>
            <a:r>
              <a:rPr lang="en-US" sz="1100" kern="1200" dirty="0"/>
              <a:t>.-S. Kim</a:t>
            </a:r>
            <a:r>
              <a:rPr lang="en-US" sz="1100" kern="1200" baseline="30000" dirty="0"/>
              <a:t>5</a:t>
            </a:r>
            <a:r>
              <a:rPr lang="en-US" sz="1100" dirty="0"/>
              <a:t>, and J. L. Musfeldt</a:t>
            </a:r>
            <a:r>
              <a:rPr lang="en-US" sz="1100" baseline="30000" dirty="0"/>
              <a:t>1</a:t>
            </a:r>
            <a:endParaRPr lang="en-US" sz="1100" kern="1200" dirty="0"/>
          </a:p>
          <a:p>
            <a:pPr marL="228600" indent="-228600" algn="ctr">
              <a:spcBef>
                <a:spcPts val="0"/>
              </a:spcBef>
              <a:buAutoNum type="arabicPeriod"/>
            </a:pPr>
            <a:r>
              <a:rPr lang="en-US" sz="1050" b="1" kern="1200" dirty="0">
                <a:solidFill>
                  <a:srgbClr val="0033CC"/>
                </a:solidFill>
              </a:rPr>
              <a:t>University of Tennessee; 2. NHMFL, Los Alamos National Laboratory; 3. New Jersey Institute of Technology;     4. Rutgers University; 5. </a:t>
            </a:r>
            <a:r>
              <a:rPr lang="en-US" sz="1050" b="1" kern="1200" dirty="0" err="1">
                <a:solidFill>
                  <a:srgbClr val="0033CC"/>
                </a:solidFill>
              </a:rPr>
              <a:t>Kangwon</a:t>
            </a:r>
            <a:r>
              <a:rPr lang="en-US" sz="1050" b="1" kern="1200" dirty="0">
                <a:solidFill>
                  <a:srgbClr val="0033CC"/>
                </a:solidFill>
              </a:rPr>
              <a:t> National University;</a:t>
            </a:r>
            <a:r>
              <a:rPr lang="en-US" sz="600" b="1" kern="1200" dirty="0">
                <a:solidFill>
                  <a:srgbClr val="0033CC"/>
                </a:solidFill>
              </a:rPr>
              <a:t> </a:t>
            </a:r>
          </a:p>
          <a:p>
            <a:pPr algn="ctr">
              <a:spcBef>
                <a:spcPts val="0"/>
              </a:spcBef>
            </a:pPr>
            <a:r>
              <a:rPr lang="en-US" sz="1050" b="1" kern="1200" dirty="0"/>
              <a:t>Funding Grants: </a:t>
            </a:r>
            <a:r>
              <a:rPr lang="en-US" sz="1050" dirty="0"/>
              <a:t>J. L. Musfeldt (</a:t>
            </a:r>
            <a:r>
              <a:rPr lang="en-US" sz="1050" kern="1200" dirty="0"/>
              <a:t>DMR-1629079 );</a:t>
            </a:r>
            <a:r>
              <a:rPr lang="en-US" sz="1050" dirty="0"/>
              <a:t> S.-W Cheong, K. Haule, D. Vanderbilt (</a:t>
            </a:r>
            <a:r>
              <a:rPr lang="en-US" sz="1050" kern="1200" dirty="0"/>
              <a:t>DMR-1629059); </a:t>
            </a:r>
            <a:r>
              <a:rPr lang="en-US" sz="1050" kern="1200" dirty="0" smtClean="0"/>
              <a:t>                                          S</a:t>
            </a:r>
            <a:r>
              <a:rPr lang="en-US" sz="1050" kern="1200" dirty="0"/>
              <a:t>. A. Crooker (DMR-1644779); H.-S Kim (NRF-2020R1C1C1005900 &amp; KSC-2020CRE-0156).  </a:t>
            </a:r>
            <a:endParaRPr lang="en-US" sz="1050" b="1" kern="1200" dirty="0">
              <a:solidFill>
                <a:srgbClr val="0033CC"/>
              </a:solidFill>
            </a:endParaRPr>
          </a:p>
        </p:txBody>
      </p:sp>
      <p:pic>
        <p:nvPicPr>
          <p:cNvPr id="26" name="Picture 25">
            <a:extLst>
              <a:ext uri="{FF2B5EF4-FFF2-40B4-BE49-F238E27FC236}">
                <a16:creationId xmlns:a16="http://schemas.microsoft.com/office/drawing/2014/main" id="{C3ADD28E-F116-12E1-5B5A-A14D1D75B395}"/>
              </a:ext>
            </a:extLst>
          </p:cNvPr>
          <p:cNvPicPr>
            <a:picLocks noChangeAspect="1"/>
          </p:cNvPicPr>
          <p:nvPr/>
        </p:nvPicPr>
        <p:blipFill rotWithShape="1">
          <a:blip r:embed="rId3"/>
          <a:srcRect l="10781" t="85580" r="54897" b="10202"/>
          <a:stretch/>
        </p:blipFill>
        <p:spPr>
          <a:xfrm>
            <a:off x="5005551" y="4700320"/>
            <a:ext cx="1802606" cy="194876"/>
          </a:xfrm>
          <a:prstGeom prst="rect">
            <a:avLst/>
          </a:prstGeom>
        </p:spPr>
      </p:pic>
      <p:pic>
        <p:nvPicPr>
          <p:cNvPr id="27" name="Picture 26">
            <a:extLst>
              <a:ext uri="{FF2B5EF4-FFF2-40B4-BE49-F238E27FC236}">
                <a16:creationId xmlns:a16="http://schemas.microsoft.com/office/drawing/2014/main" id="{C3ADD28E-F116-12E1-5B5A-A14D1D75B395}"/>
              </a:ext>
            </a:extLst>
          </p:cNvPr>
          <p:cNvPicPr>
            <a:picLocks noChangeAspect="1"/>
          </p:cNvPicPr>
          <p:nvPr/>
        </p:nvPicPr>
        <p:blipFill rotWithShape="1">
          <a:blip r:embed="rId3"/>
          <a:srcRect l="74724" t="85299" r="5610" b="10062"/>
          <a:stretch/>
        </p:blipFill>
        <p:spPr>
          <a:xfrm>
            <a:off x="7484678" y="2510098"/>
            <a:ext cx="1083880" cy="224957"/>
          </a:xfrm>
          <a:prstGeom prst="rect">
            <a:avLst/>
          </a:prstGeom>
        </p:spPr>
      </p:pic>
      <p:pic>
        <p:nvPicPr>
          <p:cNvPr id="28" name="Picture 27">
            <a:extLst>
              <a:ext uri="{FF2B5EF4-FFF2-40B4-BE49-F238E27FC236}">
                <a16:creationId xmlns:a16="http://schemas.microsoft.com/office/drawing/2014/main" id="{C3ADD28E-F116-12E1-5B5A-A14D1D75B395}"/>
              </a:ext>
            </a:extLst>
          </p:cNvPr>
          <p:cNvPicPr>
            <a:picLocks noChangeAspect="1"/>
          </p:cNvPicPr>
          <p:nvPr/>
        </p:nvPicPr>
        <p:blipFill rotWithShape="1">
          <a:blip r:embed="rId3"/>
          <a:srcRect l="49803" t="85439" r="37396" b="9921"/>
          <a:stretch/>
        </p:blipFill>
        <p:spPr>
          <a:xfrm>
            <a:off x="6682462" y="3825972"/>
            <a:ext cx="708081" cy="225766"/>
          </a:xfrm>
          <a:prstGeom prst="rect">
            <a:avLst/>
          </a:prstGeom>
        </p:spPr>
      </p:pic>
      <p:pic>
        <p:nvPicPr>
          <p:cNvPr id="30" name="Picture 29">
            <a:extLst>
              <a:ext uri="{FF2B5EF4-FFF2-40B4-BE49-F238E27FC236}">
                <a16:creationId xmlns:a16="http://schemas.microsoft.com/office/drawing/2014/main" id="{C3ADD28E-F116-12E1-5B5A-A14D1D75B395}"/>
              </a:ext>
            </a:extLst>
          </p:cNvPr>
          <p:cNvPicPr>
            <a:picLocks noChangeAspect="1"/>
          </p:cNvPicPr>
          <p:nvPr/>
        </p:nvPicPr>
        <p:blipFill rotWithShape="1">
          <a:blip r:embed="rId3"/>
          <a:srcRect l="24200" t="92187" r="12537" b="221"/>
          <a:stretch/>
        </p:blipFill>
        <p:spPr>
          <a:xfrm>
            <a:off x="5736100" y="4907190"/>
            <a:ext cx="2464592" cy="260193"/>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489ADD64191E43967A9DCBD9FB6C60" ma:contentTypeVersion="1" ma:contentTypeDescription="Create a new document." ma:contentTypeScope="" ma:versionID="a6b847c8da0d2eddcc68a0bc94e4d89e">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86B1E2-F976-45D6-BF92-A4215133BC27}"/>
</file>

<file path=customXml/itemProps2.xml><?xml version="1.0" encoding="utf-8"?>
<ds:datastoreItem xmlns:ds="http://schemas.openxmlformats.org/officeDocument/2006/customXml" ds:itemID="{0E433E07-BA65-472A-AF8E-4F11A4DA728D}"/>
</file>

<file path=customXml/itemProps3.xml><?xml version="1.0" encoding="utf-8"?>
<ds:datastoreItem xmlns:ds="http://schemas.openxmlformats.org/officeDocument/2006/customXml" ds:itemID="{55F645A8-B99A-47B7-98AC-02AC0E4DB148}"/>
</file>

<file path=docProps/app.xml><?xml version="1.0" encoding="utf-8"?>
<Properties xmlns="http://schemas.openxmlformats.org/officeDocument/2006/extended-properties" xmlns:vt="http://schemas.openxmlformats.org/officeDocument/2006/docPropsVTypes">
  <TotalTime>6748</TotalTime>
  <Words>1095</Words>
  <Application>Microsoft Office PowerPoint</Application>
  <PresentationFormat>On-screen Show (4:3)</PresentationFormat>
  <Paragraphs>36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173</cp:revision>
  <cp:lastPrinted>2019-07-16T13:07:28Z</cp:lastPrinted>
  <dcterms:created xsi:type="dcterms:W3CDTF">2004-08-07T03:10:56Z</dcterms:created>
  <dcterms:modified xsi:type="dcterms:W3CDTF">2022-06-08T20:45:40Z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0x01010033489ADD64191E43967A9DCBD9FB6C60</vt:lpwstr>
  </property>
</Properties>
</file>