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2.xml" ContentType="application/vnd.openxmlformats-officedocument.presentationml.slide+xml"/>
  <Override PartName="/ppt/slides/slide1.xml" ContentType="application/vnd.openxmlformats-officedocument.presentationml.slide+xml"/>
  <Override PartName="/ppt/slideMasters/slideMaster1.xml" ContentType="application/vnd.openxmlformats-officedocument.presentationml.slideMaster+xml"/>
  <Override PartName="/ppt/notesSlides/notesSlide2.xml" ContentType="application/vnd.openxmlformats-officedocument.presentationml.notesSlide+xml"/>
  <Override PartName="/ppt/slideLayouts/slideLayout1.xml" ContentType="application/vnd.openxmlformats-officedocument.presentationml.slideLayout+xml"/>
  <Override PartName="/ppt/notesSlides/notesSlide1.xml" ContentType="application/vnd.openxmlformats-officedocument.presentationml.notesSlide+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Masters/notesMaster1.xml" ContentType="application/vnd.openxmlformats-officedocument.presentationml.notesMaster+xml"/>
  <Override PartName="/ppt/theme/theme1.xml" ContentType="application/vnd.openxmlformats-officedocument.theme+xml"/>
  <Override PartName="/ppt/handoutMasters/handoutMaster1.xml" ContentType="application/vnd.openxmlformats-officedocument.presentationml.handoutMaster+xml"/>
  <Override PartName="/ppt/theme/theme2.xml" ContentType="application/vnd.openxmlformats-officedocument.theme+xml"/>
  <Override PartName="/ppt/theme/theme3.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handoutMasterIdLst>
    <p:handoutMasterId r:id="rId5"/>
  </p:handoutMasterIdLst>
  <p:sldIdLst>
    <p:sldId id="261" r:id="rId2"/>
    <p:sldId id="260" r:id="rId3"/>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99"/>
    <a:srgbClr val="0033CC"/>
    <a:srgbClr val="008080"/>
    <a:srgbClr val="006600"/>
    <a:srgbClr val="000066"/>
    <a:srgbClr val="FFFF00"/>
    <a:srgbClr val="0066FF"/>
    <a:srgbClr val="0066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25" autoAdjust="0"/>
    <p:restoredTop sz="93792" autoAdjust="0"/>
  </p:normalViewPr>
  <p:slideViewPr>
    <p:cSldViewPr snapToGrid="0">
      <p:cViewPr varScale="1">
        <p:scale>
          <a:sx n="98" d="100"/>
          <a:sy n="98" d="100"/>
        </p:scale>
        <p:origin x="1190" y="8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snapToGrid="0">
      <p:cViewPr varScale="1">
        <p:scale>
          <a:sx n="73" d="100"/>
          <a:sy n="73" d="100"/>
        </p:scale>
        <p:origin x="-1986" y="-10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12" Type="http://schemas.openxmlformats.org/officeDocument/2006/relationships/customXml" Target="../customXml/item3.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11" Type="http://schemas.openxmlformats.org/officeDocument/2006/relationships/customXml" Target="../customXml/item2.xml"/><Relationship Id="rId5" Type="http://schemas.openxmlformats.org/officeDocument/2006/relationships/handoutMaster" Target="handoutMasters/handoutMaster1.xml"/><Relationship Id="rId10" Type="http://schemas.openxmlformats.org/officeDocument/2006/relationships/customXml" Target="../customXml/item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a:defRPr sz="1200">
                <a:latin typeface="Arial" charset="0"/>
                <a:cs typeface="+mn-cs"/>
              </a:defRPr>
            </a:lvl1pPr>
          </a:lstStyle>
          <a:p>
            <a:pPr>
              <a:defRPr/>
            </a:pPr>
            <a:endParaRPr lang="en-US"/>
          </a:p>
        </p:txBody>
      </p:sp>
      <p:sp>
        <p:nvSpPr>
          <p:cNvPr id="17411" name="Rectangle 3"/>
          <p:cNvSpPr>
            <a:spLocks noGrp="1" noChangeArrowheads="1"/>
          </p:cNvSpPr>
          <p:nvPr>
            <p:ph type="dt" sz="quarter" idx="1"/>
          </p:nvPr>
        </p:nvSpPr>
        <p:spPr bwMode="auto">
          <a:xfrm>
            <a:off x="3970338"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a:defRPr sz="1200">
                <a:latin typeface="Arial" charset="0"/>
                <a:cs typeface="+mn-cs"/>
              </a:defRPr>
            </a:lvl1pPr>
          </a:lstStyle>
          <a:p>
            <a:pPr>
              <a:defRPr/>
            </a:pPr>
            <a:endParaRPr lang="en-US"/>
          </a:p>
        </p:txBody>
      </p:sp>
      <p:sp>
        <p:nvSpPr>
          <p:cNvPr id="17412" name="Rectangle 4"/>
          <p:cNvSpPr>
            <a:spLocks noGrp="1" noChangeArrowheads="1"/>
          </p:cNvSpPr>
          <p:nvPr>
            <p:ph type="ftr" sz="quarter" idx="2"/>
          </p:nvPr>
        </p:nvSpPr>
        <p:spPr bwMode="auto">
          <a:xfrm>
            <a:off x="0"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a:defRPr sz="1200">
                <a:latin typeface="Arial" charset="0"/>
                <a:cs typeface="+mn-cs"/>
              </a:defRPr>
            </a:lvl1pPr>
          </a:lstStyle>
          <a:p>
            <a:pPr>
              <a:defRPr/>
            </a:pPr>
            <a:endParaRPr lang="en-US"/>
          </a:p>
        </p:txBody>
      </p:sp>
      <p:sp>
        <p:nvSpPr>
          <p:cNvPr id="17413" name="Rectangle 5"/>
          <p:cNvSpPr>
            <a:spLocks noGrp="1" noChangeArrowheads="1"/>
          </p:cNvSpPr>
          <p:nvPr>
            <p:ph type="sldNum" sz="quarter" idx="3"/>
          </p:nvPr>
        </p:nvSpPr>
        <p:spPr bwMode="auto">
          <a:xfrm>
            <a:off x="3970338"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a:defRPr sz="1200">
                <a:latin typeface="Arial" charset="0"/>
                <a:cs typeface="+mn-cs"/>
              </a:defRPr>
            </a:lvl1pPr>
          </a:lstStyle>
          <a:p>
            <a:pPr>
              <a:defRPr/>
            </a:pPr>
            <a:fld id="{722FB8F7-A4EF-491B-8766-3F9B2991C918}" type="slidenum">
              <a:rPr lang="en-US"/>
              <a:pPr>
                <a:defRPr/>
              </a:pPr>
              <a:t>‹#›</a:t>
            </a:fld>
            <a:endParaRPr lang="en-US"/>
          </a:p>
        </p:txBody>
      </p:sp>
    </p:spTree>
    <p:extLst>
      <p:ext uri="{BB962C8B-B14F-4D97-AF65-F5344CB8AC3E}">
        <p14:creationId xmlns:p14="http://schemas.microsoft.com/office/powerpoint/2010/main" val="120163142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a:defRPr sz="1200">
                <a:latin typeface="Arial" charset="0"/>
                <a:cs typeface="+mn-cs"/>
              </a:defRPr>
            </a:lvl1pPr>
          </a:lstStyle>
          <a:p>
            <a:pPr>
              <a:defRPr/>
            </a:pPr>
            <a:endParaRPr lang="en-US"/>
          </a:p>
        </p:txBody>
      </p:sp>
      <p:sp>
        <p:nvSpPr>
          <p:cNvPr id="9219" name="Rectangle 3"/>
          <p:cNvSpPr>
            <a:spLocks noGrp="1" noChangeArrowheads="1"/>
          </p:cNvSpPr>
          <p:nvPr>
            <p:ph type="dt" idx="1"/>
          </p:nvPr>
        </p:nvSpPr>
        <p:spPr bwMode="auto">
          <a:xfrm>
            <a:off x="3971925"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a:defRPr sz="1200">
                <a:latin typeface="Arial" charset="0"/>
                <a:cs typeface="+mn-cs"/>
              </a:defRPr>
            </a:lvl1pPr>
          </a:lstStyle>
          <a:p>
            <a:pPr>
              <a:defRPr/>
            </a:pPr>
            <a:endParaRPr lang="en-US"/>
          </a:p>
        </p:txBody>
      </p:sp>
      <p:sp>
        <p:nvSpPr>
          <p:cNvPr id="3076"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p:spPr>
      </p:sp>
      <p:sp>
        <p:nvSpPr>
          <p:cNvPr id="9221" name="Rectangle 5"/>
          <p:cNvSpPr>
            <a:spLocks noGrp="1" noChangeArrowheads="1"/>
          </p:cNvSpPr>
          <p:nvPr>
            <p:ph type="body" sz="quarter" idx="3"/>
          </p:nvPr>
        </p:nvSpPr>
        <p:spPr bwMode="auto">
          <a:xfrm>
            <a:off x="935038" y="4416425"/>
            <a:ext cx="5140325" cy="4183063"/>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9222" name="Rectangle 6"/>
          <p:cNvSpPr>
            <a:spLocks noGrp="1" noChangeArrowheads="1"/>
          </p:cNvSpPr>
          <p:nvPr>
            <p:ph type="ftr" sz="quarter" idx="4"/>
          </p:nvPr>
        </p:nvSpPr>
        <p:spPr bwMode="auto">
          <a:xfrm>
            <a:off x="0" y="8831263"/>
            <a:ext cx="3038475" cy="465137"/>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a:defRPr sz="1200">
                <a:latin typeface="Arial" charset="0"/>
                <a:cs typeface="+mn-cs"/>
              </a:defRPr>
            </a:lvl1pPr>
          </a:lstStyle>
          <a:p>
            <a:pPr>
              <a:defRPr/>
            </a:pPr>
            <a:endParaRPr lang="en-US"/>
          </a:p>
        </p:txBody>
      </p:sp>
      <p:sp>
        <p:nvSpPr>
          <p:cNvPr id="9223" name="Rectangle 7"/>
          <p:cNvSpPr>
            <a:spLocks noGrp="1" noChangeArrowheads="1"/>
          </p:cNvSpPr>
          <p:nvPr>
            <p:ph type="sldNum" sz="quarter" idx="5"/>
          </p:nvPr>
        </p:nvSpPr>
        <p:spPr bwMode="auto">
          <a:xfrm>
            <a:off x="3971925" y="8831263"/>
            <a:ext cx="3038475" cy="465137"/>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a:defRPr sz="1200">
                <a:latin typeface="Arial" charset="0"/>
                <a:cs typeface="+mn-cs"/>
              </a:defRPr>
            </a:lvl1pPr>
          </a:lstStyle>
          <a:p>
            <a:pPr>
              <a:defRPr/>
            </a:pPr>
            <a:fld id="{5B9D219D-06B3-467B-AA93-169E2354984A}" type="slidenum">
              <a:rPr lang="en-US"/>
              <a:pPr>
                <a:defRPr/>
              </a:pPr>
              <a:t>‹#›</a:t>
            </a:fld>
            <a:endParaRPr lang="en-US"/>
          </a:p>
        </p:txBody>
      </p:sp>
    </p:spTree>
    <p:extLst>
      <p:ext uri="{BB962C8B-B14F-4D97-AF65-F5344CB8AC3E}">
        <p14:creationId xmlns:p14="http://schemas.microsoft.com/office/powerpoint/2010/main" val="371866801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p:txBody>
          <a:bodyPr/>
          <a:lstStyle/>
          <a:p>
            <a:pPr>
              <a:defRPr/>
            </a:pPr>
            <a:fld id="{D6AC04BA-D5B1-4AEE-92A8-018E0611CCA8}" type="slidenum">
              <a:rPr lang="en-US" smtClean="0"/>
              <a:pPr>
                <a:defRPr/>
              </a:pPr>
              <a:t>1</a:t>
            </a:fld>
            <a:endParaRPr lang="en-US"/>
          </a:p>
        </p:txBody>
      </p:sp>
      <p:sp>
        <p:nvSpPr>
          <p:cNvPr id="4099" name="Rectangle 2"/>
          <p:cNvSpPr>
            <a:spLocks noGrp="1" noRot="1" noChangeAspect="1" noChangeArrowheads="1" noTextEdit="1"/>
          </p:cNvSpPr>
          <p:nvPr>
            <p:ph type="sldImg"/>
          </p:nvPr>
        </p:nvSpPr>
        <p:spPr>
          <a:ln/>
        </p:spPr>
      </p:sp>
      <p:sp>
        <p:nvSpPr>
          <p:cNvPr id="4100" name="Rectangle 3"/>
          <p:cNvSpPr>
            <a:spLocks noGrp="1" noChangeArrowheads="1"/>
          </p:cNvSpPr>
          <p:nvPr>
            <p:ph type="body" idx="1"/>
          </p:nvPr>
        </p:nvSpPr>
        <p:spPr>
          <a:noFill/>
          <a:ln/>
        </p:spPr>
        <p:txBody>
          <a:bodyPr/>
          <a:lstStyle/>
          <a:p>
            <a:r>
              <a:rPr lang="en-US" sz="1200" kern="1200" dirty="0">
                <a:solidFill>
                  <a:schemeClr val="tx1"/>
                </a:solidFill>
                <a:effectLst/>
                <a:latin typeface="Arial" charset="0"/>
                <a:ea typeface="+mn-ea"/>
                <a:cs typeface="+mn-cs"/>
              </a:rPr>
              <a:t>How to compress files size:</a:t>
            </a:r>
          </a:p>
          <a:p>
            <a:pPr marL="0" marR="0">
              <a:spcBef>
                <a:spcPts val="0"/>
              </a:spcBef>
              <a:spcAft>
                <a:spcPts val="0"/>
              </a:spcAft>
            </a:pPr>
            <a:r>
              <a:rPr lang="en-US" sz="1800" dirty="0">
                <a:effectLst/>
                <a:latin typeface="Calibri" panose="020F0502020204030204" pitchFamily="34" charset="0"/>
                <a:ea typeface="Calibri" panose="020F0502020204030204" pitchFamily="34" charset="0"/>
              </a:rPr>
              <a:t>On PowerPoint, you can save the attached image (Right click on an image -&gt; Select “Save as picture” -&gt; Then you save the image as PNG). PNG is the image compression without losing the image quality. You replace the original image with the PNG one on PowerPoint. This should reduce the PowerPoint file size.</a:t>
            </a:r>
          </a:p>
          <a:p>
            <a:pPr marL="0" marR="0">
              <a:spcBef>
                <a:spcPts val="0"/>
              </a:spcBef>
              <a:spcAft>
                <a:spcPts val="0"/>
              </a:spcAft>
            </a:pPr>
            <a:r>
              <a:rPr lang="en-US" sz="1800" dirty="0">
                <a:effectLst/>
                <a:latin typeface="Calibri" panose="020F0502020204030204" pitchFamily="34" charset="0"/>
                <a:ea typeface="Calibri" panose="020F0502020204030204" pitchFamily="34" charset="0"/>
              </a:rPr>
              <a:t>One thing to be careful about is that you should enlarge your image a bit on PowerPoint before saving </a:t>
            </a:r>
            <a:r>
              <a:rPr lang="en-US" sz="1800">
                <a:effectLst/>
                <a:latin typeface="Calibri" panose="020F0502020204030204" pitchFamily="34" charset="0"/>
                <a:ea typeface="Calibri" panose="020F0502020204030204" pitchFamily="34" charset="0"/>
              </a:rPr>
              <a:t>so is to </a:t>
            </a:r>
            <a:r>
              <a:rPr lang="en-US" sz="1800" dirty="0">
                <a:effectLst/>
                <a:latin typeface="Calibri" panose="020F0502020204030204" pitchFamily="34" charset="0"/>
                <a:ea typeface="Calibri" panose="020F0502020204030204" pitchFamily="34" charset="0"/>
              </a:rPr>
              <a:t>avoid losing much </a:t>
            </a:r>
            <a:r>
              <a:rPr lang="en-US" sz="1800">
                <a:effectLst/>
                <a:latin typeface="Calibri" panose="020F0502020204030204" pitchFamily="34" charset="0"/>
                <a:ea typeface="Calibri" panose="020F0502020204030204" pitchFamily="34" charset="0"/>
              </a:rPr>
              <a:t>resolution.</a:t>
            </a:r>
            <a:endParaRPr lang="en-US" sz="1200" kern="1200" dirty="0">
              <a:solidFill>
                <a:schemeClr val="tx1"/>
              </a:solidFill>
              <a:effectLst/>
              <a:latin typeface="Arial" charset="0"/>
              <a:ea typeface="+mn-ea"/>
              <a:cs typeface="+mn-cs"/>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p:txBody>
          <a:bodyPr/>
          <a:lstStyle/>
          <a:p>
            <a:pPr>
              <a:defRPr/>
            </a:pPr>
            <a:fld id="{D6AC04BA-D5B1-4AEE-92A8-018E0611CCA8}" type="slidenum">
              <a:rPr lang="en-US" smtClean="0"/>
              <a:pPr>
                <a:defRPr/>
              </a:pPr>
              <a:t>2</a:t>
            </a:fld>
            <a:endParaRPr lang="en-US"/>
          </a:p>
        </p:txBody>
      </p:sp>
      <p:sp>
        <p:nvSpPr>
          <p:cNvPr id="4099" name="Rectangle 2"/>
          <p:cNvSpPr>
            <a:spLocks noGrp="1" noRot="1" noChangeAspect="1" noChangeArrowheads="1" noTextEdit="1"/>
          </p:cNvSpPr>
          <p:nvPr>
            <p:ph type="sldImg"/>
          </p:nvPr>
        </p:nvSpPr>
        <p:spPr>
          <a:ln/>
        </p:spPr>
      </p:sp>
      <p:sp>
        <p:nvSpPr>
          <p:cNvPr id="4100" name="Rectangle 3"/>
          <p:cNvSpPr>
            <a:spLocks noGrp="1" noChangeArrowheads="1"/>
          </p:cNvSpPr>
          <p:nvPr>
            <p:ph type="body" idx="1"/>
          </p:nvPr>
        </p:nvSpPr>
        <p:spPr>
          <a:noFill/>
          <a:ln/>
        </p:spPr>
        <p:txBody>
          <a:bodyPr/>
          <a:lstStyle/>
          <a:p>
            <a:pPr eaLnBrk="1" hangingPunct="1"/>
            <a:endParaRPr lang="en-US" dirty="0">
              <a:latin typeface="Arial"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E3AA275-2248-4703-A6BD-2B2C7E466293}"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5DCB457-3824-4C81-AF28-F5618F2A63D4}"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3992C00-8830-40B8-83C7-509852F4927D}"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0F46750-D5FA-4671-B5BA-E95E7F67745E}"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C2780E7-AE4B-4A74-913C-69559A8F9A5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BE93F4C-B641-44D5-88A7-D685C8539F60}"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F7937C37-A518-4341-96B5-795628DF95D5}"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A1634430-B1CB-4CC6-9592-621DF5AC2300}"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49ADFAB3-0539-4C14-B23B-7AC1C4980DD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B0B7CBC-4F8F-4D89-AE90-5DB130C8D897}"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41E606A-5DAB-4153-87A7-04FF9161543A}"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2051"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cs typeface="+mn-cs"/>
              </a:defRPr>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cs typeface="+mn-cs"/>
              </a:defRPr>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cs typeface="+mn-cs"/>
              </a:defRPr>
            </a:lvl1pPr>
          </a:lstStyle>
          <a:p>
            <a:pPr>
              <a:defRPr/>
            </a:pPr>
            <a:fld id="{7728583B-E7C8-46C8-B594-1E9554A88C29}"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png"/><Relationship Id="rId9" Type="http://schemas.openxmlformats.org/officeDocument/2006/relationships/hyperlink" Target="https://doi.org/10.1038/s41535-022-00438-6"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hyperlink" Target="https://doi.org/10.1038/s41535-022-00438-6"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BE9F3FD8-1844-E214-3F4C-1A0171687040}"/>
              </a:ext>
            </a:extLst>
          </p:cNvPr>
          <p:cNvPicPr>
            <a:picLocks noChangeAspect="1"/>
          </p:cNvPicPr>
          <p:nvPr/>
        </p:nvPicPr>
        <p:blipFill>
          <a:blip r:embed="rId3"/>
          <a:stretch>
            <a:fillRect/>
          </a:stretch>
        </p:blipFill>
        <p:spPr>
          <a:xfrm>
            <a:off x="5610297" y="1465361"/>
            <a:ext cx="3457504" cy="3162140"/>
          </a:xfrm>
          <a:prstGeom prst="rect">
            <a:avLst/>
          </a:prstGeom>
        </p:spPr>
      </p:pic>
      <p:pic>
        <p:nvPicPr>
          <p:cNvPr id="29" name="Picture 28">
            <a:extLst>
              <a:ext uri="{FF2B5EF4-FFF2-40B4-BE49-F238E27FC236}">
                <a16:creationId xmlns:a16="http://schemas.microsoft.com/office/drawing/2014/main" id="{545C909A-9CF9-0387-B8D0-DD1EB1622C39}"/>
              </a:ext>
            </a:extLst>
          </p:cNvPr>
          <p:cNvPicPr>
            <a:picLocks noChangeAspect="1"/>
          </p:cNvPicPr>
          <p:nvPr/>
        </p:nvPicPr>
        <p:blipFill>
          <a:blip r:embed="rId4"/>
          <a:stretch>
            <a:fillRect/>
          </a:stretch>
        </p:blipFill>
        <p:spPr>
          <a:xfrm>
            <a:off x="4369037" y="3574461"/>
            <a:ext cx="1241260" cy="718832"/>
          </a:xfrm>
          <a:prstGeom prst="rect">
            <a:avLst/>
          </a:prstGeom>
        </p:spPr>
      </p:pic>
      <p:sp>
        <p:nvSpPr>
          <p:cNvPr id="1027" name="Rectangle 5"/>
          <p:cNvSpPr>
            <a:spLocks noChangeArrowheads="1"/>
          </p:cNvSpPr>
          <p:nvPr/>
        </p:nvSpPr>
        <p:spPr bwMode="auto">
          <a:xfrm>
            <a:off x="784225" y="6281738"/>
            <a:ext cx="184150" cy="274637"/>
          </a:xfrm>
          <a:prstGeom prst="rect">
            <a:avLst/>
          </a:prstGeom>
          <a:noFill/>
          <a:ln w="9525">
            <a:noFill/>
            <a:miter lim="800000"/>
            <a:headEnd/>
            <a:tailEnd/>
          </a:ln>
        </p:spPr>
        <p:txBody>
          <a:bodyPr wrap="none">
            <a:spAutoFit/>
          </a:bodyPr>
          <a:lstStyle/>
          <a:p>
            <a:endParaRPr lang="en-US" sz="1200"/>
          </a:p>
        </p:txBody>
      </p:sp>
      <p:sp>
        <p:nvSpPr>
          <p:cNvPr id="1028" name="Text Box 28"/>
          <p:cNvSpPr txBox="1">
            <a:spLocks noChangeArrowheads="1"/>
          </p:cNvSpPr>
          <p:nvPr/>
        </p:nvSpPr>
        <p:spPr bwMode="auto">
          <a:xfrm>
            <a:off x="38015" y="1423359"/>
            <a:ext cx="4258088" cy="4708981"/>
          </a:xfrm>
          <a:prstGeom prst="rect">
            <a:avLst/>
          </a:prstGeom>
          <a:noFill/>
          <a:ln w="9525">
            <a:noFill/>
            <a:miter lim="800000"/>
            <a:headEnd/>
            <a:tailEnd/>
          </a:ln>
        </p:spPr>
        <p:txBody>
          <a:bodyPr wrap="square">
            <a:spAutoFit/>
          </a:bodyPr>
          <a:lstStyle/>
          <a:p>
            <a:pPr algn="just"/>
            <a:r>
              <a:rPr lang="en-US" sz="1200" i="1" u="sng" dirty="0"/>
              <a:t>Ultra-low symmetry combined with strong spin-orbit coupling gives rise to many unique properties in </a:t>
            </a:r>
            <a:r>
              <a:rPr lang="en-US" sz="1200" i="1" u="sng" dirty="0" smtClean="0"/>
              <a:t>materials, including nonreciprocal </a:t>
            </a:r>
            <a:r>
              <a:rPr lang="en-US" sz="1200" i="1" u="sng" dirty="0"/>
              <a:t>directional dichroism, often called “one-way transparency” or an “optical diode effect”. </a:t>
            </a:r>
            <a:r>
              <a:rPr lang="en-US" sz="1200" dirty="0"/>
              <a:t>Here, a material is highly transmitting for light in the </a:t>
            </a:r>
            <a:r>
              <a:rPr lang="en-US" sz="1200" i="1" dirty="0"/>
              <a:t>+k</a:t>
            </a:r>
            <a:r>
              <a:rPr lang="en-US" sz="1200" dirty="0"/>
              <a:t> direction but nearly opaque </a:t>
            </a:r>
            <a:r>
              <a:rPr lang="en-US" sz="1200" dirty="0" smtClean="0"/>
              <a:t>for </a:t>
            </a:r>
            <a:r>
              <a:rPr lang="en-US" sz="1200" dirty="0"/>
              <a:t>light in the </a:t>
            </a:r>
            <a:r>
              <a:rPr lang="en-US" sz="1200" i="1" dirty="0"/>
              <a:t>-k</a:t>
            </a:r>
            <a:r>
              <a:rPr lang="en-US" sz="1200" dirty="0"/>
              <a:t> direction. </a:t>
            </a:r>
            <a:endParaRPr lang="en-US" sz="1200" dirty="0" smtClean="0"/>
          </a:p>
          <a:p>
            <a:pPr algn="just"/>
            <a:endParaRPr lang="en-US" sz="600" dirty="0"/>
          </a:p>
          <a:p>
            <a:pPr algn="just"/>
            <a:r>
              <a:rPr lang="en-US" sz="1200" dirty="0" smtClean="0"/>
              <a:t>Because </a:t>
            </a:r>
            <a:r>
              <a:rPr lang="en-US" sz="1200" dirty="0"/>
              <a:t>of the need to break time-reversal symmetry, switching the direction of an external magnetic field </a:t>
            </a:r>
            <a:r>
              <a:rPr lang="en-US" sz="1200" dirty="0" smtClean="0"/>
              <a:t>can </a:t>
            </a:r>
            <a:r>
              <a:rPr lang="en-US" sz="1200" dirty="0"/>
              <a:t>also induce </a:t>
            </a:r>
            <a:r>
              <a:rPr lang="en-US" sz="1200" dirty="0" smtClean="0"/>
              <a:t>one-way transparency. </a:t>
            </a:r>
            <a:r>
              <a:rPr lang="en-US" sz="1200" i="1" u="sng" dirty="0"/>
              <a:t>Ni</a:t>
            </a:r>
            <a:r>
              <a:rPr lang="en-US" sz="1200" i="1" u="sng" baseline="-25000" dirty="0"/>
              <a:t>3</a:t>
            </a:r>
            <a:r>
              <a:rPr lang="en-US" sz="1200" i="1" u="sng" dirty="0"/>
              <a:t>TeO</a:t>
            </a:r>
            <a:r>
              <a:rPr lang="en-US" sz="1200" i="1" u="sng" baseline="-25000" dirty="0"/>
              <a:t>6</a:t>
            </a:r>
            <a:r>
              <a:rPr lang="en-US" sz="1200" i="1" u="sng" dirty="0"/>
              <a:t> is a perfect platform for exploring these effects because this magnet is both chiral and polar, thus supporting nonreciprocity in a number of different measurement </a:t>
            </a:r>
            <a:r>
              <a:rPr lang="en-US" sz="1200" i="1" u="sng" dirty="0" smtClean="0"/>
              <a:t>geometries, </a:t>
            </a:r>
            <a:r>
              <a:rPr lang="en-US" sz="1200" i="1" u="sng" dirty="0"/>
              <a:t>shown in </a:t>
            </a:r>
            <a:r>
              <a:rPr lang="en-US" sz="1200" i="1" u="sng" dirty="0" smtClean="0"/>
              <a:t>Figs. (</a:t>
            </a:r>
            <a:r>
              <a:rPr lang="en-US" sz="1200" i="1" u="sng" dirty="0"/>
              <a:t>a-c).</a:t>
            </a:r>
            <a:r>
              <a:rPr lang="en-US" sz="1200" dirty="0"/>
              <a:t> </a:t>
            </a:r>
          </a:p>
          <a:p>
            <a:pPr algn="just"/>
            <a:endParaRPr lang="en-US" sz="600" dirty="0"/>
          </a:p>
          <a:p>
            <a:pPr algn="just"/>
            <a:r>
              <a:rPr lang="en-US" sz="1200" dirty="0"/>
              <a:t>In this work, </a:t>
            </a:r>
            <a:r>
              <a:rPr lang="en-US" sz="1200" dirty="0" smtClean="0"/>
              <a:t>MagLab users investigated </a:t>
            </a:r>
            <a:r>
              <a:rPr lang="en-US" sz="1200" dirty="0"/>
              <a:t>nonreciprocal directional dichroism in Ni</a:t>
            </a:r>
            <a:r>
              <a:rPr lang="en-US" sz="1200" baseline="-25000" dirty="0"/>
              <a:t>3</a:t>
            </a:r>
            <a:r>
              <a:rPr lang="en-US" sz="1200" dirty="0"/>
              <a:t>TeO</a:t>
            </a:r>
            <a:r>
              <a:rPr lang="en-US" sz="1200" baseline="-25000" dirty="0"/>
              <a:t>6</a:t>
            </a:r>
            <a:r>
              <a:rPr lang="en-US" sz="1200" dirty="0"/>
              <a:t> using optical spectroscopy, </a:t>
            </a:r>
            <a:r>
              <a:rPr lang="en-US" sz="1200" dirty="0" smtClean="0"/>
              <a:t>high-magnetic-field </a:t>
            </a:r>
            <a:r>
              <a:rPr lang="en-US" sz="1200" dirty="0"/>
              <a:t>techniques, and first-principles electronic structure methods. In addition to uncovering </a:t>
            </a:r>
            <a:r>
              <a:rPr lang="en-US" sz="1200" dirty="0" smtClean="0"/>
              <a:t>the </a:t>
            </a:r>
            <a:r>
              <a:rPr lang="en-US" sz="1200" dirty="0"/>
              <a:t>Ni toroidal </a:t>
            </a:r>
            <a:r>
              <a:rPr lang="en-US" sz="1200" dirty="0" smtClean="0"/>
              <a:t>moment (</a:t>
            </a:r>
            <a:r>
              <a:rPr lang="en-US" sz="1200" b="1" i="1" dirty="0" smtClean="0"/>
              <a:t>T </a:t>
            </a:r>
            <a:r>
              <a:rPr lang="en-US" sz="1200" b="1" i="1" dirty="0"/>
              <a:t>= P x M</a:t>
            </a:r>
            <a:r>
              <a:rPr lang="en-US" sz="1200" dirty="0"/>
              <a:t>) and broad band optical </a:t>
            </a:r>
            <a:r>
              <a:rPr lang="en-US" sz="1200" dirty="0" smtClean="0"/>
              <a:t>effects, </a:t>
            </a:r>
            <a:r>
              <a:rPr lang="en-US" sz="1200" i="1" u="sng" dirty="0" smtClean="0"/>
              <a:t>thes</a:t>
            </a:r>
            <a:r>
              <a:rPr lang="en-US" sz="1200" i="1" u="sng" dirty="0" smtClean="0"/>
              <a:t>e measurements </a:t>
            </a:r>
            <a:r>
              <a:rPr lang="en-US" sz="1200" i="1" u="sng" dirty="0" smtClean="0"/>
              <a:t>revealed </a:t>
            </a:r>
            <a:r>
              <a:rPr lang="en-US" sz="1200" i="1" u="sng" dirty="0"/>
              <a:t>that nonreciprocity persists across the entire </a:t>
            </a:r>
            <a:r>
              <a:rPr lang="en-US" sz="1200" i="1" u="sng" dirty="0" smtClean="0"/>
              <a:t>range of telecommunications wavelengths (see </a:t>
            </a:r>
            <a:r>
              <a:rPr lang="en-US" sz="1200" i="1" u="sng" dirty="0" err="1" smtClean="0"/>
              <a:t>Fig.d</a:t>
            </a:r>
            <a:r>
              <a:rPr lang="en-US" sz="1200" i="1" u="sng" dirty="0"/>
              <a:t>).</a:t>
            </a:r>
            <a:r>
              <a:rPr lang="en-US" sz="1200" dirty="0"/>
              <a:t> </a:t>
            </a:r>
            <a:r>
              <a:rPr lang="en-US" sz="1200" dirty="0" smtClean="0"/>
              <a:t>As such, </a:t>
            </a:r>
            <a:r>
              <a:rPr lang="en-US" sz="1200" dirty="0"/>
              <a:t>in addition </a:t>
            </a:r>
            <a:r>
              <a:rPr lang="en-US" sz="1200" dirty="0" smtClean="0"/>
              <a:t>to considering </a:t>
            </a:r>
            <a:r>
              <a:rPr lang="en-US" sz="1200" dirty="0"/>
              <a:t>applications in </a:t>
            </a:r>
            <a:r>
              <a:rPr lang="en-US" sz="1200" dirty="0" smtClean="0"/>
              <a:t>high-efficiency </a:t>
            </a:r>
            <a:r>
              <a:rPr lang="en-US" sz="1200" dirty="0"/>
              <a:t>optical diodes and rectifiers and high-fidelity holograms, these findings open the door to photonics applications – particularly in the area of secure fiber optic telecommunications. </a:t>
            </a:r>
          </a:p>
        </p:txBody>
      </p:sp>
      <p:sp>
        <p:nvSpPr>
          <p:cNvPr id="1029" name="Line 42"/>
          <p:cNvSpPr>
            <a:spLocks noChangeShapeType="1"/>
          </p:cNvSpPr>
          <p:nvPr/>
        </p:nvSpPr>
        <p:spPr bwMode="auto">
          <a:xfrm>
            <a:off x="114300" y="1345283"/>
            <a:ext cx="9029700" cy="0"/>
          </a:xfrm>
          <a:prstGeom prst="line">
            <a:avLst/>
          </a:prstGeom>
          <a:noFill/>
          <a:ln w="82550" cmpd="thickThin">
            <a:solidFill>
              <a:schemeClr val="tx1"/>
            </a:solidFill>
            <a:round/>
            <a:headEnd/>
            <a:tailEnd/>
          </a:ln>
        </p:spPr>
        <p:txBody>
          <a:bodyPr/>
          <a:lstStyle/>
          <a:p>
            <a:endParaRPr lang="en-US" dirty="0"/>
          </a:p>
        </p:txBody>
      </p:sp>
      <p:sp>
        <p:nvSpPr>
          <p:cNvPr id="1034" name="Rectangle 49"/>
          <p:cNvSpPr>
            <a:spLocks noChangeArrowheads="1"/>
          </p:cNvSpPr>
          <p:nvPr/>
        </p:nvSpPr>
        <p:spPr bwMode="auto">
          <a:xfrm>
            <a:off x="4264842" y="1444826"/>
            <a:ext cx="4828305" cy="4574311"/>
          </a:xfrm>
          <a:prstGeom prst="rect">
            <a:avLst/>
          </a:prstGeom>
          <a:noFill/>
          <a:ln w="19050">
            <a:solidFill>
              <a:srgbClr val="0033CC"/>
            </a:solidFill>
            <a:miter lim="800000"/>
            <a:headEnd/>
            <a:tailEnd/>
          </a:ln>
        </p:spPr>
        <p:txBody>
          <a:bodyPr wrap="none" anchor="ctr"/>
          <a:lstStyle/>
          <a:p>
            <a:endParaRPr lang="en-US"/>
          </a:p>
        </p:txBody>
      </p:sp>
      <p:pic>
        <p:nvPicPr>
          <p:cNvPr id="12" name="Picture 11" descr="NSF logo.jpg"/>
          <p:cNvPicPr>
            <a:picLocks noChangeAspect="1"/>
          </p:cNvPicPr>
          <p:nvPr/>
        </p:nvPicPr>
        <p:blipFill>
          <a:blip r:embed="rId5" cstate="print"/>
          <a:stretch>
            <a:fillRect/>
          </a:stretch>
        </p:blipFill>
        <p:spPr>
          <a:xfrm>
            <a:off x="8107220" y="45116"/>
            <a:ext cx="1017188" cy="1023315"/>
          </a:xfrm>
          <a:prstGeom prst="rect">
            <a:avLst/>
          </a:prstGeom>
        </p:spPr>
      </p:pic>
      <p:pic>
        <p:nvPicPr>
          <p:cNvPr id="14" name="Picture 13" descr="JustM_purple.jpg"/>
          <p:cNvPicPr>
            <a:picLocks noChangeAspect="1"/>
          </p:cNvPicPr>
          <p:nvPr/>
        </p:nvPicPr>
        <p:blipFill>
          <a:blip r:embed="rId6" cstate="print">
            <a:extLst>
              <a:ext uri="{28A0092B-C50C-407E-A947-70E740481C1C}">
                <a14:useLocalDpi xmlns:a14="http://schemas.microsoft.com/office/drawing/2010/main"/>
              </a:ext>
            </a:extLst>
          </a:blip>
          <a:stretch>
            <a:fillRect/>
          </a:stretch>
        </p:blipFill>
        <p:spPr>
          <a:xfrm>
            <a:off x="50802" y="89633"/>
            <a:ext cx="792698" cy="944759"/>
          </a:xfrm>
          <a:prstGeom prst="rect">
            <a:avLst/>
          </a:prstGeom>
        </p:spPr>
      </p:pic>
      <p:pic>
        <p:nvPicPr>
          <p:cNvPr id="28" name="Picture 27">
            <a:extLst>
              <a:ext uri="{FF2B5EF4-FFF2-40B4-BE49-F238E27FC236}">
                <a16:creationId xmlns:a16="http://schemas.microsoft.com/office/drawing/2014/main" id="{58B67A13-7E0B-BE7F-80C0-008E69DAE391}"/>
              </a:ext>
            </a:extLst>
          </p:cNvPr>
          <p:cNvPicPr>
            <a:picLocks noChangeAspect="1"/>
          </p:cNvPicPr>
          <p:nvPr/>
        </p:nvPicPr>
        <p:blipFill>
          <a:blip r:embed="rId7"/>
          <a:stretch>
            <a:fillRect/>
          </a:stretch>
        </p:blipFill>
        <p:spPr>
          <a:xfrm>
            <a:off x="4426404" y="1571497"/>
            <a:ext cx="1198143" cy="734446"/>
          </a:xfrm>
          <a:prstGeom prst="rect">
            <a:avLst/>
          </a:prstGeom>
        </p:spPr>
      </p:pic>
      <p:pic>
        <p:nvPicPr>
          <p:cNvPr id="32" name="Picture 31">
            <a:extLst>
              <a:ext uri="{FF2B5EF4-FFF2-40B4-BE49-F238E27FC236}">
                <a16:creationId xmlns:a16="http://schemas.microsoft.com/office/drawing/2014/main" id="{EE5FBCC0-73BE-206A-9FF1-71BE62D24F54}"/>
              </a:ext>
            </a:extLst>
          </p:cNvPr>
          <p:cNvPicPr>
            <a:picLocks noChangeAspect="1"/>
          </p:cNvPicPr>
          <p:nvPr/>
        </p:nvPicPr>
        <p:blipFill>
          <a:blip r:embed="rId8"/>
          <a:stretch>
            <a:fillRect/>
          </a:stretch>
        </p:blipFill>
        <p:spPr>
          <a:xfrm>
            <a:off x="4598470" y="2556844"/>
            <a:ext cx="888766" cy="766716"/>
          </a:xfrm>
          <a:prstGeom prst="rect">
            <a:avLst/>
          </a:prstGeom>
        </p:spPr>
      </p:pic>
      <p:sp>
        <p:nvSpPr>
          <p:cNvPr id="33" name="TextBox 32">
            <a:extLst>
              <a:ext uri="{FF2B5EF4-FFF2-40B4-BE49-F238E27FC236}">
                <a16:creationId xmlns:a16="http://schemas.microsoft.com/office/drawing/2014/main" id="{0752074E-32E2-70F8-71C9-94564BCBD212}"/>
              </a:ext>
            </a:extLst>
          </p:cNvPr>
          <p:cNvSpPr txBox="1"/>
          <p:nvPr/>
        </p:nvSpPr>
        <p:spPr>
          <a:xfrm>
            <a:off x="4348618" y="1505703"/>
            <a:ext cx="372218" cy="276999"/>
          </a:xfrm>
          <a:prstGeom prst="rect">
            <a:avLst/>
          </a:prstGeom>
          <a:noFill/>
        </p:spPr>
        <p:txBody>
          <a:bodyPr wrap="none" rtlCol="0">
            <a:spAutoFit/>
          </a:bodyPr>
          <a:lstStyle/>
          <a:p>
            <a:r>
              <a:rPr lang="en-US" sz="1200" dirty="0">
                <a:latin typeface="+mn-lt"/>
                <a:cs typeface="Times New Roman" panose="02020603050405020304" pitchFamily="18" charset="0"/>
              </a:rPr>
              <a:t>(a)</a:t>
            </a:r>
          </a:p>
        </p:txBody>
      </p:sp>
      <p:sp>
        <p:nvSpPr>
          <p:cNvPr id="34" name="TextBox 33">
            <a:extLst>
              <a:ext uri="{FF2B5EF4-FFF2-40B4-BE49-F238E27FC236}">
                <a16:creationId xmlns:a16="http://schemas.microsoft.com/office/drawing/2014/main" id="{597EF15B-190C-2EBF-9D12-7A1F15A6F068}"/>
              </a:ext>
            </a:extLst>
          </p:cNvPr>
          <p:cNvSpPr txBox="1"/>
          <p:nvPr/>
        </p:nvSpPr>
        <p:spPr>
          <a:xfrm>
            <a:off x="4365100" y="2504989"/>
            <a:ext cx="372218" cy="276999"/>
          </a:xfrm>
          <a:prstGeom prst="rect">
            <a:avLst/>
          </a:prstGeom>
          <a:noFill/>
        </p:spPr>
        <p:txBody>
          <a:bodyPr wrap="none" rtlCol="0">
            <a:spAutoFit/>
          </a:bodyPr>
          <a:lstStyle/>
          <a:p>
            <a:r>
              <a:rPr lang="en-US" sz="1200" dirty="0">
                <a:latin typeface="+mn-lt"/>
                <a:cs typeface="Times New Roman" panose="02020603050405020304" pitchFamily="18" charset="0"/>
              </a:rPr>
              <a:t>(b)</a:t>
            </a:r>
          </a:p>
        </p:txBody>
      </p:sp>
      <p:sp>
        <p:nvSpPr>
          <p:cNvPr id="35" name="TextBox 34">
            <a:extLst>
              <a:ext uri="{FF2B5EF4-FFF2-40B4-BE49-F238E27FC236}">
                <a16:creationId xmlns:a16="http://schemas.microsoft.com/office/drawing/2014/main" id="{7A7A2542-1AFD-1130-E859-64DB6D7489F4}"/>
              </a:ext>
            </a:extLst>
          </p:cNvPr>
          <p:cNvSpPr txBox="1"/>
          <p:nvPr/>
        </p:nvSpPr>
        <p:spPr>
          <a:xfrm>
            <a:off x="4374390" y="3388307"/>
            <a:ext cx="364202" cy="276999"/>
          </a:xfrm>
          <a:prstGeom prst="rect">
            <a:avLst/>
          </a:prstGeom>
          <a:noFill/>
        </p:spPr>
        <p:txBody>
          <a:bodyPr wrap="none" rtlCol="0">
            <a:spAutoFit/>
          </a:bodyPr>
          <a:lstStyle/>
          <a:p>
            <a:r>
              <a:rPr lang="en-US" sz="1200" dirty="0">
                <a:latin typeface="+mn-lt"/>
                <a:cs typeface="Times New Roman" panose="02020603050405020304" pitchFamily="18" charset="0"/>
              </a:rPr>
              <a:t>(c)</a:t>
            </a:r>
          </a:p>
        </p:txBody>
      </p:sp>
      <p:sp>
        <p:nvSpPr>
          <p:cNvPr id="36" name="TextBox 35">
            <a:extLst>
              <a:ext uri="{FF2B5EF4-FFF2-40B4-BE49-F238E27FC236}">
                <a16:creationId xmlns:a16="http://schemas.microsoft.com/office/drawing/2014/main" id="{32ACF970-B715-AA5E-CBC9-B26AFE2919D6}"/>
              </a:ext>
            </a:extLst>
          </p:cNvPr>
          <p:cNvSpPr txBox="1"/>
          <p:nvPr/>
        </p:nvSpPr>
        <p:spPr>
          <a:xfrm>
            <a:off x="5855500" y="1531754"/>
            <a:ext cx="372218" cy="276999"/>
          </a:xfrm>
          <a:prstGeom prst="rect">
            <a:avLst/>
          </a:prstGeom>
          <a:noFill/>
        </p:spPr>
        <p:txBody>
          <a:bodyPr wrap="none" rtlCol="0">
            <a:spAutoFit/>
          </a:bodyPr>
          <a:lstStyle/>
          <a:p>
            <a:r>
              <a:rPr lang="en-US" sz="1200" dirty="0">
                <a:latin typeface="+mn-lt"/>
                <a:cs typeface="Times New Roman" panose="02020603050405020304" pitchFamily="18" charset="0"/>
              </a:rPr>
              <a:t>(d)</a:t>
            </a:r>
          </a:p>
        </p:txBody>
      </p:sp>
      <p:sp>
        <p:nvSpPr>
          <p:cNvPr id="37" name="TextBox 36">
            <a:extLst>
              <a:ext uri="{FF2B5EF4-FFF2-40B4-BE49-F238E27FC236}">
                <a16:creationId xmlns:a16="http://schemas.microsoft.com/office/drawing/2014/main" id="{0C8E8CE5-29BF-37C4-9156-542D2DBEFAEC}"/>
              </a:ext>
            </a:extLst>
          </p:cNvPr>
          <p:cNvSpPr txBox="1"/>
          <p:nvPr/>
        </p:nvSpPr>
        <p:spPr>
          <a:xfrm>
            <a:off x="4259383" y="4603686"/>
            <a:ext cx="4831863" cy="1421928"/>
          </a:xfrm>
          <a:prstGeom prst="rect">
            <a:avLst/>
          </a:prstGeom>
          <a:noFill/>
        </p:spPr>
        <p:txBody>
          <a:bodyPr wrap="square" rtlCol="0">
            <a:spAutoFit/>
          </a:bodyPr>
          <a:lstStyle/>
          <a:p>
            <a:pPr algn="just">
              <a:lnSpc>
                <a:spcPct val="90000"/>
              </a:lnSpc>
            </a:pPr>
            <a:r>
              <a:rPr lang="en-US" sz="1200" b="1" dirty="0" smtClean="0"/>
              <a:t>Figure: </a:t>
            </a:r>
            <a:r>
              <a:rPr lang="en-US" sz="1200" dirty="0" smtClean="0"/>
              <a:t>Three </a:t>
            </a:r>
            <a:r>
              <a:rPr lang="en-US" sz="1200" dirty="0"/>
              <a:t>different measurement configurations for which one can realize nonreciprocity in </a:t>
            </a:r>
            <a:r>
              <a:rPr lang="en-US" sz="1200" dirty="0" smtClean="0"/>
              <a:t>Ni</a:t>
            </a:r>
            <a:r>
              <a:rPr lang="en-US" sz="1200" baseline="-25000" dirty="0" smtClean="0"/>
              <a:t>3</a:t>
            </a:r>
            <a:r>
              <a:rPr lang="en-US" sz="1200" dirty="0" smtClean="0"/>
              <a:t>TeO</a:t>
            </a:r>
            <a:r>
              <a:rPr lang="en-US" sz="1200" baseline="-25000" dirty="0" smtClean="0"/>
              <a:t>6</a:t>
            </a:r>
            <a:r>
              <a:rPr lang="en-US" sz="1200" dirty="0" smtClean="0"/>
              <a:t>: </a:t>
            </a:r>
            <a:r>
              <a:rPr lang="en-US" sz="1200" b="1" dirty="0" smtClean="0"/>
              <a:t>(a)</a:t>
            </a:r>
            <a:r>
              <a:rPr lang="en-US" sz="1200" dirty="0" smtClean="0"/>
              <a:t> toroidal; </a:t>
            </a:r>
            <a:r>
              <a:rPr lang="en-US" sz="1200" b="1" dirty="0" smtClean="0"/>
              <a:t>(b)</a:t>
            </a:r>
            <a:r>
              <a:rPr lang="en-US" sz="1200" dirty="0" smtClean="0"/>
              <a:t> </a:t>
            </a:r>
            <a:r>
              <a:rPr lang="en-US" sz="1200" dirty="0" err="1" smtClean="0"/>
              <a:t>magnetochiral</a:t>
            </a:r>
            <a:r>
              <a:rPr lang="en-US" sz="1200" dirty="0" smtClean="0"/>
              <a:t>; and </a:t>
            </a:r>
            <a:r>
              <a:rPr lang="en-US" sz="1200" b="1" dirty="0" smtClean="0"/>
              <a:t>(c)</a:t>
            </a:r>
            <a:r>
              <a:rPr lang="en-US" sz="1200" dirty="0" smtClean="0"/>
              <a:t> transverse </a:t>
            </a:r>
            <a:r>
              <a:rPr lang="en-US" sz="1200" dirty="0" err="1" smtClean="0"/>
              <a:t>magnetochiral</a:t>
            </a:r>
            <a:r>
              <a:rPr lang="en-US" sz="1200" dirty="0" smtClean="0"/>
              <a:t>.</a:t>
            </a:r>
            <a:r>
              <a:rPr lang="en-US" sz="1200" dirty="0"/>
              <a:t> </a:t>
            </a:r>
            <a:r>
              <a:rPr lang="en-US" sz="1200" b="1" dirty="0" smtClean="0"/>
              <a:t>(</a:t>
            </a:r>
            <a:r>
              <a:rPr lang="en-US" sz="1200" b="1" dirty="0"/>
              <a:t>d)</a:t>
            </a:r>
            <a:r>
              <a:rPr lang="en-US" sz="1200" dirty="0"/>
              <a:t> </a:t>
            </a:r>
            <a:r>
              <a:rPr lang="en-US" sz="1200" dirty="0" err="1"/>
              <a:t>Nonreciprocity</a:t>
            </a:r>
            <a:r>
              <a:rPr lang="en-US" sz="1200" dirty="0"/>
              <a:t> </a:t>
            </a:r>
            <a:r>
              <a:rPr lang="en-US" sz="1200" dirty="0" smtClean="0"/>
              <a:t>at 60 </a:t>
            </a:r>
            <a:r>
              <a:rPr lang="en-US" sz="1200" dirty="0" err="1" smtClean="0"/>
              <a:t>teslas</a:t>
            </a:r>
            <a:r>
              <a:rPr lang="en-US" sz="1200" dirty="0" smtClean="0"/>
              <a:t> in </a:t>
            </a:r>
            <a:r>
              <a:rPr lang="en-US" sz="1200" dirty="0"/>
              <a:t>the toroidal configuration </a:t>
            </a:r>
            <a:r>
              <a:rPr lang="en-US" sz="1200" dirty="0" smtClean="0"/>
              <a:t>(red line) spans </a:t>
            </a:r>
            <a:r>
              <a:rPr lang="en-US" sz="1200" dirty="0"/>
              <a:t>the entire </a:t>
            </a:r>
            <a:r>
              <a:rPr lang="en-US" sz="1200" dirty="0" smtClean="0"/>
              <a:t>range of </a:t>
            </a:r>
            <a:r>
              <a:rPr lang="en-US" sz="1200" dirty="0"/>
              <a:t>t</a:t>
            </a:r>
            <a:r>
              <a:rPr lang="en-US" sz="1200" dirty="0" smtClean="0"/>
              <a:t>elecommunications wavelengths, </a:t>
            </a:r>
            <a:r>
              <a:rPr lang="en-US" sz="1200" dirty="0"/>
              <a:t>reaching levels of nearly 50% at some wavelengths. The signal at 1550nm is important for photonics applications and is tunable depending upon the measurement geometry.</a:t>
            </a:r>
          </a:p>
        </p:txBody>
      </p:sp>
      <p:sp>
        <p:nvSpPr>
          <p:cNvPr id="38" name="Text Box 62">
            <a:extLst>
              <a:ext uri="{FF2B5EF4-FFF2-40B4-BE49-F238E27FC236}">
                <a16:creationId xmlns:a16="http://schemas.microsoft.com/office/drawing/2014/main" id="{F1011DBE-BEDC-DABB-C5D4-100112C68BDB}"/>
              </a:ext>
            </a:extLst>
          </p:cNvPr>
          <p:cNvSpPr txBox="1">
            <a:spLocks noChangeArrowheads="1"/>
          </p:cNvSpPr>
          <p:nvPr/>
        </p:nvSpPr>
        <p:spPr bwMode="auto">
          <a:xfrm>
            <a:off x="745046" y="4121"/>
            <a:ext cx="7537022" cy="1323439"/>
          </a:xfrm>
          <a:prstGeom prst="rect">
            <a:avLst/>
          </a:prstGeom>
          <a:noFill/>
          <a:ln w="9525">
            <a:noFill/>
            <a:miter lim="800000"/>
            <a:headEnd/>
            <a:tailEnd/>
          </a:ln>
        </p:spPr>
        <p:txBody>
          <a:bodyPr wrap="square">
            <a:spAutoFit/>
          </a:bodyPr>
          <a:lstStyle/>
          <a:p>
            <a:pPr algn="ctr">
              <a:spcBef>
                <a:spcPts val="0"/>
              </a:spcBef>
            </a:pPr>
            <a:r>
              <a:rPr lang="en-US" sz="1600" b="1" kern="1200" dirty="0"/>
              <a:t>One-way optical transparency at telecommunications wavelengths</a:t>
            </a:r>
            <a:endParaRPr lang="en-US" sz="600" dirty="0"/>
          </a:p>
          <a:p>
            <a:pPr algn="ctr">
              <a:spcBef>
                <a:spcPts val="0"/>
              </a:spcBef>
            </a:pPr>
            <a:r>
              <a:rPr lang="en-US" sz="1100" dirty="0"/>
              <a:t>K. Park</a:t>
            </a:r>
            <a:r>
              <a:rPr lang="en-US" sz="1100" kern="1200" baseline="30000" dirty="0"/>
              <a:t>1</a:t>
            </a:r>
            <a:r>
              <a:rPr lang="en-US" sz="1100" kern="1200" dirty="0"/>
              <a:t>, </a:t>
            </a:r>
            <a:r>
              <a:rPr lang="en-US" sz="1100" dirty="0"/>
              <a:t>M. O. Yokosuk</a:t>
            </a:r>
            <a:r>
              <a:rPr lang="en-US" sz="1100" baseline="30000" dirty="0"/>
              <a:t>1</a:t>
            </a:r>
            <a:r>
              <a:rPr lang="en-US" sz="1100" kern="1200" dirty="0"/>
              <a:t>, </a:t>
            </a:r>
            <a:r>
              <a:rPr lang="en-US" sz="1100" dirty="0"/>
              <a:t>M. Goryca</a:t>
            </a:r>
            <a:r>
              <a:rPr lang="en-US" sz="1100" baseline="30000" dirty="0"/>
              <a:t>2</a:t>
            </a:r>
            <a:r>
              <a:rPr lang="en-US" sz="1100" kern="1200" dirty="0"/>
              <a:t>, </a:t>
            </a:r>
            <a:r>
              <a:rPr lang="en-US" sz="1100" dirty="0"/>
              <a:t>J. J. Yang</a:t>
            </a:r>
            <a:r>
              <a:rPr lang="en-US" sz="1100" baseline="30000" dirty="0"/>
              <a:t>3</a:t>
            </a:r>
            <a:r>
              <a:rPr lang="en-US" sz="1100" kern="1200" dirty="0"/>
              <a:t>, </a:t>
            </a:r>
            <a:r>
              <a:rPr lang="en-US" sz="1100" dirty="0"/>
              <a:t>S. A. Crooker</a:t>
            </a:r>
            <a:r>
              <a:rPr lang="en-US" sz="1100" baseline="30000" dirty="0"/>
              <a:t>2</a:t>
            </a:r>
            <a:r>
              <a:rPr lang="en-US" sz="1100" kern="1200" dirty="0"/>
              <a:t>, </a:t>
            </a:r>
            <a:endParaRPr lang="en-US" sz="1100" kern="1200" dirty="0" smtClean="0"/>
          </a:p>
          <a:p>
            <a:pPr algn="ctr">
              <a:spcBef>
                <a:spcPts val="0"/>
              </a:spcBef>
            </a:pPr>
            <a:r>
              <a:rPr lang="en-US" sz="1100" kern="1200" dirty="0" smtClean="0"/>
              <a:t>S</a:t>
            </a:r>
            <a:r>
              <a:rPr lang="en-US" sz="1100" kern="1200" dirty="0"/>
              <a:t>.-W. Cheong</a:t>
            </a:r>
            <a:r>
              <a:rPr lang="en-US" sz="1100" baseline="30000" dirty="0"/>
              <a:t>4</a:t>
            </a:r>
            <a:r>
              <a:rPr lang="en-US" sz="1100" kern="1200" dirty="0"/>
              <a:t>, K. Haule</a:t>
            </a:r>
            <a:r>
              <a:rPr lang="en-US" sz="1100" baseline="30000" dirty="0"/>
              <a:t>4</a:t>
            </a:r>
            <a:r>
              <a:rPr lang="en-US" sz="1100" dirty="0"/>
              <a:t>, </a:t>
            </a:r>
            <a:r>
              <a:rPr lang="en-US" sz="1100" kern="1200" dirty="0"/>
              <a:t>D. Vanderbilt</a:t>
            </a:r>
            <a:r>
              <a:rPr lang="en-US" sz="1100" baseline="30000" dirty="0"/>
              <a:t>4</a:t>
            </a:r>
            <a:r>
              <a:rPr lang="en-US" sz="1100" dirty="0" smtClean="0"/>
              <a:t>, </a:t>
            </a:r>
            <a:r>
              <a:rPr lang="en-US" sz="1100" kern="1200" dirty="0" smtClean="0"/>
              <a:t>H</a:t>
            </a:r>
            <a:r>
              <a:rPr lang="en-US" sz="1100" kern="1200" dirty="0"/>
              <a:t>.-S. Kim</a:t>
            </a:r>
            <a:r>
              <a:rPr lang="en-US" sz="1100" kern="1200" baseline="30000" dirty="0"/>
              <a:t>5</a:t>
            </a:r>
            <a:r>
              <a:rPr lang="en-US" sz="1100" dirty="0"/>
              <a:t>, and J. L. Musfeldt</a:t>
            </a:r>
            <a:r>
              <a:rPr lang="en-US" sz="1100" baseline="30000" dirty="0"/>
              <a:t>1</a:t>
            </a:r>
            <a:endParaRPr lang="en-US" sz="1100" kern="1200" dirty="0"/>
          </a:p>
          <a:p>
            <a:pPr marL="228600" indent="-228600" algn="ctr">
              <a:spcBef>
                <a:spcPts val="0"/>
              </a:spcBef>
              <a:buAutoNum type="arabicPeriod"/>
            </a:pPr>
            <a:r>
              <a:rPr lang="en-US" sz="1050" b="1" kern="1200" dirty="0">
                <a:solidFill>
                  <a:srgbClr val="0033CC"/>
                </a:solidFill>
              </a:rPr>
              <a:t>University of Tennessee; 2. NHMFL, Los Alamos National Laboratory; 3. New Jersey Institute of Technology;     4. Rutgers University; 5. </a:t>
            </a:r>
            <a:r>
              <a:rPr lang="en-US" sz="1050" b="1" kern="1200" dirty="0" err="1">
                <a:solidFill>
                  <a:srgbClr val="0033CC"/>
                </a:solidFill>
              </a:rPr>
              <a:t>Kangwon</a:t>
            </a:r>
            <a:r>
              <a:rPr lang="en-US" sz="1050" b="1" kern="1200" dirty="0">
                <a:solidFill>
                  <a:srgbClr val="0033CC"/>
                </a:solidFill>
              </a:rPr>
              <a:t> National University;</a:t>
            </a:r>
            <a:r>
              <a:rPr lang="en-US" sz="600" b="1" kern="1200" dirty="0">
                <a:solidFill>
                  <a:srgbClr val="0033CC"/>
                </a:solidFill>
              </a:rPr>
              <a:t> </a:t>
            </a:r>
          </a:p>
          <a:p>
            <a:pPr algn="ctr">
              <a:spcBef>
                <a:spcPts val="0"/>
              </a:spcBef>
            </a:pPr>
            <a:r>
              <a:rPr lang="en-US" sz="1050" b="1" kern="1200" dirty="0"/>
              <a:t>Funding Grants: </a:t>
            </a:r>
            <a:r>
              <a:rPr lang="en-US" sz="1050" dirty="0"/>
              <a:t>J. L. Musfeldt (</a:t>
            </a:r>
            <a:r>
              <a:rPr lang="en-US" sz="1050" kern="1200" dirty="0"/>
              <a:t>DMR-1629079 );</a:t>
            </a:r>
            <a:r>
              <a:rPr lang="en-US" sz="1050" dirty="0"/>
              <a:t> S.-W Cheong, K. Haule, D. Vanderbilt (</a:t>
            </a:r>
            <a:r>
              <a:rPr lang="en-US" sz="1050" kern="1200" dirty="0"/>
              <a:t>DMR-1629059); </a:t>
            </a:r>
            <a:r>
              <a:rPr lang="en-US" sz="1050" kern="1200" dirty="0" smtClean="0"/>
              <a:t>                                          S</a:t>
            </a:r>
            <a:r>
              <a:rPr lang="en-US" sz="1050" kern="1200" dirty="0"/>
              <a:t>. A. Crooker (DMR-1644779); H.-S Kim (NRF-2020R1C1C1005900 &amp; KSC-2020CRE-0156).  </a:t>
            </a:r>
            <a:endParaRPr lang="en-US" sz="1050" b="1" kern="1200" dirty="0">
              <a:solidFill>
                <a:srgbClr val="0033CC"/>
              </a:solidFill>
            </a:endParaRPr>
          </a:p>
        </p:txBody>
      </p:sp>
      <p:sp>
        <p:nvSpPr>
          <p:cNvPr id="19" name="Text Box 28">
            <a:extLst>
              <a:ext uri="{FF2B5EF4-FFF2-40B4-BE49-F238E27FC236}">
                <a16:creationId xmlns:a16="http://schemas.microsoft.com/office/drawing/2014/main" id="{40598BFF-CA77-44D4-91C2-45B7B5755255}"/>
              </a:ext>
            </a:extLst>
          </p:cNvPr>
          <p:cNvSpPr txBox="1">
            <a:spLocks noChangeArrowheads="1"/>
          </p:cNvSpPr>
          <p:nvPr/>
        </p:nvSpPr>
        <p:spPr bwMode="auto">
          <a:xfrm>
            <a:off x="50802" y="6042169"/>
            <a:ext cx="9093197" cy="769441"/>
          </a:xfrm>
          <a:prstGeom prst="rect">
            <a:avLst/>
          </a:prstGeom>
          <a:noFill/>
          <a:ln w="9525">
            <a:noFill/>
            <a:miter lim="800000"/>
            <a:headEnd/>
            <a:tailEnd/>
          </a:ln>
        </p:spPr>
        <p:txBody>
          <a:bodyPr wrap="square">
            <a:spAutoFit/>
          </a:bodyPr>
          <a:lstStyle/>
          <a:p>
            <a:pPr algn="just"/>
            <a:r>
              <a:rPr lang="en-US" sz="1100" b="1" dirty="0">
                <a:solidFill>
                  <a:srgbClr val="333399"/>
                </a:solidFill>
              </a:rPr>
              <a:t>Facilities and instrumentation used:</a:t>
            </a:r>
            <a:r>
              <a:rPr lang="en-US" sz="1100" dirty="0">
                <a:solidFill>
                  <a:srgbClr val="333399"/>
                </a:solidFill>
              </a:rPr>
              <a:t> 65 T pulsed magnets at the Pulsed Field Facility </a:t>
            </a:r>
          </a:p>
          <a:p>
            <a:pPr algn="just"/>
            <a:r>
              <a:rPr lang="en-US" sz="1100" b="1" dirty="0">
                <a:solidFill>
                  <a:srgbClr val="333399"/>
                </a:solidFill>
              </a:rPr>
              <a:t>Citation: </a:t>
            </a:r>
            <a:r>
              <a:rPr lang="en-US" sz="1100" dirty="0" smtClean="0">
                <a:solidFill>
                  <a:srgbClr val="333399"/>
                </a:solidFill>
              </a:rPr>
              <a:t>K. </a:t>
            </a:r>
            <a:r>
              <a:rPr lang="en-US" sz="1100" b="0" i="0" dirty="0" smtClean="0">
                <a:solidFill>
                  <a:srgbClr val="333399"/>
                </a:solidFill>
                <a:effectLst/>
                <a:latin typeface="arial" panose="020B0604020202020204" pitchFamily="34" charset="0"/>
              </a:rPr>
              <a:t>Park</a:t>
            </a:r>
            <a:r>
              <a:rPr lang="en-US" sz="1100" b="0" i="0" dirty="0">
                <a:solidFill>
                  <a:srgbClr val="333399"/>
                </a:solidFill>
                <a:effectLst/>
                <a:latin typeface="arial" panose="020B0604020202020204" pitchFamily="34" charset="0"/>
              </a:rPr>
              <a:t>, </a:t>
            </a:r>
            <a:r>
              <a:rPr lang="en-US" sz="1100" dirty="0" smtClean="0">
                <a:solidFill>
                  <a:srgbClr val="333399"/>
                </a:solidFill>
                <a:latin typeface="arial" panose="020B0604020202020204" pitchFamily="34" charset="0"/>
              </a:rPr>
              <a:t>M. </a:t>
            </a:r>
            <a:r>
              <a:rPr lang="en-US" sz="1100" b="0" i="0" dirty="0" err="1" smtClean="0">
                <a:solidFill>
                  <a:srgbClr val="333399"/>
                </a:solidFill>
                <a:effectLst/>
                <a:latin typeface="arial" panose="020B0604020202020204" pitchFamily="34" charset="0"/>
              </a:rPr>
              <a:t>Yokosuk</a:t>
            </a:r>
            <a:r>
              <a:rPr lang="en-US" sz="1100" b="0" i="0" dirty="0">
                <a:solidFill>
                  <a:srgbClr val="333399"/>
                </a:solidFill>
                <a:effectLst/>
                <a:latin typeface="arial" panose="020B0604020202020204" pitchFamily="34" charset="0"/>
              </a:rPr>
              <a:t>, </a:t>
            </a:r>
            <a:r>
              <a:rPr lang="en-US" sz="1100" b="0" i="0" dirty="0" smtClean="0">
                <a:solidFill>
                  <a:srgbClr val="333399"/>
                </a:solidFill>
                <a:effectLst/>
                <a:latin typeface="arial" panose="020B0604020202020204" pitchFamily="34" charset="0"/>
              </a:rPr>
              <a:t>M.M. </a:t>
            </a:r>
            <a:r>
              <a:rPr lang="en-US" sz="1100" b="0" i="0" dirty="0" err="1" smtClean="0">
                <a:solidFill>
                  <a:srgbClr val="333399"/>
                </a:solidFill>
                <a:effectLst/>
                <a:latin typeface="arial" panose="020B0604020202020204" pitchFamily="34" charset="0"/>
              </a:rPr>
              <a:t>Goryca</a:t>
            </a:r>
            <a:r>
              <a:rPr lang="en-US" sz="1100" b="0" i="0" dirty="0">
                <a:solidFill>
                  <a:srgbClr val="333399"/>
                </a:solidFill>
                <a:effectLst/>
                <a:latin typeface="arial" panose="020B0604020202020204" pitchFamily="34" charset="0"/>
              </a:rPr>
              <a:t>, </a:t>
            </a:r>
            <a:r>
              <a:rPr lang="en-US" sz="1100" dirty="0" smtClean="0">
                <a:solidFill>
                  <a:srgbClr val="333399"/>
                </a:solidFill>
                <a:latin typeface="arial" panose="020B0604020202020204" pitchFamily="34" charset="0"/>
              </a:rPr>
              <a:t>J. </a:t>
            </a:r>
            <a:r>
              <a:rPr lang="en-US" sz="1100" b="0" i="0" dirty="0" smtClean="0">
                <a:solidFill>
                  <a:srgbClr val="333399"/>
                </a:solidFill>
                <a:effectLst/>
                <a:latin typeface="arial" panose="020B0604020202020204" pitchFamily="34" charset="0"/>
              </a:rPr>
              <a:t>Yang</a:t>
            </a:r>
            <a:r>
              <a:rPr lang="en-US" sz="1100" b="0" i="0" dirty="0">
                <a:solidFill>
                  <a:srgbClr val="333399"/>
                </a:solidFill>
                <a:effectLst/>
                <a:latin typeface="arial" panose="020B0604020202020204" pitchFamily="34" charset="0"/>
              </a:rPr>
              <a:t>, </a:t>
            </a:r>
            <a:r>
              <a:rPr lang="en-US" sz="1100" dirty="0" smtClean="0">
                <a:solidFill>
                  <a:srgbClr val="333399"/>
                </a:solidFill>
                <a:latin typeface="arial" panose="020B0604020202020204" pitchFamily="34" charset="0"/>
              </a:rPr>
              <a:t>S. </a:t>
            </a:r>
            <a:r>
              <a:rPr lang="en-US" sz="1100" b="0" i="0" dirty="0" smtClean="0">
                <a:solidFill>
                  <a:srgbClr val="333399"/>
                </a:solidFill>
                <a:effectLst/>
                <a:latin typeface="arial" panose="020B0604020202020204" pitchFamily="34" charset="0"/>
              </a:rPr>
              <a:t>Crooker</a:t>
            </a:r>
            <a:r>
              <a:rPr lang="en-US" sz="1100" b="0" i="0" dirty="0">
                <a:solidFill>
                  <a:srgbClr val="333399"/>
                </a:solidFill>
                <a:effectLst/>
                <a:latin typeface="arial" panose="020B0604020202020204" pitchFamily="34" charset="0"/>
              </a:rPr>
              <a:t>, </a:t>
            </a:r>
            <a:r>
              <a:rPr lang="en-US" sz="1100" dirty="0" smtClean="0">
                <a:solidFill>
                  <a:srgbClr val="333399"/>
                </a:solidFill>
                <a:latin typeface="arial" panose="020B0604020202020204" pitchFamily="34" charset="0"/>
              </a:rPr>
              <a:t>S.-W. </a:t>
            </a:r>
            <a:r>
              <a:rPr lang="en-US" sz="1100" b="0" i="0" dirty="0" smtClean="0">
                <a:solidFill>
                  <a:srgbClr val="333399"/>
                </a:solidFill>
                <a:effectLst/>
                <a:latin typeface="arial" panose="020B0604020202020204" pitchFamily="34" charset="0"/>
              </a:rPr>
              <a:t>Cheong</a:t>
            </a:r>
            <a:r>
              <a:rPr lang="en-US" sz="1100" b="0" i="0" dirty="0">
                <a:solidFill>
                  <a:srgbClr val="333399"/>
                </a:solidFill>
                <a:effectLst/>
                <a:latin typeface="arial" panose="020B0604020202020204" pitchFamily="34" charset="0"/>
              </a:rPr>
              <a:t>, </a:t>
            </a:r>
            <a:r>
              <a:rPr lang="en-US" sz="1100" dirty="0" smtClean="0">
                <a:solidFill>
                  <a:srgbClr val="333399"/>
                </a:solidFill>
                <a:latin typeface="arial" panose="020B0604020202020204" pitchFamily="34" charset="0"/>
              </a:rPr>
              <a:t>K. </a:t>
            </a:r>
            <a:r>
              <a:rPr lang="en-US" sz="1100" b="0" i="0" dirty="0" err="1" smtClean="0">
                <a:solidFill>
                  <a:srgbClr val="333399"/>
                </a:solidFill>
                <a:effectLst/>
                <a:latin typeface="arial" panose="020B0604020202020204" pitchFamily="34" charset="0"/>
              </a:rPr>
              <a:t>Haule</a:t>
            </a:r>
            <a:r>
              <a:rPr lang="en-US" sz="1100" b="0" i="0" dirty="0">
                <a:solidFill>
                  <a:srgbClr val="333399"/>
                </a:solidFill>
                <a:effectLst/>
                <a:latin typeface="arial" panose="020B0604020202020204" pitchFamily="34" charset="0"/>
              </a:rPr>
              <a:t>, </a:t>
            </a:r>
            <a:r>
              <a:rPr lang="en-US" sz="1100" dirty="0" smtClean="0">
                <a:solidFill>
                  <a:srgbClr val="333399"/>
                </a:solidFill>
                <a:latin typeface="arial" panose="020B0604020202020204" pitchFamily="34" charset="0"/>
              </a:rPr>
              <a:t>D. </a:t>
            </a:r>
            <a:r>
              <a:rPr lang="en-US" sz="1100" b="0" i="0" dirty="0" smtClean="0">
                <a:solidFill>
                  <a:srgbClr val="333399"/>
                </a:solidFill>
                <a:effectLst/>
                <a:latin typeface="arial" panose="020B0604020202020204" pitchFamily="34" charset="0"/>
              </a:rPr>
              <a:t>Vanderbilt</a:t>
            </a:r>
            <a:r>
              <a:rPr lang="en-US" sz="1100" b="0" i="0" dirty="0">
                <a:solidFill>
                  <a:srgbClr val="333399"/>
                </a:solidFill>
                <a:effectLst/>
                <a:latin typeface="arial" panose="020B0604020202020204" pitchFamily="34" charset="0"/>
              </a:rPr>
              <a:t>, </a:t>
            </a:r>
            <a:r>
              <a:rPr lang="en-US" sz="1100" dirty="0" smtClean="0">
                <a:solidFill>
                  <a:srgbClr val="333399"/>
                </a:solidFill>
                <a:latin typeface="arial" panose="020B0604020202020204" pitchFamily="34" charset="0"/>
              </a:rPr>
              <a:t>H.-S. </a:t>
            </a:r>
            <a:r>
              <a:rPr lang="en-US" sz="1100" b="0" i="0" dirty="0" smtClean="0">
                <a:solidFill>
                  <a:srgbClr val="333399"/>
                </a:solidFill>
                <a:effectLst/>
                <a:latin typeface="arial" panose="020B0604020202020204" pitchFamily="34" charset="0"/>
              </a:rPr>
              <a:t>Kim</a:t>
            </a:r>
            <a:r>
              <a:rPr lang="en-US" sz="1100" b="0" i="0" dirty="0">
                <a:solidFill>
                  <a:srgbClr val="333399"/>
                </a:solidFill>
                <a:effectLst/>
                <a:latin typeface="arial" panose="020B0604020202020204" pitchFamily="34" charset="0"/>
              </a:rPr>
              <a:t>, </a:t>
            </a:r>
            <a:r>
              <a:rPr lang="en-US" sz="1100" dirty="0" smtClean="0">
                <a:solidFill>
                  <a:srgbClr val="333399"/>
                </a:solidFill>
                <a:latin typeface="arial" panose="020B0604020202020204" pitchFamily="34" charset="0"/>
              </a:rPr>
              <a:t>J.L. </a:t>
            </a:r>
            <a:r>
              <a:rPr lang="en-US" sz="1100" b="0" i="0" dirty="0" smtClean="0">
                <a:solidFill>
                  <a:srgbClr val="333399"/>
                </a:solidFill>
                <a:effectLst/>
                <a:latin typeface="arial" panose="020B0604020202020204" pitchFamily="34" charset="0"/>
              </a:rPr>
              <a:t>Musfeldt, </a:t>
            </a:r>
            <a:r>
              <a:rPr lang="en-US" sz="1100" dirty="0">
                <a:solidFill>
                  <a:srgbClr val="333399"/>
                </a:solidFill>
                <a:latin typeface="arial" panose="020B0604020202020204" pitchFamily="34" charset="0"/>
              </a:rPr>
              <a:t> </a:t>
            </a:r>
            <a:r>
              <a:rPr lang="en-US" sz="1100" b="0" i="1" dirty="0" smtClean="0">
                <a:solidFill>
                  <a:srgbClr val="333399"/>
                </a:solidFill>
                <a:effectLst/>
                <a:latin typeface="arial" panose="020B0604020202020204" pitchFamily="34" charset="0"/>
              </a:rPr>
              <a:t>Nonreciprocal </a:t>
            </a:r>
            <a:r>
              <a:rPr lang="en-US" sz="1100" b="0" i="1" dirty="0">
                <a:solidFill>
                  <a:srgbClr val="333399"/>
                </a:solidFill>
                <a:effectLst/>
                <a:latin typeface="arial" panose="020B0604020202020204" pitchFamily="34" charset="0"/>
              </a:rPr>
              <a:t>directional dichroism at telecom wavelengths,</a:t>
            </a:r>
            <a:r>
              <a:rPr lang="en-US" sz="1100" b="0" i="0" dirty="0">
                <a:solidFill>
                  <a:srgbClr val="333399"/>
                </a:solidFill>
                <a:effectLst/>
                <a:latin typeface="arial" panose="020B0604020202020204" pitchFamily="34" charset="0"/>
              </a:rPr>
              <a:t> </a:t>
            </a:r>
            <a:r>
              <a:rPr lang="en-US" sz="1100" b="1" i="0" dirty="0">
                <a:solidFill>
                  <a:srgbClr val="333399"/>
                </a:solidFill>
                <a:effectLst/>
                <a:latin typeface="arial" panose="020B0604020202020204" pitchFamily="34" charset="0"/>
              </a:rPr>
              <a:t>Nature </a:t>
            </a:r>
            <a:r>
              <a:rPr lang="en-US" sz="1100" b="1" i="0" dirty="0" smtClean="0">
                <a:solidFill>
                  <a:srgbClr val="333399"/>
                </a:solidFill>
                <a:effectLst/>
                <a:latin typeface="arial" panose="020B0604020202020204" pitchFamily="34" charset="0"/>
              </a:rPr>
              <a:t>Quantum </a:t>
            </a:r>
            <a:r>
              <a:rPr lang="en-US" sz="1100" b="1" i="0" dirty="0">
                <a:solidFill>
                  <a:srgbClr val="333399"/>
                </a:solidFill>
                <a:effectLst/>
                <a:latin typeface="arial" panose="020B0604020202020204" pitchFamily="34" charset="0"/>
              </a:rPr>
              <a:t>Materials (</a:t>
            </a:r>
            <a:r>
              <a:rPr lang="en-US" sz="1100" b="1" i="0" dirty="0" err="1">
                <a:solidFill>
                  <a:srgbClr val="333399"/>
                </a:solidFill>
                <a:effectLst/>
                <a:latin typeface="arial" panose="020B0604020202020204" pitchFamily="34" charset="0"/>
              </a:rPr>
              <a:t>npj</a:t>
            </a:r>
            <a:r>
              <a:rPr lang="en-US" sz="1100" b="1" i="0" dirty="0">
                <a:solidFill>
                  <a:srgbClr val="333399"/>
                </a:solidFill>
                <a:effectLst/>
                <a:latin typeface="arial" panose="020B0604020202020204" pitchFamily="34" charset="0"/>
              </a:rPr>
              <a:t>)</a:t>
            </a:r>
            <a:r>
              <a:rPr lang="en-US" sz="1100" b="0" i="0" dirty="0">
                <a:solidFill>
                  <a:srgbClr val="333399"/>
                </a:solidFill>
                <a:effectLst/>
                <a:latin typeface="arial" panose="020B0604020202020204" pitchFamily="34" charset="0"/>
              </a:rPr>
              <a:t>, </a:t>
            </a:r>
            <a:r>
              <a:rPr lang="en-US" sz="1100" b="1" i="0" dirty="0">
                <a:solidFill>
                  <a:srgbClr val="333399"/>
                </a:solidFill>
                <a:effectLst/>
                <a:latin typeface="arial" panose="020B0604020202020204" pitchFamily="34" charset="0"/>
              </a:rPr>
              <a:t>7</a:t>
            </a:r>
            <a:r>
              <a:rPr lang="en-US" sz="1100" b="0" i="0" dirty="0">
                <a:solidFill>
                  <a:srgbClr val="333399"/>
                </a:solidFill>
                <a:effectLst/>
                <a:latin typeface="arial" panose="020B0604020202020204" pitchFamily="34" charset="0"/>
              </a:rPr>
              <a:t> (1), 38 (2022) </a:t>
            </a:r>
            <a:endParaRPr lang="en-US" sz="1100" b="0" i="0" dirty="0" smtClean="0">
              <a:solidFill>
                <a:srgbClr val="333399"/>
              </a:solidFill>
              <a:effectLst/>
              <a:latin typeface="arial" panose="020B0604020202020204" pitchFamily="34" charset="0"/>
            </a:endParaRPr>
          </a:p>
          <a:p>
            <a:pPr algn="just"/>
            <a:r>
              <a:rPr lang="en-US" sz="1100" b="1" i="0" dirty="0" smtClean="0">
                <a:solidFill>
                  <a:srgbClr val="333399"/>
                </a:solidFill>
                <a:effectLst/>
                <a:latin typeface="arial" panose="020B0604020202020204" pitchFamily="34" charset="0"/>
                <a:hlinkClick r:id="rId9">
                  <a:extLst>
                    <a:ext uri="{A12FA001-AC4F-418D-AE19-62706E023703}">
                      <ahyp:hlinkClr xmlns:ahyp="http://schemas.microsoft.com/office/drawing/2018/hyperlinkcolor" xmlns="" val="tx"/>
                    </a:ext>
                  </a:extLst>
                </a:hlinkClick>
              </a:rPr>
              <a:t>doi.org/10.1038/s41535-022-00438-6</a:t>
            </a:r>
            <a:endParaRPr lang="en-US" sz="1200" dirty="0">
              <a:solidFill>
                <a:srgbClr val="333399"/>
              </a:solidFill>
            </a:endParaRPr>
          </a:p>
        </p:txBody>
      </p:sp>
    </p:spTree>
    <p:extLst>
      <p:ext uri="{BB962C8B-B14F-4D97-AF65-F5344CB8AC3E}">
        <p14:creationId xmlns:p14="http://schemas.microsoft.com/office/powerpoint/2010/main" val="33458449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5"/>
          <p:cNvSpPr>
            <a:spLocks noChangeArrowheads="1"/>
          </p:cNvSpPr>
          <p:nvPr/>
        </p:nvSpPr>
        <p:spPr bwMode="auto">
          <a:xfrm>
            <a:off x="784225" y="6281738"/>
            <a:ext cx="184150" cy="274637"/>
          </a:xfrm>
          <a:prstGeom prst="rect">
            <a:avLst/>
          </a:prstGeom>
          <a:noFill/>
          <a:ln w="9525">
            <a:noFill/>
            <a:miter lim="800000"/>
            <a:headEnd/>
            <a:tailEnd/>
          </a:ln>
        </p:spPr>
        <p:txBody>
          <a:bodyPr wrap="none">
            <a:spAutoFit/>
          </a:bodyPr>
          <a:lstStyle/>
          <a:p>
            <a:endParaRPr lang="en-US" sz="1200"/>
          </a:p>
        </p:txBody>
      </p:sp>
      <p:sp>
        <p:nvSpPr>
          <p:cNvPr id="1028" name="Text Box 28"/>
          <p:cNvSpPr txBox="1">
            <a:spLocks noChangeArrowheads="1"/>
          </p:cNvSpPr>
          <p:nvPr/>
        </p:nvSpPr>
        <p:spPr bwMode="auto">
          <a:xfrm>
            <a:off x="114300" y="1456298"/>
            <a:ext cx="4301499" cy="4585871"/>
          </a:xfrm>
          <a:prstGeom prst="rect">
            <a:avLst/>
          </a:prstGeom>
          <a:noFill/>
          <a:ln w="9525">
            <a:noFill/>
            <a:miter lim="800000"/>
            <a:headEnd/>
            <a:tailEnd/>
          </a:ln>
        </p:spPr>
        <p:txBody>
          <a:bodyPr wrap="square">
            <a:spAutoFit/>
          </a:bodyPr>
          <a:lstStyle/>
          <a:p>
            <a:pPr algn="just"/>
            <a:r>
              <a:rPr lang="en-US" sz="1200" b="1" dirty="0">
                <a:solidFill>
                  <a:srgbClr val="000000"/>
                </a:solidFill>
              </a:rPr>
              <a:t>What is the finding? </a:t>
            </a:r>
            <a:r>
              <a:rPr lang="en-US" sz="1200" i="1" u="sng" dirty="0" smtClean="0">
                <a:latin typeface="Arial" charset="0"/>
              </a:rPr>
              <a:t>Magneto-optical spectroscopy in 60 tesla pulsed magnetic fields revealed </a:t>
            </a:r>
            <a:r>
              <a:rPr lang="en-US" sz="1200" i="1" u="sng" dirty="0">
                <a:latin typeface="Arial" charset="0"/>
              </a:rPr>
              <a:t>differences between forward and backward light transmission in the chiral, polar magnet Ni</a:t>
            </a:r>
            <a:r>
              <a:rPr lang="en-US" sz="1200" i="1" u="sng" baseline="-25000" dirty="0">
                <a:latin typeface="Arial" charset="0"/>
              </a:rPr>
              <a:t>3</a:t>
            </a:r>
            <a:r>
              <a:rPr lang="en-US" sz="1200" i="1" u="sng" dirty="0">
                <a:latin typeface="Arial" charset="0"/>
              </a:rPr>
              <a:t>TeO</a:t>
            </a:r>
            <a:r>
              <a:rPr lang="en-US" sz="1200" i="1" u="sng" baseline="-25000" dirty="0">
                <a:latin typeface="Arial" charset="0"/>
              </a:rPr>
              <a:t>6</a:t>
            </a:r>
            <a:r>
              <a:rPr lang="en-US" sz="1200" i="1" u="sng" dirty="0">
                <a:latin typeface="Arial" charset="0"/>
              </a:rPr>
              <a:t>.</a:t>
            </a:r>
            <a:r>
              <a:rPr lang="en-US" sz="1200" i="1" dirty="0">
                <a:latin typeface="Arial" charset="0"/>
              </a:rPr>
              <a:t> </a:t>
            </a:r>
            <a:r>
              <a:rPr lang="en-US" sz="1200" dirty="0">
                <a:latin typeface="Arial" charset="0"/>
              </a:rPr>
              <a:t>Depending upon the geometry of the measurement (see </a:t>
            </a:r>
            <a:r>
              <a:rPr lang="en-US" sz="1200" dirty="0" smtClean="0">
                <a:latin typeface="Arial" charset="0"/>
              </a:rPr>
              <a:t>Figure), researchers </a:t>
            </a:r>
            <a:r>
              <a:rPr lang="en-US" sz="1200" dirty="0">
                <a:latin typeface="Arial" charset="0"/>
              </a:rPr>
              <a:t>can </a:t>
            </a:r>
            <a:r>
              <a:rPr lang="en-US" sz="1200" dirty="0" smtClean="0">
                <a:latin typeface="Arial" charset="0"/>
              </a:rPr>
              <a:t>dramatically vary </a:t>
            </a:r>
            <a:r>
              <a:rPr lang="en-US" sz="1200" dirty="0">
                <a:latin typeface="Arial" charset="0"/>
              </a:rPr>
              <a:t>the dichroic contrast at 1550nm – a very important wavelength for fiber optic telecommunications. </a:t>
            </a:r>
          </a:p>
          <a:p>
            <a:pPr algn="just"/>
            <a:endParaRPr lang="en-US" sz="800" dirty="0">
              <a:solidFill>
                <a:srgbClr val="000000"/>
              </a:solidFill>
            </a:endParaRPr>
          </a:p>
          <a:p>
            <a:pPr algn="just"/>
            <a:r>
              <a:rPr lang="en-US" sz="1200" b="1" dirty="0">
                <a:solidFill>
                  <a:srgbClr val="000000"/>
                </a:solidFill>
              </a:rPr>
              <a:t>Why is this important? </a:t>
            </a:r>
            <a:r>
              <a:rPr lang="en-US" sz="1200" dirty="0">
                <a:solidFill>
                  <a:srgbClr val="000000"/>
                </a:solidFill>
              </a:rPr>
              <a:t>Symmetry plays a crucial role in determining the properties of materials. Usually, light transmission is the same if you shine a light through a material forward or backwards. This is due to the preservation of the symmetry. When symmetry breaks, interesting </a:t>
            </a:r>
            <a:r>
              <a:rPr lang="en-US" sz="1200" dirty="0" smtClean="0">
                <a:solidFill>
                  <a:srgbClr val="000000"/>
                </a:solidFill>
              </a:rPr>
              <a:t>“optical diode effects” can </a:t>
            </a:r>
            <a:r>
              <a:rPr lang="en-US" sz="1200" dirty="0">
                <a:solidFill>
                  <a:srgbClr val="000000"/>
                </a:solidFill>
              </a:rPr>
              <a:t>be observed. </a:t>
            </a:r>
            <a:r>
              <a:rPr lang="en-US" sz="1200" i="1" u="sng" dirty="0" smtClean="0">
                <a:solidFill>
                  <a:srgbClr val="000000"/>
                </a:solidFill>
              </a:rPr>
              <a:t>The </a:t>
            </a:r>
            <a:r>
              <a:rPr lang="en-US" sz="1200" i="1" u="sng" dirty="0">
                <a:solidFill>
                  <a:srgbClr val="000000"/>
                </a:solidFill>
              </a:rPr>
              <a:t>one-way transparency </a:t>
            </a:r>
            <a:r>
              <a:rPr lang="en-US" sz="1200" i="1" u="sng" dirty="0">
                <a:solidFill>
                  <a:srgbClr val="000000"/>
                </a:solidFill>
              </a:rPr>
              <a:t>in Ni</a:t>
            </a:r>
            <a:r>
              <a:rPr lang="en-US" sz="1200" i="1" u="sng" baseline="-25000" dirty="0">
                <a:solidFill>
                  <a:srgbClr val="000000"/>
                </a:solidFill>
              </a:rPr>
              <a:t>3</a:t>
            </a:r>
            <a:r>
              <a:rPr lang="en-US" sz="1200" i="1" u="sng" dirty="0">
                <a:solidFill>
                  <a:srgbClr val="000000"/>
                </a:solidFill>
              </a:rPr>
              <a:t>TeO</a:t>
            </a:r>
            <a:r>
              <a:rPr lang="en-US" sz="1200" i="1" u="sng" baseline="-25000" dirty="0">
                <a:solidFill>
                  <a:srgbClr val="000000"/>
                </a:solidFill>
              </a:rPr>
              <a:t>6 </a:t>
            </a:r>
            <a:r>
              <a:rPr lang="en-US" sz="1200" i="1" u="sng" dirty="0" smtClean="0">
                <a:solidFill>
                  <a:srgbClr val="000000"/>
                </a:solidFill>
              </a:rPr>
              <a:t>is </a:t>
            </a:r>
            <a:r>
              <a:rPr lang="en-US" sz="1200" i="1" u="sng" dirty="0">
                <a:solidFill>
                  <a:srgbClr val="000000"/>
                </a:solidFill>
              </a:rPr>
              <a:t>one of the consequences of broken symmetries. Ni</a:t>
            </a:r>
            <a:r>
              <a:rPr lang="en-US" sz="1200" i="1" u="sng" baseline="-25000" dirty="0">
                <a:solidFill>
                  <a:srgbClr val="000000"/>
                </a:solidFill>
              </a:rPr>
              <a:t>3</a:t>
            </a:r>
            <a:r>
              <a:rPr lang="en-US" sz="1200" i="1" u="sng" dirty="0">
                <a:solidFill>
                  <a:srgbClr val="000000"/>
                </a:solidFill>
              </a:rPr>
              <a:t>TeO</a:t>
            </a:r>
            <a:r>
              <a:rPr lang="en-US" sz="1200" i="1" u="sng" baseline="-25000" dirty="0">
                <a:solidFill>
                  <a:srgbClr val="000000"/>
                </a:solidFill>
              </a:rPr>
              <a:t>6</a:t>
            </a:r>
            <a:r>
              <a:rPr lang="en-US" sz="1200" i="1" u="sng" dirty="0">
                <a:solidFill>
                  <a:srgbClr val="000000"/>
                </a:solidFill>
              </a:rPr>
              <a:t> is a magnet that hosts both chirality and </a:t>
            </a:r>
            <a:r>
              <a:rPr lang="en-US" sz="1200" i="1" u="sng" dirty="0" smtClean="0">
                <a:solidFill>
                  <a:srgbClr val="000000"/>
                </a:solidFill>
              </a:rPr>
              <a:t>polarity, </a:t>
            </a:r>
            <a:r>
              <a:rPr lang="en-US" sz="1200" i="1" u="sng" dirty="0">
                <a:solidFill>
                  <a:srgbClr val="000000"/>
                </a:solidFill>
              </a:rPr>
              <a:t>making it a superb platform for unraveling  optical diode effects in different geometries.</a:t>
            </a:r>
            <a:r>
              <a:rPr lang="en-US" sz="1200" i="1" dirty="0">
                <a:solidFill>
                  <a:srgbClr val="000000"/>
                </a:solidFill>
              </a:rPr>
              <a:t> </a:t>
            </a:r>
            <a:r>
              <a:rPr lang="en-US" sz="1200" i="1" dirty="0" smtClean="0">
                <a:solidFill>
                  <a:srgbClr val="000000"/>
                </a:solidFill>
              </a:rPr>
              <a:t>  </a:t>
            </a:r>
            <a:r>
              <a:rPr lang="en-US" sz="1200" i="1" u="sng" dirty="0" smtClean="0">
                <a:solidFill>
                  <a:srgbClr val="000000"/>
                </a:solidFill>
              </a:rPr>
              <a:t>This </a:t>
            </a:r>
            <a:r>
              <a:rPr lang="en-US" sz="1200" i="1" u="sng" dirty="0">
                <a:solidFill>
                  <a:srgbClr val="000000"/>
                </a:solidFill>
              </a:rPr>
              <a:t>effect takes place in an extremely useful range of the electromagnetic </a:t>
            </a:r>
            <a:r>
              <a:rPr lang="en-US" sz="1200" i="1" u="sng" dirty="0" smtClean="0">
                <a:solidFill>
                  <a:srgbClr val="000000"/>
                </a:solidFill>
              </a:rPr>
              <a:t>spectrum</a:t>
            </a:r>
            <a:r>
              <a:rPr lang="en-US" sz="1200" i="1" u="sng" smtClean="0">
                <a:solidFill>
                  <a:srgbClr val="000000"/>
                </a:solidFill>
              </a:rPr>
              <a:t>, paving the </a:t>
            </a:r>
            <a:r>
              <a:rPr lang="en-US" sz="1200" i="1" u="sng" dirty="0">
                <a:solidFill>
                  <a:srgbClr val="000000"/>
                </a:solidFill>
              </a:rPr>
              <a:t>way for photonic applications in fiber optic </a:t>
            </a:r>
            <a:r>
              <a:rPr lang="en-US" sz="1200" i="1" u="sng" dirty="0" smtClean="0">
                <a:solidFill>
                  <a:srgbClr val="000000"/>
                </a:solidFill>
              </a:rPr>
              <a:t>telecommunications. </a:t>
            </a:r>
            <a:endParaRPr lang="en-US" sz="1200" i="1" u="sng" dirty="0">
              <a:solidFill>
                <a:srgbClr val="000000"/>
              </a:solidFill>
            </a:endParaRPr>
          </a:p>
          <a:p>
            <a:pPr algn="just"/>
            <a:endParaRPr lang="en-US" sz="800" dirty="0">
              <a:latin typeface="Arial" charset="0"/>
            </a:endParaRPr>
          </a:p>
          <a:p>
            <a:pPr algn="just"/>
            <a:r>
              <a:rPr lang="en-US" sz="1200" b="1" dirty="0">
                <a:solidFill>
                  <a:srgbClr val="000000"/>
                </a:solidFill>
              </a:rPr>
              <a:t>Why did this research need the MagLab?</a:t>
            </a:r>
            <a:r>
              <a:rPr lang="en-US" sz="1200" b="1" dirty="0">
                <a:latin typeface="Arial" charset="0"/>
              </a:rPr>
              <a:t> </a:t>
            </a:r>
            <a:r>
              <a:rPr lang="en-US" sz="1200" dirty="0">
                <a:latin typeface="Arial" charset="0"/>
              </a:rPr>
              <a:t> </a:t>
            </a:r>
            <a:r>
              <a:rPr lang="en-US" sz="1200" dirty="0" smtClean="0">
                <a:latin typeface="Arial" charset="0"/>
              </a:rPr>
              <a:t>An intense magnetic field </a:t>
            </a:r>
            <a:r>
              <a:rPr lang="en-US" sz="1200" dirty="0">
                <a:latin typeface="Arial" charset="0"/>
              </a:rPr>
              <a:t>is required to break time-reversal symmetry, which is key to observing </a:t>
            </a:r>
            <a:r>
              <a:rPr lang="en-US" sz="1200" dirty="0" smtClean="0">
                <a:latin typeface="Arial" charset="0"/>
              </a:rPr>
              <a:t>the one-way transparency. </a:t>
            </a:r>
            <a:endParaRPr lang="en-US" sz="1200" dirty="0">
              <a:latin typeface="Arial" charset="0"/>
            </a:endParaRPr>
          </a:p>
        </p:txBody>
      </p:sp>
      <p:sp>
        <p:nvSpPr>
          <p:cNvPr id="1034" name="Rectangle 49"/>
          <p:cNvSpPr>
            <a:spLocks noChangeArrowheads="1"/>
          </p:cNvSpPr>
          <p:nvPr/>
        </p:nvSpPr>
        <p:spPr bwMode="auto">
          <a:xfrm>
            <a:off x="4495801" y="1446459"/>
            <a:ext cx="4572000" cy="4561602"/>
          </a:xfrm>
          <a:prstGeom prst="rect">
            <a:avLst/>
          </a:prstGeom>
          <a:noFill/>
          <a:ln w="19050">
            <a:solidFill>
              <a:srgbClr val="0033CC"/>
            </a:solidFill>
            <a:miter lim="800000"/>
            <a:headEnd/>
            <a:tailEnd/>
          </a:ln>
        </p:spPr>
        <p:txBody>
          <a:bodyPr wrap="none" anchor="ctr"/>
          <a:lstStyle/>
          <a:p>
            <a:endParaRPr lang="en-US"/>
          </a:p>
        </p:txBody>
      </p:sp>
      <p:sp>
        <p:nvSpPr>
          <p:cNvPr id="29" name="TextBox 28">
            <a:extLst>
              <a:ext uri="{FF2B5EF4-FFF2-40B4-BE49-F238E27FC236}">
                <a16:creationId xmlns:a16="http://schemas.microsoft.com/office/drawing/2014/main" id="{129D76BC-28EA-0281-6957-8696F8DBE254}"/>
              </a:ext>
            </a:extLst>
          </p:cNvPr>
          <p:cNvSpPr txBox="1"/>
          <p:nvPr/>
        </p:nvSpPr>
        <p:spPr>
          <a:xfrm>
            <a:off x="4501089" y="5176724"/>
            <a:ext cx="4523912" cy="830997"/>
          </a:xfrm>
          <a:prstGeom prst="rect">
            <a:avLst/>
          </a:prstGeom>
          <a:noFill/>
        </p:spPr>
        <p:txBody>
          <a:bodyPr wrap="square" rtlCol="0">
            <a:spAutoFit/>
          </a:bodyPr>
          <a:lstStyle/>
          <a:p>
            <a:pPr algn="just"/>
            <a:r>
              <a:rPr lang="en-US" sz="1200" dirty="0" smtClean="0"/>
              <a:t>Figure: </a:t>
            </a:r>
            <a:r>
              <a:rPr lang="en-US" sz="1200" dirty="0"/>
              <a:t>Nonreciprocity of Ni</a:t>
            </a:r>
            <a:r>
              <a:rPr lang="en-US" sz="1200" baseline="-25000" dirty="0"/>
              <a:t>3</a:t>
            </a:r>
            <a:r>
              <a:rPr lang="en-US" sz="1200" dirty="0"/>
              <a:t>TeO</a:t>
            </a:r>
            <a:r>
              <a:rPr lang="en-US" sz="1200" baseline="-25000" dirty="0"/>
              <a:t>6</a:t>
            </a:r>
            <a:r>
              <a:rPr lang="en-US" sz="1200" dirty="0"/>
              <a:t> at 1550 nm in three different measurement configurations. The </a:t>
            </a:r>
            <a:r>
              <a:rPr lang="en-US" sz="1200" dirty="0" err="1"/>
              <a:t>magnetochiral</a:t>
            </a:r>
            <a:r>
              <a:rPr lang="en-US" sz="1200" dirty="0"/>
              <a:t> geometry </a:t>
            </a:r>
            <a:r>
              <a:rPr lang="en-US" sz="1200" dirty="0" smtClean="0"/>
              <a:t>provides the maximum </a:t>
            </a:r>
            <a:r>
              <a:rPr lang="en-US" sz="1200" dirty="0"/>
              <a:t>signal at this </a:t>
            </a:r>
            <a:r>
              <a:rPr lang="en-US" sz="1200" dirty="0" smtClean="0"/>
              <a:t>wavelength</a:t>
            </a:r>
            <a:r>
              <a:rPr lang="en-US" sz="1200" dirty="0"/>
              <a:t>, suggesting that future </a:t>
            </a:r>
            <a:r>
              <a:rPr lang="en-US" sz="1200" dirty="0" smtClean="0"/>
              <a:t>applications </a:t>
            </a:r>
            <a:r>
              <a:rPr lang="en-US" sz="1200" dirty="0"/>
              <a:t>should focus on chirality.</a:t>
            </a:r>
          </a:p>
        </p:txBody>
      </p:sp>
      <p:pic>
        <p:nvPicPr>
          <p:cNvPr id="13" name="Picture 12">
            <a:extLst>
              <a:ext uri="{FF2B5EF4-FFF2-40B4-BE49-F238E27FC236}">
                <a16:creationId xmlns:a16="http://schemas.microsoft.com/office/drawing/2014/main" id="{C3ADD28E-F116-12E1-5B5A-A14D1D75B395}"/>
              </a:ext>
            </a:extLst>
          </p:cNvPr>
          <p:cNvPicPr>
            <a:picLocks noChangeAspect="1"/>
          </p:cNvPicPr>
          <p:nvPr/>
        </p:nvPicPr>
        <p:blipFill rotWithShape="1">
          <a:blip r:embed="rId3"/>
          <a:srcRect b="14701"/>
          <a:stretch/>
        </p:blipFill>
        <p:spPr>
          <a:xfrm>
            <a:off x="4597400" y="1533172"/>
            <a:ext cx="4248951" cy="3188602"/>
          </a:xfrm>
          <a:prstGeom prst="rect">
            <a:avLst/>
          </a:prstGeom>
        </p:spPr>
      </p:pic>
      <p:sp>
        <p:nvSpPr>
          <p:cNvPr id="16" name="Text Box 28">
            <a:extLst>
              <a:ext uri="{FF2B5EF4-FFF2-40B4-BE49-F238E27FC236}">
                <a16:creationId xmlns:a16="http://schemas.microsoft.com/office/drawing/2014/main" id="{40598BFF-CA77-44D4-91C2-45B7B5755255}"/>
              </a:ext>
            </a:extLst>
          </p:cNvPr>
          <p:cNvSpPr txBox="1">
            <a:spLocks noChangeArrowheads="1"/>
          </p:cNvSpPr>
          <p:nvPr/>
        </p:nvSpPr>
        <p:spPr bwMode="auto">
          <a:xfrm>
            <a:off x="50802" y="6042169"/>
            <a:ext cx="9093197" cy="769441"/>
          </a:xfrm>
          <a:prstGeom prst="rect">
            <a:avLst/>
          </a:prstGeom>
          <a:noFill/>
          <a:ln w="9525">
            <a:noFill/>
            <a:miter lim="800000"/>
            <a:headEnd/>
            <a:tailEnd/>
          </a:ln>
        </p:spPr>
        <p:txBody>
          <a:bodyPr wrap="square">
            <a:spAutoFit/>
          </a:bodyPr>
          <a:lstStyle/>
          <a:p>
            <a:pPr algn="just"/>
            <a:r>
              <a:rPr lang="en-US" sz="1100" b="1" dirty="0">
                <a:solidFill>
                  <a:srgbClr val="333399"/>
                </a:solidFill>
              </a:rPr>
              <a:t>Facilities and instrumentation used:</a:t>
            </a:r>
            <a:r>
              <a:rPr lang="en-US" sz="1100" dirty="0">
                <a:solidFill>
                  <a:srgbClr val="333399"/>
                </a:solidFill>
              </a:rPr>
              <a:t> 65 T pulsed magnets at the Pulsed Field Facility </a:t>
            </a:r>
          </a:p>
          <a:p>
            <a:pPr algn="just"/>
            <a:r>
              <a:rPr lang="en-US" sz="1100" b="1" dirty="0">
                <a:solidFill>
                  <a:srgbClr val="333399"/>
                </a:solidFill>
              </a:rPr>
              <a:t>Citation: </a:t>
            </a:r>
            <a:r>
              <a:rPr lang="en-US" sz="1100" dirty="0" smtClean="0">
                <a:solidFill>
                  <a:srgbClr val="333399"/>
                </a:solidFill>
              </a:rPr>
              <a:t>K. </a:t>
            </a:r>
            <a:r>
              <a:rPr lang="en-US" sz="1100" b="0" i="0" dirty="0" smtClean="0">
                <a:solidFill>
                  <a:srgbClr val="333399"/>
                </a:solidFill>
                <a:effectLst/>
                <a:latin typeface="arial" panose="020B0604020202020204" pitchFamily="34" charset="0"/>
              </a:rPr>
              <a:t>Park</a:t>
            </a:r>
            <a:r>
              <a:rPr lang="en-US" sz="1100" b="0" i="0" dirty="0">
                <a:solidFill>
                  <a:srgbClr val="333399"/>
                </a:solidFill>
                <a:effectLst/>
                <a:latin typeface="arial" panose="020B0604020202020204" pitchFamily="34" charset="0"/>
              </a:rPr>
              <a:t>, </a:t>
            </a:r>
            <a:r>
              <a:rPr lang="en-US" sz="1100" dirty="0" smtClean="0">
                <a:solidFill>
                  <a:srgbClr val="333399"/>
                </a:solidFill>
                <a:latin typeface="arial" panose="020B0604020202020204" pitchFamily="34" charset="0"/>
              </a:rPr>
              <a:t>M. </a:t>
            </a:r>
            <a:r>
              <a:rPr lang="en-US" sz="1100" b="0" i="0" dirty="0" err="1" smtClean="0">
                <a:solidFill>
                  <a:srgbClr val="333399"/>
                </a:solidFill>
                <a:effectLst/>
                <a:latin typeface="arial" panose="020B0604020202020204" pitchFamily="34" charset="0"/>
              </a:rPr>
              <a:t>Yokosuk</a:t>
            </a:r>
            <a:r>
              <a:rPr lang="en-US" sz="1100" b="0" i="0" dirty="0">
                <a:solidFill>
                  <a:srgbClr val="333399"/>
                </a:solidFill>
                <a:effectLst/>
                <a:latin typeface="arial" panose="020B0604020202020204" pitchFamily="34" charset="0"/>
              </a:rPr>
              <a:t>, </a:t>
            </a:r>
            <a:r>
              <a:rPr lang="en-US" sz="1100" b="0" i="0" dirty="0" smtClean="0">
                <a:solidFill>
                  <a:srgbClr val="333399"/>
                </a:solidFill>
                <a:effectLst/>
                <a:latin typeface="arial" panose="020B0604020202020204" pitchFamily="34" charset="0"/>
              </a:rPr>
              <a:t>M.M. </a:t>
            </a:r>
            <a:r>
              <a:rPr lang="en-US" sz="1100" b="0" i="0" dirty="0" err="1" smtClean="0">
                <a:solidFill>
                  <a:srgbClr val="333399"/>
                </a:solidFill>
                <a:effectLst/>
                <a:latin typeface="arial" panose="020B0604020202020204" pitchFamily="34" charset="0"/>
              </a:rPr>
              <a:t>Goryca</a:t>
            </a:r>
            <a:r>
              <a:rPr lang="en-US" sz="1100" b="0" i="0" dirty="0">
                <a:solidFill>
                  <a:srgbClr val="333399"/>
                </a:solidFill>
                <a:effectLst/>
                <a:latin typeface="arial" panose="020B0604020202020204" pitchFamily="34" charset="0"/>
              </a:rPr>
              <a:t>, </a:t>
            </a:r>
            <a:r>
              <a:rPr lang="en-US" sz="1100" dirty="0" smtClean="0">
                <a:solidFill>
                  <a:srgbClr val="333399"/>
                </a:solidFill>
                <a:latin typeface="arial" panose="020B0604020202020204" pitchFamily="34" charset="0"/>
              </a:rPr>
              <a:t>J. </a:t>
            </a:r>
            <a:r>
              <a:rPr lang="en-US" sz="1100" b="0" i="0" dirty="0" smtClean="0">
                <a:solidFill>
                  <a:srgbClr val="333399"/>
                </a:solidFill>
                <a:effectLst/>
                <a:latin typeface="arial" panose="020B0604020202020204" pitchFamily="34" charset="0"/>
              </a:rPr>
              <a:t>Yang</a:t>
            </a:r>
            <a:r>
              <a:rPr lang="en-US" sz="1100" b="0" i="0" dirty="0">
                <a:solidFill>
                  <a:srgbClr val="333399"/>
                </a:solidFill>
                <a:effectLst/>
                <a:latin typeface="arial" panose="020B0604020202020204" pitchFamily="34" charset="0"/>
              </a:rPr>
              <a:t>, </a:t>
            </a:r>
            <a:r>
              <a:rPr lang="en-US" sz="1100" dirty="0" smtClean="0">
                <a:solidFill>
                  <a:srgbClr val="333399"/>
                </a:solidFill>
                <a:latin typeface="arial" panose="020B0604020202020204" pitchFamily="34" charset="0"/>
              </a:rPr>
              <a:t>S. </a:t>
            </a:r>
            <a:r>
              <a:rPr lang="en-US" sz="1100" b="0" i="0" dirty="0" smtClean="0">
                <a:solidFill>
                  <a:srgbClr val="333399"/>
                </a:solidFill>
                <a:effectLst/>
                <a:latin typeface="arial" panose="020B0604020202020204" pitchFamily="34" charset="0"/>
              </a:rPr>
              <a:t>Crooker</a:t>
            </a:r>
            <a:r>
              <a:rPr lang="en-US" sz="1100" b="0" i="0" dirty="0">
                <a:solidFill>
                  <a:srgbClr val="333399"/>
                </a:solidFill>
                <a:effectLst/>
                <a:latin typeface="arial" panose="020B0604020202020204" pitchFamily="34" charset="0"/>
              </a:rPr>
              <a:t>, </a:t>
            </a:r>
            <a:r>
              <a:rPr lang="en-US" sz="1100" dirty="0" smtClean="0">
                <a:solidFill>
                  <a:srgbClr val="333399"/>
                </a:solidFill>
                <a:latin typeface="arial" panose="020B0604020202020204" pitchFamily="34" charset="0"/>
              </a:rPr>
              <a:t>S.-W. </a:t>
            </a:r>
            <a:r>
              <a:rPr lang="en-US" sz="1100" b="0" i="0" dirty="0" smtClean="0">
                <a:solidFill>
                  <a:srgbClr val="333399"/>
                </a:solidFill>
                <a:effectLst/>
                <a:latin typeface="arial" panose="020B0604020202020204" pitchFamily="34" charset="0"/>
              </a:rPr>
              <a:t>Cheong</a:t>
            </a:r>
            <a:r>
              <a:rPr lang="en-US" sz="1100" b="0" i="0" dirty="0">
                <a:solidFill>
                  <a:srgbClr val="333399"/>
                </a:solidFill>
                <a:effectLst/>
                <a:latin typeface="arial" panose="020B0604020202020204" pitchFamily="34" charset="0"/>
              </a:rPr>
              <a:t>, </a:t>
            </a:r>
            <a:r>
              <a:rPr lang="en-US" sz="1100" dirty="0" smtClean="0">
                <a:solidFill>
                  <a:srgbClr val="333399"/>
                </a:solidFill>
                <a:latin typeface="arial" panose="020B0604020202020204" pitchFamily="34" charset="0"/>
              </a:rPr>
              <a:t>K. </a:t>
            </a:r>
            <a:r>
              <a:rPr lang="en-US" sz="1100" b="0" i="0" dirty="0" err="1" smtClean="0">
                <a:solidFill>
                  <a:srgbClr val="333399"/>
                </a:solidFill>
                <a:effectLst/>
                <a:latin typeface="arial" panose="020B0604020202020204" pitchFamily="34" charset="0"/>
              </a:rPr>
              <a:t>Haule</a:t>
            </a:r>
            <a:r>
              <a:rPr lang="en-US" sz="1100" b="0" i="0" dirty="0">
                <a:solidFill>
                  <a:srgbClr val="333399"/>
                </a:solidFill>
                <a:effectLst/>
                <a:latin typeface="arial" panose="020B0604020202020204" pitchFamily="34" charset="0"/>
              </a:rPr>
              <a:t>, </a:t>
            </a:r>
            <a:r>
              <a:rPr lang="en-US" sz="1100" dirty="0" smtClean="0">
                <a:solidFill>
                  <a:srgbClr val="333399"/>
                </a:solidFill>
                <a:latin typeface="arial" panose="020B0604020202020204" pitchFamily="34" charset="0"/>
              </a:rPr>
              <a:t>D. </a:t>
            </a:r>
            <a:r>
              <a:rPr lang="en-US" sz="1100" b="0" i="0" dirty="0" smtClean="0">
                <a:solidFill>
                  <a:srgbClr val="333399"/>
                </a:solidFill>
                <a:effectLst/>
                <a:latin typeface="arial" panose="020B0604020202020204" pitchFamily="34" charset="0"/>
              </a:rPr>
              <a:t>Vanderbilt</a:t>
            </a:r>
            <a:r>
              <a:rPr lang="en-US" sz="1100" b="0" i="0" dirty="0">
                <a:solidFill>
                  <a:srgbClr val="333399"/>
                </a:solidFill>
                <a:effectLst/>
                <a:latin typeface="arial" panose="020B0604020202020204" pitchFamily="34" charset="0"/>
              </a:rPr>
              <a:t>, </a:t>
            </a:r>
            <a:r>
              <a:rPr lang="en-US" sz="1100" dirty="0" smtClean="0">
                <a:solidFill>
                  <a:srgbClr val="333399"/>
                </a:solidFill>
                <a:latin typeface="arial" panose="020B0604020202020204" pitchFamily="34" charset="0"/>
              </a:rPr>
              <a:t>H.-S. </a:t>
            </a:r>
            <a:r>
              <a:rPr lang="en-US" sz="1100" b="0" i="0" dirty="0" smtClean="0">
                <a:solidFill>
                  <a:srgbClr val="333399"/>
                </a:solidFill>
                <a:effectLst/>
                <a:latin typeface="arial" panose="020B0604020202020204" pitchFamily="34" charset="0"/>
              </a:rPr>
              <a:t>Kim</a:t>
            </a:r>
            <a:r>
              <a:rPr lang="en-US" sz="1100" b="0" i="0" dirty="0">
                <a:solidFill>
                  <a:srgbClr val="333399"/>
                </a:solidFill>
                <a:effectLst/>
                <a:latin typeface="arial" panose="020B0604020202020204" pitchFamily="34" charset="0"/>
              </a:rPr>
              <a:t>, </a:t>
            </a:r>
            <a:r>
              <a:rPr lang="en-US" sz="1100" dirty="0" smtClean="0">
                <a:solidFill>
                  <a:srgbClr val="333399"/>
                </a:solidFill>
                <a:latin typeface="arial" panose="020B0604020202020204" pitchFamily="34" charset="0"/>
              </a:rPr>
              <a:t>J.L. </a:t>
            </a:r>
            <a:r>
              <a:rPr lang="en-US" sz="1100" b="0" i="0" dirty="0" smtClean="0">
                <a:solidFill>
                  <a:srgbClr val="333399"/>
                </a:solidFill>
                <a:effectLst/>
                <a:latin typeface="arial" panose="020B0604020202020204" pitchFamily="34" charset="0"/>
              </a:rPr>
              <a:t>Musfeldt, </a:t>
            </a:r>
            <a:r>
              <a:rPr lang="en-US" sz="1100" dirty="0">
                <a:solidFill>
                  <a:srgbClr val="333399"/>
                </a:solidFill>
                <a:latin typeface="arial" panose="020B0604020202020204" pitchFamily="34" charset="0"/>
              </a:rPr>
              <a:t> </a:t>
            </a:r>
            <a:r>
              <a:rPr lang="en-US" sz="1100" b="0" i="1" dirty="0" smtClean="0">
                <a:solidFill>
                  <a:srgbClr val="333399"/>
                </a:solidFill>
                <a:effectLst/>
                <a:latin typeface="arial" panose="020B0604020202020204" pitchFamily="34" charset="0"/>
              </a:rPr>
              <a:t>Nonreciprocal </a:t>
            </a:r>
            <a:r>
              <a:rPr lang="en-US" sz="1100" b="0" i="1" dirty="0">
                <a:solidFill>
                  <a:srgbClr val="333399"/>
                </a:solidFill>
                <a:effectLst/>
                <a:latin typeface="arial" panose="020B0604020202020204" pitchFamily="34" charset="0"/>
              </a:rPr>
              <a:t>directional dichroism at telecom wavelengths,</a:t>
            </a:r>
            <a:r>
              <a:rPr lang="en-US" sz="1100" b="0" i="0" dirty="0">
                <a:solidFill>
                  <a:srgbClr val="333399"/>
                </a:solidFill>
                <a:effectLst/>
                <a:latin typeface="arial" panose="020B0604020202020204" pitchFamily="34" charset="0"/>
              </a:rPr>
              <a:t> </a:t>
            </a:r>
            <a:r>
              <a:rPr lang="en-US" sz="1100" b="1" i="0" dirty="0">
                <a:solidFill>
                  <a:srgbClr val="333399"/>
                </a:solidFill>
                <a:effectLst/>
                <a:latin typeface="arial" panose="020B0604020202020204" pitchFamily="34" charset="0"/>
              </a:rPr>
              <a:t>Nature </a:t>
            </a:r>
            <a:r>
              <a:rPr lang="en-US" sz="1100" b="1" i="0" dirty="0" smtClean="0">
                <a:solidFill>
                  <a:srgbClr val="333399"/>
                </a:solidFill>
                <a:effectLst/>
                <a:latin typeface="arial" panose="020B0604020202020204" pitchFamily="34" charset="0"/>
              </a:rPr>
              <a:t>Quantum </a:t>
            </a:r>
            <a:r>
              <a:rPr lang="en-US" sz="1100" b="1" i="0" dirty="0">
                <a:solidFill>
                  <a:srgbClr val="333399"/>
                </a:solidFill>
                <a:effectLst/>
                <a:latin typeface="arial" panose="020B0604020202020204" pitchFamily="34" charset="0"/>
              </a:rPr>
              <a:t>Materials (</a:t>
            </a:r>
            <a:r>
              <a:rPr lang="en-US" sz="1100" b="1" i="0" dirty="0" err="1">
                <a:solidFill>
                  <a:srgbClr val="333399"/>
                </a:solidFill>
                <a:effectLst/>
                <a:latin typeface="arial" panose="020B0604020202020204" pitchFamily="34" charset="0"/>
              </a:rPr>
              <a:t>npj</a:t>
            </a:r>
            <a:r>
              <a:rPr lang="en-US" sz="1100" b="1" i="0" dirty="0">
                <a:solidFill>
                  <a:srgbClr val="333399"/>
                </a:solidFill>
                <a:effectLst/>
                <a:latin typeface="arial" panose="020B0604020202020204" pitchFamily="34" charset="0"/>
              </a:rPr>
              <a:t>)</a:t>
            </a:r>
            <a:r>
              <a:rPr lang="en-US" sz="1100" b="0" i="0" dirty="0">
                <a:solidFill>
                  <a:srgbClr val="333399"/>
                </a:solidFill>
                <a:effectLst/>
                <a:latin typeface="arial" panose="020B0604020202020204" pitchFamily="34" charset="0"/>
              </a:rPr>
              <a:t>, </a:t>
            </a:r>
            <a:r>
              <a:rPr lang="en-US" sz="1100" b="1" i="0" dirty="0">
                <a:solidFill>
                  <a:srgbClr val="333399"/>
                </a:solidFill>
                <a:effectLst/>
                <a:latin typeface="arial" panose="020B0604020202020204" pitchFamily="34" charset="0"/>
              </a:rPr>
              <a:t>7</a:t>
            </a:r>
            <a:r>
              <a:rPr lang="en-US" sz="1100" b="0" i="0" dirty="0">
                <a:solidFill>
                  <a:srgbClr val="333399"/>
                </a:solidFill>
                <a:effectLst/>
                <a:latin typeface="arial" panose="020B0604020202020204" pitchFamily="34" charset="0"/>
              </a:rPr>
              <a:t> (1), 38 (2022) </a:t>
            </a:r>
            <a:endParaRPr lang="en-US" sz="1100" b="0" i="0" dirty="0" smtClean="0">
              <a:solidFill>
                <a:srgbClr val="333399"/>
              </a:solidFill>
              <a:effectLst/>
              <a:latin typeface="arial" panose="020B0604020202020204" pitchFamily="34" charset="0"/>
            </a:endParaRPr>
          </a:p>
          <a:p>
            <a:pPr algn="just"/>
            <a:r>
              <a:rPr lang="en-US" sz="1100" b="1" i="0" dirty="0" smtClean="0">
                <a:solidFill>
                  <a:srgbClr val="333399"/>
                </a:solidFill>
                <a:effectLst/>
                <a:latin typeface="arial" panose="020B0604020202020204" pitchFamily="34" charset="0"/>
                <a:hlinkClick r:id="rId4">
                  <a:extLst>
                    <a:ext uri="{A12FA001-AC4F-418D-AE19-62706E023703}">
                      <ahyp:hlinkClr xmlns:ahyp="http://schemas.microsoft.com/office/drawing/2018/hyperlinkcolor" xmlns="" val="tx"/>
                    </a:ext>
                  </a:extLst>
                </a:hlinkClick>
              </a:rPr>
              <a:t>doi.org/10.1038/s41535-022-00438-6</a:t>
            </a:r>
            <a:endParaRPr lang="en-US" sz="1200" dirty="0">
              <a:solidFill>
                <a:srgbClr val="333399"/>
              </a:solidFill>
            </a:endParaRPr>
          </a:p>
        </p:txBody>
      </p:sp>
      <p:sp>
        <p:nvSpPr>
          <p:cNvPr id="18" name="Line 42"/>
          <p:cNvSpPr>
            <a:spLocks noChangeShapeType="1"/>
          </p:cNvSpPr>
          <p:nvPr/>
        </p:nvSpPr>
        <p:spPr bwMode="auto">
          <a:xfrm>
            <a:off x="114300" y="1345283"/>
            <a:ext cx="9029700" cy="0"/>
          </a:xfrm>
          <a:prstGeom prst="line">
            <a:avLst/>
          </a:prstGeom>
          <a:noFill/>
          <a:ln w="82550" cmpd="thickThin">
            <a:solidFill>
              <a:schemeClr val="tx1"/>
            </a:solidFill>
            <a:round/>
            <a:headEnd/>
            <a:tailEnd/>
          </a:ln>
        </p:spPr>
        <p:txBody>
          <a:bodyPr/>
          <a:lstStyle/>
          <a:p>
            <a:endParaRPr lang="en-US" dirty="0"/>
          </a:p>
        </p:txBody>
      </p:sp>
      <p:pic>
        <p:nvPicPr>
          <p:cNvPr id="19" name="Picture 18" descr="NSF logo.jpg"/>
          <p:cNvPicPr>
            <a:picLocks noChangeAspect="1"/>
          </p:cNvPicPr>
          <p:nvPr/>
        </p:nvPicPr>
        <p:blipFill>
          <a:blip r:embed="rId5" cstate="print"/>
          <a:stretch>
            <a:fillRect/>
          </a:stretch>
        </p:blipFill>
        <p:spPr>
          <a:xfrm>
            <a:off x="8107220" y="45116"/>
            <a:ext cx="1017188" cy="1023315"/>
          </a:xfrm>
          <a:prstGeom prst="rect">
            <a:avLst/>
          </a:prstGeom>
        </p:spPr>
      </p:pic>
      <p:pic>
        <p:nvPicPr>
          <p:cNvPr id="20" name="Picture 19" descr="JustM_purple.jpg"/>
          <p:cNvPicPr>
            <a:picLocks noChangeAspect="1"/>
          </p:cNvPicPr>
          <p:nvPr/>
        </p:nvPicPr>
        <p:blipFill>
          <a:blip r:embed="rId6" cstate="print">
            <a:extLst>
              <a:ext uri="{28A0092B-C50C-407E-A947-70E740481C1C}">
                <a14:useLocalDpi xmlns:a14="http://schemas.microsoft.com/office/drawing/2010/main"/>
              </a:ext>
            </a:extLst>
          </a:blip>
          <a:stretch>
            <a:fillRect/>
          </a:stretch>
        </p:blipFill>
        <p:spPr>
          <a:xfrm>
            <a:off x="50802" y="89633"/>
            <a:ext cx="792698" cy="944759"/>
          </a:xfrm>
          <a:prstGeom prst="rect">
            <a:avLst/>
          </a:prstGeom>
        </p:spPr>
      </p:pic>
      <p:sp>
        <p:nvSpPr>
          <p:cNvPr id="21" name="Text Box 62">
            <a:extLst>
              <a:ext uri="{FF2B5EF4-FFF2-40B4-BE49-F238E27FC236}">
                <a16:creationId xmlns:a16="http://schemas.microsoft.com/office/drawing/2014/main" id="{F1011DBE-BEDC-DABB-C5D4-100112C68BDB}"/>
              </a:ext>
            </a:extLst>
          </p:cNvPr>
          <p:cNvSpPr txBox="1">
            <a:spLocks noChangeArrowheads="1"/>
          </p:cNvSpPr>
          <p:nvPr/>
        </p:nvSpPr>
        <p:spPr bwMode="auto">
          <a:xfrm>
            <a:off x="745046" y="4121"/>
            <a:ext cx="7537022" cy="1323439"/>
          </a:xfrm>
          <a:prstGeom prst="rect">
            <a:avLst/>
          </a:prstGeom>
          <a:noFill/>
          <a:ln w="9525">
            <a:noFill/>
            <a:miter lim="800000"/>
            <a:headEnd/>
            <a:tailEnd/>
          </a:ln>
        </p:spPr>
        <p:txBody>
          <a:bodyPr wrap="square">
            <a:spAutoFit/>
          </a:bodyPr>
          <a:lstStyle/>
          <a:p>
            <a:pPr algn="ctr">
              <a:spcBef>
                <a:spcPts val="0"/>
              </a:spcBef>
            </a:pPr>
            <a:r>
              <a:rPr lang="en-US" sz="1600" b="1" kern="1200" dirty="0"/>
              <a:t>One-way optical transparency at telecommunications wavelengths</a:t>
            </a:r>
            <a:endParaRPr lang="en-US" sz="600" dirty="0"/>
          </a:p>
          <a:p>
            <a:pPr algn="ctr">
              <a:spcBef>
                <a:spcPts val="0"/>
              </a:spcBef>
            </a:pPr>
            <a:r>
              <a:rPr lang="en-US" sz="1100" dirty="0"/>
              <a:t>K. Park</a:t>
            </a:r>
            <a:r>
              <a:rPr lang="en-US" sz="1100" kern="1200" baseline="30000" dirty="0"/>
              <a:t>1</a:t>
            </a:r>
            <a:r>
              <a:rPr lang="en-US" sz="1100" kern="1200" dirty="0"/>
              <a:t>, </a:t>
            </a:r>
            <a:r>
              <a:rPr lang="en-US" sz="1100" dirty="0"/>
              <a:t>M. O. Yokosuk</a:t>
            </a:r>
            <a:r>
              <a:rPr lang="en-US" sz="1100" baseline="30000" dirty="0"/>
              <a:t>1</a:t>
            </a:r>
            <a:r>
              <a:rPr lang="en-US" sz="1100" kern="1200" dirty="0"/>
              <a:t>, </a:t>
            </a:r>
            <a:r>
              <a:rPr lang="en-US" sz="1100" dirty="0"/>
              <a:t>M. Goryca</a:t>
            </a:r>
            <a:r>
              <a:rPr lang="en-US" sz="1100" baseline="30000" dirty="0"/>
              <a:t>2</a:t>
            </a:r>
            <a:r>
              <a:rPr lang="en-US" sz="1100" kern="1200" dirty="0"/>
              <a:t>, </a:t>
            </a:r>
            <a:r>
              <a:rPr lang="en-US" sz="1100" dirty="0"/>
              <a:t>J. J. Yang</a:t>
            </a:r>
            <a:r>
              <a:rPr lang="en-US" sz="1100" baseline="30000" dirty="0"/>
              <a:t>3</a:t>
            </a:r>
            <a:r>
              <a:rPr lang="en-US" sz="1100" kern="1200" dirty="0"/>
              <a:t>, </a:t>
            </a:r>
            <a:r>
              <a:rPr lang="en-US" sz="1100" dirty="0"/>
              <a:t>S. A. Crooker</a:t>
            </a:r>
            <a:r>
              <a:rPr lang="en-US" sz="1100" baseline="30000" dirty="0"/>
              <a:t>2</a:t>
            </a:r>
            <a:r>
              <a:rPr lang="en-US" sz="1100" kern="1200" dirty="0"/>
              <a:t>, S.-W. Cheong</a:t>
            </a:r>
            <a:r>
              <a:rPr lang="en-US" sz="1100" baseline="30000" dirty="0"/>
              <a:t>4</a:t>
            </a:r>
            <a:r>
              <a:rPr lang="en-US" sz="1100" kern="1200" dirty="0"/>
              <a:t>, K. Haule</a:t>
            </a:r>
            <a:r>
              <a:rPr lang="en-US" sz="1100" baseline="30000" dirty="0"/>
              <a:t>4</a:t>
            </a:r>
            <a:r>
              <a:rPr lang="en-US" sz="1100" dirty="0"/>
              <a:t>, </a:t>
            </a:r>
            <a:r>
              <a:rPr lang="en-US" sz="1100" kern="1200" dirty="0"/>
              <a:t>D. Vanderbilt</a:t>
            </a:r>
            <a:r>
              <a:rPr lang="en-US" sz="1100" baseline="30000" dirty="0"/>
              <a:t>4</a:t>
            </a:r>
            <a:r>
              <a:rPr lang="en-US" sz="1100" dirty="0"/>
              <a:t>, </a:t>
            </a:r>
            <a:r>
              <a:rPr lang="en-US" sz="1100" dirty="0" smtClean="0"/>
              <a:t>              </a:t>
            </a:r>
            <a:r>
              <a:rPr lang="en-US" sz="1100" kern="1200" dirty="0" smtClean="0"/>
              <a:t>H</a:t>
            </a:r>
            <a:r>
              <a:rPr lang="en-US" sz="1100" kern="1200" dirty="0"/>
              <a:t>.-S. Kim</a:t>
            </a:r>
            <a:r>
              <a:rPr lang="en-US" sz="1100" kern="1200" baseline="30000" dirty="0"/>
              <a:t>5</a:t>
            </a:r>
            <a:r>
              <a:rPr lang="en-US" sz="1100" dirty="0"/>
              <a:t>, and J. L. Musfeldt</a:t>
            </a:r>
            <a:r>
              <a:rPr lang="en-US" sz="1100" baseline="30000" dirty="0"/>
              <a:t>1</a:t>
            </a:r>
            <a:endParaRPr lang="en-US" sz="1100" kern="1200" dirty="0"/>
          </a:p>
          <a:p>
            <a:pPr marL="228600" indent="-228600" algn="ctr">
              <a:spcBef>
                <a:spcPts val="0"/>
              </a:spcBef>
              <a:buAutoNum type="arabicPeriod"/>
            </a:pPr>
            <a:r>
              <a:rPr lang="en-US" sz="1050" b="1" kern="1200" dirty="0">
                <a:solidFill>
                  <a:srgbClr val="0033CC"/>
                </a:solidFill>
              </a:rPr>
              <a:t>University of Tennessee; 2. NHMFL, Los Alamos National Laboratory; 3. New Jersey Institute of Technology;     4. Rutgers University; 5. </a:t>
            </a:r>
            <a:r>
              <a:rPr lang="en-US" sz="1050" b="1" kern="1200" dirty="0" err="1">
                <a:solidFill>
                  <a:srgbClr val="0033CC"/>
                </a:solidFill>
              </a:rPr>
              <a:t>Kangwon</a:t>
            </a:r>
            <a:r>
              <a:rPr lang="en-US" sz="1050" b="1" kern="1200" dirty="0">
                <a:solidFill>
                  <a:srgbClr val="0033CC"/>
                </a:solidFill>
              </a:rPr>
              <a:t> National University;</a:t>
            </a:r>
            <a:r>
              <a:rPr lang="en-US" sz="600" b="1" kern="1200" dirty="0">
                <a:solidFill>
                  <a:srgbClr val="0033CC"/>
                </a:solidFill>
              </a:rPr>
              <a:t> </a:t>
            </a:r>
          </a:p>
          <a:p>
            <a:pPr algn="ctr">
              <a:spcBef>
                <a:spcPts val="0"/>
              </a:spcBef>
            </a:pPr>
            <a:r>
              <a:rPr lang="en-US" sz="1050" b="1" kern="1200" dirty="0"/>
              <a:t>Funding Grants: </a:t>
            </a:r>
            <a:r>
              <a:rPr lang="en-US" sz="1050" dirty="0"/>
              <a:t>J. L. Musfeldt (</a:t>
            </a:r>
            <a:r>
              <a:rPr lang="en-US" sz="1050" kern="1200" dirty="0"/>
              <a:t>DMR-1629079 );</a:t>
            </a:r>
            <a:r>
              <a:rPr lang="en-US" sz="1050" dirty="0"/>
              <a:t> S.-W Cheong, K. Haule, D. Vanderbilt (</a:t>
            </a:r>
            <a:r>
              <a:rPr lang="en-US" sz="1050" kern="1200" dirty="0"/>
              <a:t>DMR-1629059); </a:t>
            </a:r>
            <a:r>
              <a:rPr lang="en-US" sz="1050" kern="1200" dirty="0" smtClean="0"/>
              <a:t>                                          S</a:t>
            </a:r>
            <a:r>
              <a:rPr lang="en-US" sz="1050" kern="1200" dirty="0"/>
              <a:t>. A. Crooker (DMR-1644779); H.-S Kim (NRF-2020R1C1C1005900 &amp; KSC-2020CRE-0156).  </a:t>
            </a:r>
            <a:endParaRPr lang="en-US" sz="1050" b="1" kern="1200" dirty="0">
              <a:solidFill>
                <a:srgbClr val="0033CC"/>
              </a:solidFill>
            </a:endParaRPr>
          </a:p>
        </p:txBody>
      </p:sp>
      <p:pic>
        <p:nvPicPr>
          <p:cNvPr id="26" name="Picture 25">
            <a:extLst>
              <a:ext uri="{FF2B5EF4-FFF2-40B4-BE49-F238E27FC236}">
                <a16:creationId xmlns:a16="http://schemas.microsoft.com/office/drawing/2014/main" id="{C3ADD28E-F116-12E1-5B5A-A14D1D75B395}"/>
              </a:ext>
            </a:extLst>
          </p:cNvPr>
          <p:cNvPicPr>
            <a:picLocks noChangeAspect="1"/>
          </p:cNvPicPr>
          <p:nvPr/>
        </p:nvPicPr>
        <p:blipFill rotWithShape="1">
          <a:blip r:embed="rId3"/>
          <a:srcRect l="10781" t="85580" r="54897" b="10202"/>
          <a:stretch/>
        </p:blipFill>
        <p:spPr>
          <a:xfrm>
            <a:off x="5005551" y="4700320"/>
            <a:ext cx="1802606" cy="194876"/>
          </a:xfrm>
          <a:prstGeom prst="rect">
            <a:avLst/>
          </a:prstGeom>
        </p:spPr>
      </p:pic>
      <p:pic>
        <p:nvPicPr>
          <p:cNvPr id="27" name="Picture 26">
            <a:extLst>
              <a:ext uri="{FF2B5EF4-FFF2-40B4-BE49-F238E27FC236}">
                <a16:creationId xmlns:a16="http://schemas.microsoft.com/office/drawing/2014/main" id="{C3ADD28E-F116-12E1-5B5A-A14D1D75B395}"/>
              </a:ext>
            </a:extLst>
          </p:cNvPr>
          <p:cNvPicPr>
            <a:picLocks noChangeAspect="1"/>
          </p:cNvPicPr>
          <p:nvPr/>
        </p:nvPicPr>
        <p:blipFill rotWithShape="1">
          <a:blip r:embed="rId3"/>
          <a:srcRect l="74724" t="85299" r="5610" b="10062"/>
          <a:stretch/>
        </p:blipFill>
        <p:spPr>
          <a:xfrm>
            <a:off x="7484678" y="2510098"/>
            <a:ext cx="1083880" cy="224957"/>
          </a:xfrm>
          <a:prstGeom prst="rect">
            <a:avLst/>
          </a:prstGeom>
        </p:spPr>
      </p:pic>
      <p:pic>
        <p:nvPicPr>
          <p:cNvPr id="28" name="Picture 27">
            <a:extLst>
              <a:ext uri="{FF2B5EF4-FFF2-40B4-BE49-F238E27FC236}">
                <a16:creationId xmlns:a16="http://schemas.microsoft.com/office/drawing/2014/main" id="{C3ADD28E-F116-12E1-5B5A-A14D1D75B395}"/>
              </a:ext>
            </a:extLst>
          </p:cNvPr>
          <p:cNvPicPr>
            <a:picLocks noChangeAspect="1"/>
          </p:cNvPicPr>
          <p:nvPr/>
        </p:nvPicPr>
        <p:blipFill rotWithShape="1">
          <a:blip r:embed="rId3"/>
          <a:srcRect l="49803" t="85439" r="37396" b="9921"/>
          <a:stretch/>
        </p:blipFill>
        <p:spPr>
          <a:xfrm>
            <a:off x="6682462" y="3825972"/>
            <a:ext cx="708081" cy="225766"/>
          </a:xfrm>
          <a:prstGeom prst="rect">
            <a:avLst/>
          </a:prstGeom>
        </p:spPr>
      </p:pic>
      <p:pic>
        <p:nvPicPr>
          <p:cNvPr id="30" name="Picture 29">
            <a:extLst>
              <a:ext uri="{FF2B5EF4-FFF2-40B4-BE49-F238E27FC236}">
                <a16:creationId xmlns:a16="http://schemas.microsoft.com/office/drawing/2014/main" id="{C3ADD28E-F116-12E1-5B5A-A14D1D75B395}"/>
              </a:ext>
            </a:extLst>
          </p:cNvPr>
          <p:cNvPicPr>
            <a:picLocks noChangeAspect="1"/>
          </p:cNvPicPr>
          <p:nvPr/>
        </p:nvPicPr>
        <p:blipFill rotWithShape="1">
          <a:blip r:embed="rId3"/>
          <a:srcRect l="24200" t="92187" r="12537" b="221"/>
          <a:stretch/>
        </p:blipFill>
        <p:spPr>
          <a:xfrm>
            <a:off x="5736100" y="4907190"/>
            <a:ext cx="2464592" cy="260193"/>
          </a:xfrm>
          <a:prstGeom prst="rect">
            <a:avLst/>
          </a:prstGeom>
        </p:spPr>
      </p:pic>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3489ADD64191E43967A9DCBD9FB6C60" ma:contentTypeVersion="1" ma:contentTypeDescription="Create a new document." ma:contentTypeScope="" ma:versionID="a6b847c8da0d2eddcc68a0bc94e4d89e">
  <xsd:schema xmlns:xsd="http://www.w3.org/2001/XMLSchema" xmlns:xs="http://www.w3.org/2001/XMLSchema" xmlns:p="http://schemas.microsoft.com/office/2006/metadata/properties" xmlns:ns2="2ba5d019-e4dc-4c77-b441-444c3562fe17" targetNamespace="http://schemas.microsoft.com/office/2006/metadata/properties" ma:root="true" ma:fieldsID="400a779ef7cc78711cad3a81b79875b7" ns2:_="">
    <xsd:import namespace="2ba5d019-e4dc-4c77-b441-444c3562fe17"/>
    <xsd:element name="properties">
      <xsd:complexType>
        <xsd:sequence>
          <xsd:element name="documentManagement">
            <xsd:complexType>
              <xsd:all>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ba5d019-e4dc-4c77-b441-444c3562fe17"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6C86B1E2-F976-45D6-BF92-A4215133BC27}"/>
</file>

<file path=customXml/itemProps2.xml><?xml version="1.0" encoding="utf-8"?>
<ds:datastoreItem xmlns:ds="http://schemas.openxmlformats.org/officeDocument/2006/customXml" ds:itemID="{0E433E07-BA65-472A-AF8E-4F11A4DA728D}"/>
</file>

<file path=customXml/itemProps3.xml><?xml version="1.0" encoding="utf-8"?>
<ds:datastoreItem xmlns:ds="http://schemas.openxmlformats.org/officeDocument/2006/customXml" ds:itemID="{55F645A8-B99A-47B7-98AC-02AC0E4DB148}"/>
</file>

<file path=docProps/app.xml><?xml version="1.0" encoding="utf-8"?>
<Properties xmlns="http://schemas.openxmlformats.org/officeDocument/2006/extended-properties" xmlns:vt="http://schemas.openxmlformats.org/officeDocument/2006/docPropsVTypes">
  <TotalTime>6748</TotalTime>
  <Words>1095</Words>
  <Application>Microsoft Office PowerPoint</Application>
  <PresentationFormat>On-screen Show (4:3)</PresentationFormat>
  <Paragraphs>36</Paragraphs>
  <Slides>2</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Arial</vt:lpstr>
      <vt:lpstr>Calibri</vt:lpstr>
      <vt:lpstr>Times New Roman</vt:lpstr>
      <vt:lpstr>Default Design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Chris Li</dc:creator>
  <cp:lastModifiedBy>Gregory Boebinger</cp:lastModifiedBy>
  <cp:revision>173</cp:revision>
  <cp:lastPrinted>2019-07-16T13:07:28Z</cp:lastPrinted>
  <dcterms:created xsi:type="dcterms:W3CDTF">2004-08-07T03:10:56Z</dcterms:created>
  <dcterms:modified xsi:type="dcterms:W3CDTF">2022-06-08T20:45:40Z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0x01010033489ADD64191E43967A9DCBD9FB6C60</vt:lpwstr>
  </property>
</Properties>
</file>