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3792" autoAdjust="0"/>
  </p:normalViewPr>
  <p:slideViewPr>
    <p:cSldViewPr snapToGrid="0">
      <p:cViewPr varScale="1">
        <p:scale>
          <a:sx n="81" d="100"/>
          <a:sy n="81" d="100"/>
        </p:scale>
        <p:origin x="53" y="4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0802" y="1194987"/>
            <a:ext cx="4374306" cy="5693866"/>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Carlos R. Villa, who is usually surrounded by K-12 students, now joins a list of prestigious honorees recognized by the Tallahassee Scientific Society (TSS) for his contributions to science education. He is the first educator and first non-researcher to receive the TSS Gold Medal Award, which has also gone to founding MagLab </a:t>
            </a:r>
            <a:r>
              <a:rPr lang="en-US" sz="1200" dirty="0" smtClean="0">
                <a:latin typeface="Arial" charset="0"/>
              </a:rPr>
              <a:t>Director </a:t>
            </a:r>
            <a:r>
              <a:rPr lang="en-US" sz="1200" dirty="0">
                <a:latin typeface="Arial" charset="0"/>
              </a:rPr>
              <a:t>Jack Crow (2004), Nobel </a:t>
            </a:r>
            <a:r>
              <a:rPr lang="en-US" sz="1200" dirty="0" smtClean="0">
                <a:latin typeface="Arial" charset="0"/>
              </a:rPr>
              <a:t>Prize </a:t>
            </a:r>
            <a:r>
              <a:rPr lang="en-US" sz="1200" dirty="0">
                <a:latin typeface="Arial" charset="0"/>
              </a:rPr>
              <a:t>winning chemist and MagLab user Harry </a:t>
            </a:r>
            <a:r>
              <a:rPr lang="en-US" sz="1200" dirty="0" err="1">
                <a:latin typeface="Arial" charset="0"/>
              </a:rPr>
              <a:t>Kroto</a:t>
            </a:r>
            <a:r>
              <a:rPr lang="en-US" sz="1200" dirty="0">
                <a:latin typeface="Arial" charset="0"/>
              </a:rPr>
              <a:t> (2008), </a:t>
            </a:r>
            <a:r>
              <a:rPr lang="en-US" sz="1200" dirty="0" smtClean="0">
                <a:latin typeface="Arial" charset="0"/>
              </a:rPr>
              <a:t>Ion Cyclotron Resonance </a:t>
            </a:r>
            <a:r>
              <a:rPr lang="en-US" sz="1200" dirty="0">
                <a:latin typeface="Arial" charset="0"/>
              </a:rPr>
              <a:t>Chief Scientist Alan Marshall (2011</a:t>
            </a:r>
            <a:r>
              <a:rPr lang="en-US" sz="1200" dirty="0" smtClean="0">
                <a:latin typeface="Arial" charset="0"/>
              </a:rPr>
              <a:t>), </a:t>
            </a:r>
            <a:r>
              <a:rPr lang="en-US" sz="1200" dirty="0">
                <a:latin typeface="Arial" charset="0"/>
              </a:rPr>
              <a:t>and MagLab Chief Scientist Laura Greene (2019).</a:t>
            </a:r>
          </a:p>
          <a:p>
            <a:pPr algn="just"/>
            <a:endParaRPr lang="en-US" sz="800" dirty="0">
              <a:latin typeface="Arial" charset="0"/>
            </a:endParaRPr>
          </a:p>
          <a:p>
            <a:pPr algn="just"/>
            <a:r>
              <a:rPr lang="en-US" sz="1200" b="1" dirty="0">
                <a:solidFill>
                  <a:srgbClr val="000000"/>
                </a:solidFill>
              </a:rPr>
              <a:t>Why is this important? </a:t>
            </a:r>
            <a:r>
              <a:rPr lang="en-US" sz="1200" dirty="0">
                <a:latin typeface="Arial" charset="0"/>
              </a:rPr>
              <a:t>The Gold Medal is awarded annually to a member of the Tallahassee scientific community to recognize outstanding career contributions to science, public service, and science education. These are measured by peer recognition and highlight </a:t>
            </a:r>
            <a:r>
              <a:rPr lang="en-US" sz="1200" dirty="0" smtClean="0">
                <a:latin typeface="Arial" charset="0"/>
              </a:rPr>
              <a:t>an entire career of achievement. The award </a:t>
            </a:r>
            <a:r>
              <a:rPr lang="en-US" sz="1200" dirty="0">
                <a:latin typeface="Arial" charset="0"/>
              </a:rPr>
              <a:t>was created to recognize </a:t>
            </a:r>
            <a:r>
              <a:rPr lang="en-US" sz="1200" dirty="0" smtClean="0">
                <a:latin typeface="Arial" charset="0"/>
              </a:rPr>
              <a:t>accomplishment </a:t>
            </a:r>
            <a:r>
              <a:rPr lang="en-US" sz="1200" dirty="0">
                <a:latin typeface="Arial" charset="0"/>
              </a:rPr>
              <a:t>in expanding knowledge and public appreciation of STEM in Tallahassee and its surrounding communities. </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In his role as the Director of K-12 Education Programs at the </a:t>
            </a:r>
            <a:r>
              <a:rPr lang="en-US" sz="1200" dirty="0" smtClean="0">
                <a:latin typeface="Arial" charset="0"/>
              </a:rPr>
              <a:t>MagLab, </a:t>
            </a:r>
            <a:r>
              <a:rPr lang="en-US" sz="1200" dirty="0">
                <a:latin typeface="Arial" charset="0"/>
              </a:rPr>
              <a:t>Carlos helps support K-12 educational programming. </a:t>
            </a:r>
            <a:r>
              <a:rPr lang="en-US" sz="1200" u="sng" dirty="0">
                <a:latin typeface="Arial" charset="0"/>
              </a:rPr>
              <a:t>In his 20 years at the </a:t>
            </a:r>
            <a:r>
              <a:rPr lang="en-US" sz="1200" u="sng" dirty="0" smtClean="0">
                <a:latin typeface="Arial" charset="0"/>
              </a:rPr>
              <a:t>MagLab, Carlos </a:t>
            </a:r>
            <a:r>
              <a:rPr lang="en-US" sz="1200" u="sng" dirty="0">
                <a:latin typeface="Arial" charset="0"/>
              </a:rPr>
              <a:t>has </a:t>
            </a:r>
            <a:r>
              <a:rPr lang="en-US" sz="1200" u="sng" dirty="0" smtClean="0">
                <a:latin typeface="Arial" charset="0"/>
              </a:rPr>
              <a:t>directly educated </a:t>
            </a:r>
            <a:r>
              <a:rPr lang="en-US" sz="1200" u="sng" dirty="0">
                <a:latin typeface="Arial" charset="0"/>
              </a:rPr>
              <a:t>over 120,000 students across hundreds of schools.</a:t>
            </a:r>
            <a:r>
              <a:rPr lang="en-US" sz="1200" dirty="0">
                <a:latin typeface="Arial" charset="0"/>
              </a:rPr>
              <a:t> This </a:t>
            </a:r>
            <a:r>
              <a:rPr lang="en-US" sz="1200" dirty="0" smtClean="0">
                <a:latin typeface="Arial" charset="0"/>
              </a:rPr>
              <a:t>impressive tally includes </a:t>
            </a:r>
            <a:r>
              <a:rPr lang="en-US" sz="1200" dirty="0">
                <a:latin typeface="Arial" charset="0"/>
              </a:rPr>
              <a:t>field trips and classroom visits but does not include an additional 1,000 summer campers from the MagLab Summer Camps (TESLA &amp; SciGirls) or an additional 300 students who have conducted research alongside MagLab </a:t>
            </a:r>
            <a:r>
              <a:rPr lang="en-US" sz="1200" dirty="0" smtClean="0">
                <a:latin typeface="Arial" charset="0"/>
              </a:rPr>
              <a:t>scientists as a result of the MagLab’s </a:t>
            </a:r>
            <a:r>
              <a:rPr lang="en-US" sz="1200" dirty="0">
                <a:latin typeface="Arial" charset="0"/>
              </a:rPr>
              <a:t>Middle School Mentorship (MSM) program.</a:t>
            </a:r>
          </a:p>
        </p:txBody>
      </p:sp>
      <p:sp>
        <p:nvSpPr>
          <p:cNvPr id="1029" name="Line 42"/>
          <p:cNvSpPr>
            <a:spLocks noChangeShapeType="1"/>
          </p:cNvSpPr>
          <p:nvPr/>
        </p:nvSpPr>
        <p:spPr bwMode="auto">
          <a:xfrm>
            <a:off x="54878" y="1142162"/>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25108" y="1266725"/>
            <a:ext cx="4672001" cy="528964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56164" y="3064165"/>
            <a:ext cx="2540253" cy="1631216"/>
          </a:xfrm>
          <a:prstGeom prst="rect">
            <a:avLst/>
          </a:prstGeom>
        </p:spPr>
        <p:txBody>
          <a:bodyPr wrap="square">
            <a:spAutoFit/>
          </a:bodyPr>
          <a:lstStyle/>
          <a:p>
            <a:r>
              <a:rPr lang="en-US" sz="1000" dirty="0"/>
              <a:t>“His kindness and compassion towards others makes him a special person. He has shared his interests of science with me and has helped me find my passion in it. He cares about the future generation of scientists deeply and encourages students to explore more into the field. I am very glad to see Mr. Villa receiving recognition for his work.”</a:t>
            </a:r>
          </a:p>
          <a:p>
            <a:r>
              <a:rPr lang="en-US" sz="1000" dirty="0"/>
              <a:t>-Julian Chavez, MSM 2018, TESLA 2019.</a:t>
            </a:r>
          </a:p>
        </p:txBody>
      </p:sp>
      <p:sp>
        <p:nvSpPr>
          <p:cNvPr id="13" name="Text Box 28">
            <a:extLst>
              <a:ext uri="{FF2B5EF4-FFF2-40B4-BE49-F238E27FC236}">
                <a16:creationId xmlns:a16="http://schemas.microsoft.com/office/drawing/2014/main" id="{7806BE73-9E3B-445A-9BA7-C37EA39D2EA7}"/>
              </a:ext>
            </a:extLst>
          </p:cNvPr>
          <p:cNvSpPr txBox="1">
            <a:spLocks noChangeArrowheads="1"/>
          </p:cNvSpPr>
          <p:nvPr/>
        </p:nvSpPr>
        <p:spPr bwMode="auto">
          <a:xfrm>
            <a:off x="4314092" y="6583723"/>
            <a:ext cx="4829907" cy="261610"/>
          </a:xfrm>
          <a:prstGeom prst="rect">
            <a:avLst/>
          </a:prstGeom>
          <a:noFill/>
          <a:ln w="9525">
            <a:noFill/>
            <a:miter lim="800000"/>
            <a:headEnd/>
            <a:tailEnd/>
          </a:ln>
        </p:spPr>
        <p:txBody>
          <a:bodyPr wrap="square">
            <a:spAutoFit/>
          </a:bodyPr>
          <a:lstStyle/>
          <a:p>
            <a:pPr algn="ctr"/>
            <a:r>
              <a:rPr lang="en-US" sz="1100" b="1" dirty="0">
                <a:solidFill>
                  <a:srgbClr val="333399"/>
                </a:solidFill>
              </a:rPr>
              <a:t>Facilities </a:t>
            </a:r>
            <a:r>
              <a:rPr lang="en-US" sz="1100" b="1" dirty="0" smtClean="0">
                <a:solidFill>
                  <a:srgbClr val="333399"/>
                </a:solidFill>
              </a:rPr>
              <a:t>used</a:t>
            </a:r>
            <a:r>
              <a:rPr lang="en-US" sz="1100" b="1" dirty="0">
                <a:solidFill>
                  <a:srgbClr val="333399"/>
                </a:solidFill>
              </a:rPr>
              <a:t>:</a:t>
            </a:r>
            <a:r>
              <a:rPr lang="en-US" sz="1100" dirty="0">
                <a:solidFill>
                  <a:srgbClr val="333399"/>
                </a:solidFill>
              </a:rPr>
              <a:t>  </a:t>
            </a:r>
            <a:r>
              <a:rPr lang="en-US" sz="1100" dirty="0" smtClean="0">
                <a:solidFill>
                  <a:srgbClr val="333399"/>
                </a:solidFill>
              </a:rPr>
              <a:t>MagLab’s Center </a:t>
            </a:r>
            <a:r>
              <a:rPr lang="en-US" sz="1100" dirty="0">
                <a:solidFill>
                  <a:srgbClr val="333399"/>
                </a:solidFill>
              </a:rPr>
              <a:t>for Integrating Research and Learning.</a:t>
            </a:r>
          </a:p>
        </p:txBody>
      </p:sp>
      <p:sp>
        <p:nvSpPr>
          <p:cNvPr id="17" name="Text Box 62">
            <a:extLst>
              <a:ext uri="{FF2B5EF4-FFF2-40B4-BE49-F238E27FC236}">
                <a16:creationId xmlns:a16="http://schemas.microsoft.com/office/drawing/2014/main" id="{A606E0BB-D066-43A8-AC87-4FBD7A8B91EC}"/>
              </a:ext>
            </a:extLst>
          </p:cNvPr>
          <p:cNvSpPr txBox="1">
            <a:spLocks noChangeArrowheads="1"/>
          </p:cNvSpPr>
          <p:nvPr/>
        </p:nvSpPr>
        <p:spPr bwMode="auto">
          <a:xfrm>
            <a:off x="876300" y="3661"/>
            <a:ext cx="7207111" cy="1107996"/>
          </a:xfrm>
          <a:prstGeom prst="rect">
            <a:avLst/>
          </a:prstGeom>
          <a:noFill/>
          <a:ln w="9525">
            <a:noFill/>
            <a:miter lim="800000"/>
            <a:headEnd/>
            <a:tailEnd/>
          </a:ln>
        </p:spPr>
        <p:txBody>
          <a:bodyPr wrap="square">
            <a:spAutoFit/>
          </a:bodyPr>
          <a:lstStyle/>
          <a:p>
            <a:pPr lvl="0" algn="ctr">
              <a:spcBef>
                <a:spcPts val="0"/>
              </a:spcBef>
            </a:pPr>
            <a:r>
              <a:rPr lang="en-US" b="1" dirty="0">
                <a:solidFill>
                  <a:srgbClr val="000000"/>
                </a:solidFill>
              </a:rPr>
              <a:t>Tallahassee Scientific Society Gold Medal Award </a:t>
            </a:r>
          </a:p>
          <a:p>
            <a:pPr lvl="0" algn="ctr">
              <a:spcBef>
                <a:spcPts val="0"/>
              </a:spcBef>
            </a:pPr>
            <a:r>
              <a:rPr lang="en-US" b="1" dirty="0">
                <a:solidFill>
                  <a:srgbClr val="000000"/>
                </a:solidFill>
              </a:rPr>
              <a:t>Given to MagLab </a:t>
            </a:r>
            <a:r>
              <a:rPr lang="en-US" b="1" dirty="0" smtClean="0">
                <a:solidFill>
                  <a:srgbClr val="000000"/>
                </a:solidFill>
              </a:rPr>
              <a:t>Educator Carlos Villa</a:t>
            </a:r>
            <a:endParaRPr lang="en-US" sz="700" dirty="0">
              <a:solidFill>
                <a:srgbClr val="000000"/>
              </a:solidFill>
            </a:endParaRPr>
          </a:p>
          <a:p>
            <a:pPr lvl="0" algn="ctr">
              <a:spcBef>
                <a:spcPts val="0"/>
              </a:spcBef>
            </a:pPr>
            <a:r>
              <a:rPr lang="en-US" sz="1000" dirty="0">
                <a:solidFill>
                  <a:srgbClr val="000000"/>
                </a:solidFill>
              </a:rPr>
              <a:t>C.R. Villa</a:t>
            </a:r>
            <a:r>
              <a:rPr lang="en-US" sz="1000" baseline="30000" dirty="0">
                <a:solidFill>
                  <a:srgbClr val="000000"/>
                </a:solidFill>
              </a:rPr>
              <a:t>1</a:t>
            </a:r>
            <a:endParaRPr lang="en-US" sz="1000" dirty="0">
              <a:solidFill>
                <a:srgbClr val="000000"/>
              </a:solidFill>
            </a:endParaRPr>
          </a:p>
          <a:p>
            <a:pPr lvl="0" algn="ctr">
              <a:spcBef>
                <a:spcPts val="0"/>
              </a:spcBef>
            </a:pPr>
            <a:r>
              <a:rPr lang="en-US" sz="1000" b="1" dirty="0">
                <a:solidFill>
                  <a:srgbClr val="0033CC"/>
                </a:solidFill>
              </a:rPr>
              <a:t>1-Center for Integrating Research and Learning (CIRL) at the MagLab</a:t>
            </a:r>
            <a:endParaRPr lang="en-US" sz="600" b="1" dirty="0">
              <a:solidFill>
                <a:srgbClr val="0033CC"/>
              </a:solidFill>
            </a:endParaRPr>
          </a:p>
          <a:p>
            <a:pPr lvl="0" algn="ctr">
              <a:spcBef>
                <a:spcPts val="0"/>
              </a:spcBef>
            </a:pPr>
            <a:r>
              <a:rPr lang="en-US" sz="1000" b="1" dirty="0">
                <a:solidFill>
                  <a:srgbClr val="000000"/>
                </a:solidFill>
              </a:rPr>
              <a:t>Funding Grants:</a:t>
            </a:r>
            <a:r>
              <a:rPr lang="en-US" sz="1000" dirty="0">
                <a:solidFill>
                  <a:srgbClr val="000000"/>
                </a:solidFill>
              </a:rPr>
              <a:t>  G.S. Boebinger (NSF DMR-1157490, NSF DMR-1644779)</a:t>
            </a:r>
            <a:endParaRPr lang="en-US" sz="1000" b="1" dirty="0">
              <a:solidFill>
                <a:srgbClr val="0033CC"/>
              </a:solidFill>
            </a:endParaRPr>
          </a:p>
        </p:txBody>
      </p:sp>
      <p:pic>
        <p:nvPicPr>
          <p:cNvPr id="18" name="Picture 17" descr="A picture containing indoor&#10;&#10;Description automatically generated">
            <a:extLst>
              <a:ext uri="{FF2B5EF4-FFF2-40B4-BE49-F238E27FC236}">
                <a16:creationId xmlns:a16="http://schemas.microsoft.com/office/drawing/2014/main" id="{4D5924DA-1064-4367-A754-80AE2EB2BDB2}"/>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brightnessContrast bright="20000" contrast="-20000"/>
                    </a14:imgEffect>
                  </a14:imgLayer>
                </a14:imgProps>
              </a:ext>
              <a:ext uri="{28A0092B-C50C-407E-A947-70E740481C1C}">
                <a14:useLocalDpi xmlns:a14="http://schemas.microsoft.com/office/drawing/2010/main"/>
              </a:ext>
            </a:extLst>
          </a:blip>
          <a:srcRect b="-4"/>
          <a:stretch/>
        </p:blipFill>
        <p:spPr>
          <a:xfrm rot="5400000">
            <a:off x="4532554" y="1356515"/>
            <a:ext cx="1677801" cy="1682801"/>
          </a:xfrm>
          <a:prstGeom prst="rect">
            <a:avLst/>
          </a:prstGeom>
          <a:ln w="12700" cap="sq">
            <a:solidFill>
              <a:srgbClr val="000000"/>
            </a:solidFill>
            <a:miter lim="800000"/>
          </a:ln>
          <a:effectLst/>
        </p:spPr>
      </p:pic>
      <p:sp>
        <p:nvSpPr>
          <p:cNvPr id="19" name="Content Placeholder 3">
            <a:extLst>
              <a:ext uri="{FF2B5EF4-FFF2-40B4-BE49-F238E27FC236}">
                <a16:creationId xmlns:a16="http://schemas.microsoft.com/office/drawing/2014/main" id="{7B21FA0F-444C-4360-A465-A7C53775B35E}"/>
              </a:ext>
            </a:extLst>
          </p:cNvPr>
          <p:cNvSpPr txBox="1">
            <a:spLocks/>
          </p:cNvSpPr>
          <p:nvPr/>
        </p:nvSpPr>
        <p:spPr>
          <a:xfrm>
            <a:off x="6280664" y="1348647"/>
            <a:ext cx="2756081" cy="1386164"/>
          </a:xfrm>
          <a:prstGeom prst="rect">
            <a:avLst/>
          </a:prstGeom>
        </p:spPr>
        <p:txBody>
          <a:bodyPr vert="horz" lIns="0" tIns="45720" rIns="0" bIns="45720" rtlCol="0">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000" dirty="0">
                <a:solidFill>
                  <a:srgbClr val="262626"/>
                </a:solidFill>
              </a:rPr>
              <a:t>“I’m currently a PhD candidate working on antibiotic resistant (so mostly microbiology) but I recently had to send some samples off for some electron microscopy and I remember saying to my </a:t>
            </a:r>
            <a:r>
              <a:rPr lang="en-US" sz="1000" dirty="0"/>
              <a:t>major professor, ‘</a:t>
            </a:r>
            <a:r>
              <a:rPr lang="en-US" sz="1000" kern="0" dirty="0"/>
              <a:t>The last time I had </a:t>
            </a:r>
            <a:r>
              <a:rPr lang="en-US" sz="1000" kern="0" dirty="0" smtClean="0"/>
              <a:t>to do </a:t>
            </a:r>
            <a:r>
              <a:rPr lang="en-US" sz="1000" kern="0" dirty="0"/>
              <a:t>anything with an electron microscope was at the MagLab in middle school.’”</a:t>
            </a:r>
          </a:p>
          <a:p>
            <a:pPr marL="0" indent="0">
              <a:buNone/>
            </a:pPr>
            <a:r>
              <a:rPr lang="en-US" sz="1000" kern="0" dirty="0"/>
              <a:t>– </a:t>
            </a:r>
            <a:r>
              <a:rPr lang="en-US" sz="1000" kern="0" dirty="0" err="1"/>
              <a:t>Nitasha</a:t>
            </a:r>
            <a:r>
              <a:rPr lang="en-US" sz="1000" kern="0" dirty="0"/>
              <a:t> Menon, MSM 2006-2008.</a:t>
            </a:r>
          </a:p>
        </p:txBody>
      </p:sp>
      <p:pic>
        <p:nvPicPr>
          <p:cNvPr id="4" name="Picture 3" descr="A group of people standing in a circle posing for the camera&#10;&#10;Description automatically generated with low confidence">
            <a:extLst>
              <a:ext uri="{FF2B5EF4-FFF2-40B4-BE49-F238E27FC236}">
                <a16:creationId xmlns:a16="http://schemas.microsoft.com/office/drawing/2014/main" id="{1CBC8F0C-88DB-4126-87C0-01AAE7FF8392}"/>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rot="5400000">
            <a:off x="4596407" y="4674680"/>
            <a:ext cx="1655951" cy="1788657"/>
          </a:xfrm>
          <a:prstGeom prst="rect">
            <a:avLst/>
          </a:prstGeom>
          <a:ln w="12700">
            <a:solidFill>
              <a:schemeClr val="tx1"/>
            </a:solidFill>
          </a:ln>
        </p:spPr>
      </p:pic>
      <p:sp>
        <p:nvSpPr>
          <p:cNvPr id="21" name="TextBox 20">
            <a:extLst>
              <a:ext uri="{FF2B5EF4-FFF2-40B4-BE49-F238E27FC236}">
                <a16:creationId xmlns:a16="http://schemas.microsoft.com/office/drawing/2014/main" id="{9EB71EA0-2E5E-4C22-B923-6E448E57FC9C}"/>
              </a:ext>
            </a:extLst>
          </p:cNvPr>
          <p:cNvSpPr txBox="1"/>
          <p:nvPr/>
        </p:nvSpPr>
        <p:spPr>
          <a:xfrm>
            <a:off x="6340745" y="4954049"/>
            <a:ext cx="2734677" cy="1477328"/>
          </a:xfrm>
          <a:prstGeom prst="rect">
            <a:avLst/>
          </a:prstGeom>
          <a:noFill/>
        </p:spPr>
        <p:txBody>
          <a:bodyPr wrap="square">
            <a:spAutoFit/>
          </a:bodyPr>
          <a:lstStyle/>
          <a:p>
            <a:r>
              <a:rPr lang="en-US" sz="1000" dirty="0"/>
              <a:t>“Sci-Girls is why I am going into STEM. I have stayed connected with the MagLab ever since. Carlos's kindness, passion for teaching, and radiant personality changed my life. I will be attending Georgia Institute of Technology next year to study industrial engineering and I could not have made it there without Carlos and the MagLab.”</a:t>
            </a:r>
          </a:p>
          <a:p>
            <a:r>
              <a:rPr lang="en-US" sz="1000" dirty="0"/>
              <a:t>– Sophia </a:t>
            </a:r>
            <a:r>
              <a:rPr lang="en-US" sz="1000" dirty="0" err="1"/>
              <a:t>Umaña</a:t>
            </a:r>
            <a:r>
              <a:rPr lang="en-US" sz="1000" dirty="0"/>
              <a:t>, SciGirls 2015, 2017.</a:t>
            </a:r>
          </a:p>
        </p:txBody>
      </p:sp>
      <p:pic>
        <p:nvPicPr>
          <p:cNvPr id="7" name="Picture 6" descr="A picture containing person, person, standing&#10;&#10;Description automatically generated">
            <a:extLst>
              <a:ext uri="{FF2B5EF4-FFF2-40B4-BE49-F238E27FC236}">
                <a16:creationId xmlns:a16="http://schemas.microsoft.com/office/drawing/2014/main" id="{01D87E73-0F74-4AF2-8C97-A3AADCD8B3F0}"/>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6936338" y="2753876"/>
            <a:ext cx="2101279" cy="2114238"/>
          </a:xfrm>
          <a:prstGeom prst="rect">
            <a:avLst/>
          </a:prstGeom>
          <a:ln w="12700">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fade">
                                      <p:cBhvr>
                                        <p:cTn id="12" dur="500"/>
                                        <p:tgtEl>
                                          <p:spTgt spid="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fade">
                                      <p:cBhvr>
                                        <p:cTn id="17"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CE75C9-90F5-4129-B6E5-8D5937268448}"/>
</file>

<file path=customXml/itemProps2.xml><?xml version="1.0" encoding="utf-8"?>
<ds:datastoreItem xmlns:ds="http://schemas.openxmlformats.org/officeDocument/2006/customXml" ds:itemID="{344340B0-0D27-4AD0-B356-7081E6C5E144}"/>
</file>

<file path=customXml/itemProps3.xml><?xml version="1.0" encoding="utf-8"?>
<ds:datastoreItem xmlns:ds="http://schemas.openxmlformats.org/officeDocument/2006/customXml" ds:itemID="{2904D3C8-566A-446C-8F09-4C61AEF90F31}"/>
</file>

<file path=docProps/app.xml><?xml version="1.0" encoding="utf-8"?>
<Properties xmlns="http://schemas.openxmlformats.org/officeDocument/2006/extended-properties" xmlns:vt="http://schemas.openxmlformats.org/officeDocument/2006/docPropsVTypes">
  <TotalTime>14577</TotalTime>
  <Words>540</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144</cp:revision>
  <cp:lastPrinted>2019-07-16T13:07:28Z</cp:lastPrinted>
  <dcterms:created xsi:type="dcterms:W3CDTF">2004-08-07T03:10:56Z</dcterms:created>
  <dcterms:modified xsi:type="dcterms:W3CDTF">2022-06-08T22:04:34Z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