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0" r:id="rId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33CC"/>
    <a:srgbClr val="008080"/>
    <a:srgbClr val="006600"/>
    <a:srgbClr val="000066"/>
    <a:srgbClr val="FFFF00"/>
    <a:srgbClr val="00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5" autoAdjust="0"/>
    <p:restoredTop sz="95083" autoAdjust="0"/>
  </p:normalViewPr>
  <p:slideViewPr>
    <p:cSldViewPr snapToGrid="0">
      <p:cViewPr varScale="1">
        <p:scale>
          <a:sx n="78" d="100"/>
          <a:sy n="78" d="100"/>
        </p:scale>
        <p:origin x="1498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198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2FB8F7-A4EF-491B-8766-3F9B2991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9D219D-06B3-467B-AA93-169E23549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031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A275-2248-4703-A6BD-2B2C7E46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B457-3824-4C81-AF28-F5618F2A6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2C00-8830-40B8-83C7-509852F4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6750-D5FA-4671-B5BA-E95E7F677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80E7-AE4B-4A74-913C-69559A8F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3F4C-B641-44D5-88A7-D685C8539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7C37-A518-4341-96B5-795628DF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4430-B1CB-4CC6-9592-621DF5AC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FAB3-0539-4C14-B23B-7AC1C498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7CBC-4F8F-4D89-AE90-5DB130C8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606A-5DAB-4153-87A7-04FF9161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28583B-E7C8-46C8-B594-1E9554A8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03/PhysRevX.12.021050" TargetMode="Externa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hyperlink" Target="https://doi.org/10.1103/PhysRevX.12.021050" TargetMode="Externa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38100" y="1247775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" name="Rectangle 49"/>
          <p:cNvSpPr>
            <a:spLocks noChangeArrowheads="1"/>
          </p:cNvSpPr>
          <p:nvPr/>
        </p:nvSpPr>
        <p:spPr bwMode="auto">
          <a:xfrm>
            <a:off x="4687232" y="1324639"/>
            <a:ext cx="4367943" cy="5460870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6479" y="28608"/>
            <a:ext cx="1017188" cy="1023315"/>
          </a:xfrm>
          <a:prstGeom prst="rect">
            <a:avLst/>
          </a:prstGeom>
        </p:spPr>
      </p:pic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C95FD5-6136-B8B7-D4F9-E79A24984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133" y="1366183"/>
            <a:ext cx="3339883" cy="53383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4407211-298E-29FE-6B3B-5A3D546ABB06}"/>
              </a:ext>
            </a:extLst>
          </p:cNvPr>
          <p:cNvSpPr txBox="1"/>
          <p:nvPr/>
        </p:nvSpPr>
        <p:spPr>
          <a:xfrm>
            <a:off x="8029118" y="1508457"/>
            <a:ext cx="107195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Fig</a:t>
            </a:r>
            <a:r>
              <a:rPr lang="en-US" sz="1000" dirty="0" smtClean="0">
                <a:solidFill>
                  <a:prstClr val="black"/>
                </a:solidFill>
              </a:rPr>
              <a:t>ure: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A comparison of </a:t>
            </a:r>
            <a:r>
              <a:rPr lang="en-US" sz="1000" dirty="0" smtClean="0">
                <a:solidFill>
                  <a:prstClr val="black"/>
                </a:solidFill>
              </a:rPr>
              <a:t>(a) Hall </a:t>
            </a:r>
            <a:r>
              <a:rPr lang="en-US" sz="1000" dirty="0">
                <a:solidFill>
                  <a:prstClr val="black"/>
                </a:solidFill>
              </a:rPr>
              <a:t>effect, </a:t>
            </a:r>
            <a:r>
              <a:rPr lang="en-US" sz="1000" dirty="0" smtClean="0">
                <a:solidFill>
                  <a:prstClr val="black"/>
                </a:solidFill>
              </a:rPr>
              <a:t>(b) magnetic </a:t>
            </a:r>
            <a:r>
              <a:rPr lang="en-US" sz="1000" dirty="0">
                <a:solidFill>
                  <a:prstClr val="black"/>
                </a:solidFill>
              </a:rPr>
              <a:t>torque, and </a:t>
            </a:r>
            <a:r>
              <a:rPr lang="en-US" sz="1000" dirty="0" smtClean="0">
                <a:solidFill>
                  <a:prstClr val="black"/>
                </a:solidFill>
              </a:rPr>
              <a:t>   </a:t>
            </a:r>
            <a:r>
              <a:rPr lang="en-US" sz="1000" dirty="0" smtClean="0">
                <a:solidFill>
                  <a:prstClr val="black"/>
                </a:solidFill>
              </a:rPr>
              <a:t>(c) </a:t>
            </a:r>
            <a:r>
              <a:rPr lang="en-US" sz="1000" dirty="0" smtClean="0">
                <a:solidFill>
                  <a:prstClr val="black"/>
                </a:solidFill>
              </a:rPr>
              <a:t>electrical </a:t>
            </a:r>
            <a:r>
              <a:rPr lang="en-US" sz="1000" dirty="0">
                <a:solidFill>
                  <a:prstClr val="black"/>
                </a:solidFill>
              </a:rPr>
              <a:t>resistivity in the Kondo insulator YbB</a:t>
            </a:r>
            <a:r>
              <a:rPr lang="en-US" sz="1000" baseline="-25000" dirty="0">
                <a:solidFill>
                  <a:prstClr val="black"/>
                </a:solidFill>
              </a:rPr>
              <a:t>12</a:t>
            </a:r>
            <a:r>
              <a:rPr lang="en-US" sz="1000" dirty="0">
                <a:solidFill>
                  <a:prstClr val="black"/>
                </a:solidFill>
              </a:rPr>
              <a:t> confirms that quantum oscillations and phase transitions show up in all three </a:t>
            </a:r>
            <a:r>
              <a:rPr lang="en-US" sz="1000" dirty="0" smtClean="0">
                <a:solidFill>
                  <a:prstClr val="black"/>
                </a:solidFill>
              </a:rPr>
              <a:t>physical measurements </a:t>
            </a:r>
            <a:r>
              <a:rPr lang="en-US" sz="1000" dirty="0">
                <a:solidFill>
                  <a:prstClr val="black"/>
                </a:solidFill>
              </a:rPr>
              <a:t>at the same magnetic fields. </a:t>
            </a:r>
            <a:endParaRPr lang="en-US" sz="1000" dirty="0" smtClean="0">
              <a:solidFill>
                <a:prstClr val="black"/>
              </a:solidFill>
            </a:endParaRPr>
          </a:p>
          <a:p>
            <a:endParaRPr lang="en-US" sz="1000" dirty="0">
              <a:solidFill>
                <a:prstClr val="black"/>
              </a:solidFill>
            </a:endParaRPr>
          </a:p>
          <a:p>
            <a:r>
              <a:rPr lang="en-US" sz="1000" dirty="0" smtClean="0">
                <a:solidFill>
                  <a:prstClr val="black"/>
                </a:solidFill>
              </a:rPr>
              <a:t>This </a:t>
            </a:r>
            <a:r>
              <a:rPr lang="en-US" sz="1000" dirty="0">
                <a:solidFill>
                  <a:prstClr val="black"/>
                </a:solidFill>
              </a:rPr>
              <a:t>allows phenomena </a:t>
            </a:r>
            <a:r>
              <a:rPr lang="en-US" sz="1000" dirty="0" smtClean="0">
                <a:solidFill>
                  <a:prstClr val="black"/>
                </a:solidFill>
              </a:rPr>
              <a:t>that arise from the </a:t>
            </a:r>
            <a:r>
              <a:rPr lang="en-US" sz="1000" dirty="0">
                <a:solidFill>
                  <a:prstClr val="black"/>
                </a:solidFill>
              </a:rPr>
              <a:t>coexisting populations of neutral fermions and “conventional” electrons to be identified.</a:t>
            </a:r>
            <a:endParaRPr lang="en-US" sz="1000" baseline="-25000" dirty="0">
              <a:solidFill>
                <a:prstClr val="black"/>
              </a:solidFill>
            </a:endParaRPr>
          </a:p>
        </p:txBody>
      </p:sp>
      <p:sp>
        <p:nvSpPr>
          <p:cNvPr id="15" name="Text Box 28">
            <a:extLst>
              <a:ext uri="{FF2B5EF4-FFF2-40B4-BE49-F238E27FC236}">
                <a16:creationId xmlns:a16="http://schemas.microsoft.com/office/drawing/2014/main" id="{03AF48F1-FEA0-A312-848F-5A680158D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257263"/>
            <a:ext cx="468723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Kondo </a:t>
            </a:r>
            <a:r>
              <a:rPr lang="en-US" sz="1200" dirty="0" smtClean="0"/>
              <a:t>insulators </a:t>
            </a:r>
            <a:r>
              <a:rPr lang="en-US" sz="1200" dirty="0"/>
              <a:t>are a </a:t>
            </a:r>
            <a:r>
              <a:rPr lang="en-US" sz="1200" dirty="0" smtClean="0"/>
              <a:t>class </a:t>
            </a:r>
            <a:r>
              <a:rPr lang="en-US" sz="1200" dirty="0"/>
              <a:t>of electrical </a:t>
            </a:r>
            <a:r>
              <a:rPr lang="en-US" sz="1200" dirty="0" smtClean="0"/>
              <a:t>insulators </a:t>
            </a:r>
            <a:r>
              <a:rPr lang="en-US" sz="1200" dirty="0"/>
              <a:t>in which strong interactions between electrons in different energy levels open up a band gap at low temperatures. </a:t>
            </a:r>
            <a:r>
              <a:rPr lang="en-US" sz="1200" dirty="0">
                <a:solidFill>
                  <a:prstClr val="black"/>
                </a:solidFill>
              </a:rPr>
              <a:t>YbB</a:t>
            </a:r>
            <a:r>
              <a:rPr lang="en-US" sz="1200" baseline="-25000" dirty="0">
                <a:solidFill>
                  <a:prstClr val="black"/>
                </a:solidFill>
              </a:rPr>
              <a:t>12</a:t>
            </a:r>
            <a:r>
              <a:rPr lang="en-US" sz="1200" dirty="0">
                <a:solidFill>
                  <a:prstClr val="black"/>
                </a:solidFill>
              </a:rPr>
              <a:t> is a </a:t>
            </a:r>
            <a:r>
              <a:rPr lang="en-US" sz="1200" dirty="0" smtClean="0">
                <a:solidFill>
                  <a:prstClr val="black"/>
                </a:solidFill>
              </a:rPr>
              <a:t>Kondo Insulator </a:t>
            </a:r>
            <a:r>
              <a:rPr lang="en-US" sz="1200" dirty="0">
                <a:solidFill>
                  <a:prstClr val="black"/>
                </a:solidFill>
              </a:rPr>
              <a:t>that is thought to posses topologically protected quantum states that allow it to display characteristics of </a:t>
            </a:r>
            <a:r>
              <a:rPr lang="en-US" sz="1200" i="1" dirty="0">
                <a:solidFill>
                  <a:prstClr val="black"/>
                </a:solidFill>
              </a:rPr>
              <a:t>both</a:t>
            </a:r>
            <a:r>
              <a:rPr lang="en-US" sz="1200" dirty="0">
                <a:solidFill>
                  <a:prstClr val="black"/>
                </a:solidFill>
              </a:rPr>
              <a:t> a metal and an insulator. </a:t>
            </a:r>
          </a:p>
          <a:p>
            <a:pPr algn="just"/>
            <a:endParaRPr lang="en-US" sz="300" dirty="0"/>
          </a:p>
          <a:p>
            <a:pPr algn="just"/>
            <a:r>
              <a:rPr lang="en-US" sz="1200" i="1" u="sng" dirty="0">
                <a:solidFill>
                  <a:prstClr val="black"/>
                </a:solidFill>
              </a:rPr>
              <a:t>Using the magnetic fields provided by the 45T </a:t>
            </a:r>
            <a:r>
              <a:rPr lang="en-US" sz="1200" i="1" u="sng" dirty="0" smtClean="0">
                <a:solidFill>
                  <a:prstClr val="black"/>
                </a:solidFill>
              </a:rPr>
              <a:t>Hybrid</a:t>
            </a:r>
            <a:r>
              <a:rPr lang="en-US" sz="1200" i="1" u="sng" dirty="0">
                <a:solidFill>
                  <a:prstClr val="black"/>
                </a:solidFill>
              </a:rPr>
              <a:t>, 65T pulsed and 73T Duplex </a:t>
            </a:r>
            <a:r>
              <a:rPr lang="en-US" sz="1200" i="1" u="sng" dirty="0" smtClean="0">
                <a:solidFill>
                  <a:prstClr val="black"/>
                </a:solidFill>
              </a:rPr>
              <a:t>magnets, MagLab users measured </a:t>
            </a:r>
            <a:r>
              <a:rPr lang="en-US" sz="1200" i="1" u="sng" dirty="0">
                <a:solidFill>
                  <a:prstClr val="black"/>
                </a:solidFill>
              </a:rPr>
              <a:t>quantum oscillations and phase transitions in YbB</a:t>
            </a:r>
            <a:r>
              <a:rPr lang="en-US" sz="1200" i="1" u="sng" baseline="-25000" dirty="0">
                <a:solidFill>
                  <a:prstClr val="black"/>
                </a:solidFill>
              </a:rPr>
              <a:t>12 </a:t>
            </a:r>
            <a:r>
              <a:rPr lang="en-US" sz="1200" i="1" u="sng" dirty="0">
                <a:solidFill>
                  <a:prstClr val="black"/>
                </a:solidFill>
              </a:rPr>
              <a:t>in magnetization, resistance and Hall effect</a:t>
            </a:r>
            <a:r>
              <a:rPr lang="en-US" sz="1200" dirty="0">
                <a:solidFill>
                  <a:prstClr val="black"/>
                </a:solidFill>
              </a:rPr>
              <a:t>. </a:t>
            </a:r>
            <a:r>
              <a:rPr lang="en-US" sz="1200" i="1" u="sng" dirty="0">
                <a:solidFill>
                  <a:prstClr val="black"/>
                </a:solidFill>
              </a:rPr>
              <a:t>These data revealed the coexistence of relatively ordinary electrons and novel charge-neutral quasiparticles. </a:t>
            </a:r>
            <a:r>
              <a:rPr lang="en-US" sz="1200" i="1" u="sng" dirty="0" smtClean="0">
                <a:solidFill>
                  <a:prstClr val="black"/>
                </a:solidFill>
              </a:rPr>
              <a:t>The surprising suite of observed physical </a:t>
            </a:r>
            <a:r>
              <a:rPr lang="en-US" sz="1200" i="1" u="sng" dirty="0" err="1" smtClean="0">
                <a:solidFill>
                  <a:prstClr val="black"/>
                </a:solidFill>
              </a:rPr>
              <a:t>properites</a:t>
            </a:r>
            <a:r>
              <a:rPr lang="en-US" sz="1200" i="1" u="sng" dirty="0" smtClean="0">
                <a:solidFill>
                  <a:prstClr val="black"/>
                </a:solidFill>
              </a:rPr>
              <a:t> results from scattering </a:t>
            </a:r>
            <a:r>
              <a:rPr lang="en-US" sz="1200" i="1" u="sng" dirty="0">
                <a:solidFill>
                  <a:prstClr val="black"/>
                </a:solidFill>
              </a:rPr>
              <a:t>between the two cohabiting fermion </a:t>
            </a:r>
            <a:r>
              <a:rPr lang="en-US" sz="1200" i="1" u="sng" dirty="0" smtClean="0">
                <a:solidFill>
                  <a:prstClr val="black"/>
                </a:solidFill>
              </a:rPr>
              <a:t>fluids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endParaRPr lang="en-US" sz="1200" dirty="0">
              <a:solidFill>
                <a:prstClr val="black"/>
              </a:solidFill>
            </a:endParaRPr>
          </a:p>
          <a:p>
            <a:pPr algn="just"/>
            <a:endParaRPr lang="en-US" sz="300" dirty="0"/>
          </a:p>
          <a:p>
            <a:pPr algn="just"/>
            <a:r>
              <a:rPr lang="en-US" sz="1200" dirty="0"/>
              <a:t>The data show that the charge-neutral quasiparticles behave like </a:t>
            </a:r>
            <a:r>
              <a:rPr lang="en-US" sz="1200" dirty="0">
                <a:latin typeface="Arial" charset="0"/>
              </a:rPr>
              <a:t>Fermi-liquid states, responding to magnetic fields in a way resembling that of electrons in regular metals such as copper. On the other hand, the “ordinary” electrons act as a non-Fermi liquid, a </a:t>
            </a:r>
            <a:r>
              <a:rPr lang="en-US" sz="1200" dirty="0" err="1">
                <a:latin typeface="Arial" charset="0"/>
              </a:rPr>
              <a:t>groundstate</a:t>
            </a:r>
            <a:r>
              <a:rPr lang="en-US" sz="1200" dirty="0">
                <a:latin typeface="Arial" charset="0"/>
              </a:rPr>
              <a:t> sometimes seen in exotic systems like high-temperature superconductors. </a:t>
            </a:r>
            <a:r>
              <a:rPr lang="en-US" sz="1200" i="1" u="sng" dirty="0">
                <a:latin typeface="Arial" charset="0"/>
              </a:rPr>
              <a:t>These observations verify that a very unusual two-fluid </a:t>
            </a:r>
            <a:r>
              <a:rPr lang="en-US" sz="1200" i="1" u="sng" dirty="0" smtClean="0">
                <a:latin typeface="Arial" charset="0"/>
              </a:rPr>
              <a:t>state </a:t>
            </a:r>
            <a:r>
              <a:rPr lang="en-US" sz="1200" i="1" u="sng" dirty="0">
                <a:latin typeface="Arial" charset="0"/>
              </a:rPr>
              <a:t>exists in </a:t>
            </a:r>
            <a:r>
              <a:rPr lang="en-US" sz="1200" i="1" u="sng" dirty="0">
                <a:solidFill>
                  <a:prstClr val="black"/>
                </a:solidFill>
              </a:rPr>
              <a:t>YbB</a:t>
            </a:r>
            <a:r>
              <a:rPr lang="en-US" sz="1200" i="1" u="sng" baseline="-25000" dirty="0">
                <a:solidFill>
                  <a:prstClr val="black"/>
                </a:solidFill>
              </a:rPr>
              <a:t>12</a:t>
            </a:r>
            <a:r>
              <a:rPr lang="en-US" sz="1200" i="1" u="sng" dirty="0">
                <a:solidFill>
                  <a:prstClr val="black"/>
                </a:solidFill>
              </a:rPr>
              <a:t>, </a:t>
            </a:r>
            <a:r>
              <a:rPr lang="en-US" sz="1200" i="1" u="sng" dirty="0" smtClean="0"/>
              <a:t>resolving </a:t>
            </a:r>
            <a:r>
              <a:rPr lang="en-US" sz="1200" i="1" u="sng" dirty="0"/>
              <a:t>a vexing, five-year-long paradox as to how an insulator can behave like a metal in high magnetic </a:t>
            </a:r>
            <a:r>
              <a:rPr lang="en-US" sz="1200" i="1" u="sng" dirty="0" smtClean="0"/>
              <a:t>fields</a:t>
            </a:r>
            <a:r>
              <a:rPr lang="en-US" sz="1200" i="1" u="sng" dirty="0"/>
              <a:t> </a:t>
            </a:r>
            <a:r>
              <a:rPr lang="en-US" sz="1200" i="1" u="sng" dirty="0" smtClean="0"/>
              <a:t>and </a:t>
            </a:r>
            <a:r>
              <a:rPr lang="en-US" sz="1200" i="1" u="sng" dirty="0" smtClean="0">
                <a:solidFill>
                  <a:prstClr val="black"/>
                </a:solidFill>
              </a:rPr>
              <a:t>supporting </a:t>
            </a:r>
            <a:r>
              <a:rPr lang="en-US" sz="1200" i="1" u="sng" dirty="0">
                <a:solidFill>
                  <a:prstClr val="black"/>
                </a:solidFill>
              </a:rPr>
              <a:t>the notion that this constitutes a new phase of matter</a:t>
            </a:r>
            <a:r>
              <a:rPr lang="en-US" sz="1200" dirty="0">
                <a:solidFill>
                  <a:prstClr val="black"/>
                </a:solidFill>
              </a:rPr>
              <a:t>.</a:t>
            </a:r>
            <a:endParaRPr lang="en-US" sz="1200" dirty="0"/>
          </a:p>
        </p:txBody>
      </p:sp>
      <p:sp>
        <p:nvSpPr>
          <p:cNvPr id="18" name="Text Box 62">
            <a:extLst>
              <a:ext uri="{FF2B5EF4-FFF2-40B4-BE49-F238E27FC236}">
                <a16:creationId xmlns:a16="http://schemas.microsoft.com/office/drawing/2014/main" id="{F8DDDC70-10F7-3AE9-3577-983B32D9E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23" y="8474"/>
            <a:ext cx="7838391" cy="123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/>
              <a:t>Unconventional Charge Transport in </a:t>
            </a:r>
            <a:r>
              <a:rPr lang="en-US" sz="1600" b="1" dirty="0" smtClean="0"/>
              <a:t>a Kondo Insulator, YbB</a:t>
            </a:r>
            <a:r>
              <a:rPr lang="en-US" sz="1600" b="1" baseline="-25000" dirty="0" smtClean="0"/>
              <a:t>12</a:t>
            </a:r>
            <a:r>
              <a:rPr lang="en-US" sz="1600" b="1" dirty="0" smtClean="0"/>
              <a:t> </a:t>
            </a:r>
            <a:endParaRPr lang="en-US" sz="600" dirty="0"/>
          </a:p>
          <a:p>
            <a:pPr algn="ctr">
              <a:spcBef>
                <a:spcPts val="300"/>
              </a:spcBef>
            </a:pPr>
            <a:r>
              <a:rPr lang="en-US" sz="1100" dirty="0"/>
              <a:t>Z. Xiang</a:t>
            </a:r>
            <a:r>
              <a:rPr lang="en-US" sz="1100" baseline="30000" dirty="0"/>
              <a:t>1,2</a:t>
            </a:r>
            <a:r>
              <a:rPr lang="en-US" sz="1100" dirty="0"/>
              <a:t>, K.-W. Chen</a:t>
            </a:r>
            <a:r>
              <a:rPr lang="en-US" sz="1100" baseline="30000" dirty="0"/>
              <a:t>1</a:t>
            </a:r>
            <a:r>
              <a:rPr lang="en-US" sz="1100" dirty="0"/>
              <a:t>, L. Chen1, T. Asaba</a:t>
            </a:r>
            <a:r>
              <a:rPr lang="en-US" sz="1100" baseline="30000" dirty="0"/>
              <a:t>1,3</a:t>
            </a:r>
            <a:r>
              <a:rPr lang="en-US" sz="1100" dirty="0"/>
              <a:t>, Y. Sato</a:t>
            </a:r>
            <a:r>
              <a:rPr lang="en-US" sz="1100" baseline="30000" dirty="0"/>
              <a:t>3</a:t>
            </a:r>
            <a:r>
              <a:rPr lang="en-US" sz="1100" dirty="0"/>
              <a:t>, N. Zhang</a:t>
            </a:r>
            <a:r>
              <a:rPr lang="en-US" sz="1100" baseline="30000" dirty="0"/>
              <a:t>2</a:t>
            </a:r>
            <a:r>
              <a:rPr lang="en-US" sz="1100" dirty="0"/>
              <a:t>, D. Zhang</a:t>
            </a:r>
            <a:r>
              <a:rPr lang="en-US" sz="1100" baseline="30000" dirty="0"/>
              <a:t>1</a:t>
            </a:r>
            <a:r>
              <a:rPr lang="en-US" sz="1100" dirty="0"/>
              <a:t>, Y. Kasahara</a:t>
            </a:r>
            <a:r>
              <a:rPr lang="en-US" sz="1100" baseline="30000" dirty="0"/>
              <a:t>3</a:t>
            </a:r>
            <a:r>
              <a:rPr lang="en-US" sz="1100" dirty="0"/>
              <a:t>, F. Iga</a:t>
            </a:r>
            <a:r>
              <a:rPr lang="en-US" sz="1100" baseline="30000" dirty="0"/>
              <a:t>4</a:t>
            </a:r>
            <a:r>
              <a:rPr lang="en-US" sz="1100" dirty="0"/>
              <a:t>,  </a:t>
            </a:r>
          </a:p>
          <a:p>
            <a:pPr algn="ctr">
              <a:spcBef>
                <a:spcPts val="0"/>
              </a:spcBef>
            </a:pPr>
            <a:r>
              <a:rPr lang="en-US" sz="1100" dirty="0"/>
              <a:t>W. Coniglio</a:t>
            </a:r>
            <a:r>
              <a:rPr lang="en-US" sz="1100" baseline="30000" dirty="0"/>
              <a:t>5</a:t>
            </a:r>
            <a:r>
              <a:rPr lang="en-US" sz="1100" dirty="0"/>
              <a:t>, Y. Matsuda</a:t>
            </a:r>
            <a:r>
              <a:rPr lang="en-US" sz="1100" baseline="30000" dirty="0"/>
              <a:t>3</a:t>
            </a:r>
            <a:r>
              <a:rPr lang="en-US" sz="1100" dirty="0"/>
              <a:t>, J. Singleton</a:t>
            </a:r>
            <a:r>
              <a:rPr lang="en-US" sz="1100" baseline="30000" dirty="0"/>
              <a:t>6</a:t>
            </a:r>
            <a:r>
              <a:rPr lang="en-US" sz="1100" dirty="0"/>
              <a:t>, Lu Li</a:t>
            </a:r>
            <a:r>
              <a:rPr lang="en-US" sz="1100" baseline="30000" dirty="0"/>
              <a:t>1</a:t>
            </a:r>
            <a:r>
              <a:rPr lang="en-US" sz="1100" dirty="0"/>
              <a:t>,   </a:t>
            </a:r>
          </a:p>
          <a:p>
            <a:pPr marL="228600" indent="-228600" algn="ctr">
              <a:spcBef>
                <a:spcPts val="0"/>
              </a:spcBef>
              <a:buAutoNum type="arabicPeriod"/>
            </a:pPr>
            <a:r>
              <a:rPr lang="en-US" sz="1050" b="1" kern="1200" dirty="0">
                <a:solidFill>
                  <a:srgbClr val="0033CC"/>
                </a:solidFill>
              </a:rPr>
              <a:t>University of Michigan, 2. University of Science and Technology of China, 3. </a:t>
            </a:r>
            <a:r>
              <a:rPr lang="en-US" sz="1050" b="1" dirty="0">
                <a:solidFill>
                  <a:srgbClr val="0033CC"/>
                </a:solidFill>
              </a:rPr>
              <a:t>Kyoto University, </a:t>
            </a:r>
          </a:p>
          <a:p>
            <a:pPr algn="ctr">
              <a:spcBef>
                <a:spcPts val="0"/>
              </a:spcBef>
            </a:pPr>
            <a:r>
              <a:rPr lang="en-US" sz="1050" b="1" dirty="0">
                <a:solidFill>
                  <a:srgbClr val="0033CC"/>
                </a:solidFill>
              </a:rPr>
              <a:t>4. Ibaraki University, 5. NHMFL FSU, 6. NHMFL LANL</a:t>
            </a:r>
            <a:endParaRPr lang="en-US" sz="600" b="1" kern="1200" dirty="0">
              <a:solidFill>
                <a:srgbClr val="0033CC"/>
              </a:solidFill>
            </a:endParaRPr>
          </a:p>
          <a:p>
            <a:pPr algn="ctr">
              <a:spcBef>
                <a:spcPts val="300"/>
              </a:spcBef>
            </a:pPr>
            <a:r>
              <a:rPr lang="en-US" sz="1050" b="1" kern="1200" dirty="0"/>
              <a:t>Funding Grants:</a:t>
            </a:r>
            <a:r>
              <a:rPr lang="en-US" sz="1050" kern="1200" dirty="0"/>
              <a:t>  </a:t>
            </a:r>
            <a:r>
              <a:rPr lang="en-US" sz="1050" dirty="0"/>
              <a:t>Lu Li (NSF DMR-1707620, NSF DMR-2004288, DOE DE-SC0020184) G.S. </a:t>
            </a:r>
            <a:r>
              <a:rPr lang="en-US" sz="1050" dirty="0" err="1"/>
              <a:t>Boebinger</a:t>
            </a:r>
            <a:r>
              <a:rPr lang="en-US" sz="1050" dirty="0"/>
              <a:t> (NSF DMR-1644779) </a:t>
            </a:r>
          </a:p>
        </p:txBody>
      </p:sp>
      <p:sp>
        <p:nvSpPr>
          <p:cNvPr id="19" name="Text Box 28">
            <a:extLst>
              <a:ext uri="{FF2B5EF4-FFF2-40B4-BE49-F238E27FC236}">
                <a16:creationId xmlns:a16="http://schemas.microsoft.com/office/drawing/2014/main" id="{A614A5E0-BD2D-8375-6C2A-9CE3293E3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13323"/>
            <a:ext cx="468723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>
                <a:solidFill>
                  <a:srgbClr val="333399"/>
                </a:solidFill>
              </a:rPr>
              <a:t>Facilities and instrumentation used:</a:t>
            </a:r>
            <a:r>
              <a:rPr lang="en-US" sz="1100" dirty="0">
                <a:solidFill>
                  <a:srgbClr val="333399"/>
                </a:solidFill>
              </a:rPr>
              <a:t> </a:t>
            </a:r>
            <a:r>
              <a:rPr lang="en-US" sz="1100" dirty="0" smtClean="0">
                <a:solidFill>
                  <a:srgbClr val="333399"/>
                </a:solidFill>
              </a:rPr>
              <a:t>45T </a:t>
            </a:r>
            <a:r>
              <a:rPr lang="en-US" sz="1100" dirty="0">
                <a:solidFill>
                  <a:srgbClr val="333399"/>
                </a:solidFill>
              </a:rPr>
              <a:t>DC </a:t>
            </a:r>
            <a:r>
              <a:rPr lang="en-US" sz="1100" dirty="0" smtClean="0">
                <a:solidFill>
                  <a:srgbClr val="333399"/>
                </a:solidFill>
              </a:rPr>
              <a:t>Hybrid magnet</a:t>
            </a:r>
            <a:r>
              <a:rPr lang="en-US" sz="1100" dirty="0">
                <a:solidFill>
                  <a:srgbClr val="333399"/>
                </a:solidFill>
              </a:rPr>
              <a:t>, </a:t>
            </a:r>
            <a:r>
              <a:rPr lang="en-US" sz="1100" dirty="0" smtClean="0">
                <a:solidFill>
                  <a:srgbClr val="333399"/>
                </a:solidFill>
              </a:rPr>
              <a:t>          65T </a:t>
            </a:r>
            <a:r>
              <a:rPr lang="en-US" sz="1100" dirty="0" smtClean="0">
                <a:solidFill>
                  <a:srgbClr val="333399"/>
                </a:solidFill>
              </a:rPr>
              <a:t>pulsed magnets and the 73T pulsed Duplex magnet.</a:t>
            </a:r>
            <a:endParaRPr lang="en-US" sz="1100" dirty="0">
              <a:solidFill>
                <a:srgbClr val="333399"/>
              </a:solidFill>
            </a:endParaRPr>
          </a:p>
          <a:p>
            <a:pPr algn="just"/>
            <a:r>
              <a:rPr lang="en-US" sz="1100" b="1" dirty="0">
                <a:solidFill>
                  <a:srgbClr val="333399"/>
                </a:solidFill>
              </a:rPr>
              <a:t>Citation: </a:t>
            </a:r>
            <a:r>
              <a:rPr lang="en-US" sz="1100" dirty="0">
                <a:solidFill>
                  <a:srgbClr val="333399"/>
                </a:solidFill>
              </a:rPr>
              <a:t>Xiang, Z.; Chen, K.; Chen, L.; Asaba, T.; Sato, Y.; Zhang, N.; Zhang, D.; Kasahara, Y.; </a:t>
            </a:r>
            <a:r>
              <a:rPr lang="en-US" sz="1100" dirty="0" err="1">
                <a:solidFill>
                  <a:srgbClr val="333399"/>
                </a:solidFill>
              </a:rPr>
              <a:t>Iga</a:t>
            </a:r>
            <a:r>
              <a:rPr lang="en-US" sz="1100" dirty="0">
                <a:solidFill>
                  <a:srgbClr val="333399"/>
                </a:solidFill>
              </a:rPr>
              <a:t>, F.; Coniglio, W.A.; Matsuda, Y.; Singleton, J.; Li, L., </a:t>
            </a:r>
            <a:r>
              <a:rPr lang="en-US" sz="1100" i="1" dirty="0">
                <a:solidFill>
                  <a:srgbClr val="333399"/>
                </a:solidFill>
              </a:rPr>
              <a:t>Hall Anomaly, Quantum Oscillations and Possible </a:t>
            </a:r>
            <a:r>
              <a:rPr lang="en-US" sz="1100" i="1" dirty="0" err="1">
                <a:solidFill>
                  <a:srgbClr val="333399"/>
                </a:solidFill>
              </a:rPr>
              <a:t>Lifshitz</a:t>
            </a:r>
            <a:r>
              <a:rPr lang="en-US" sz="1100" i="1" dirty="0">
                <a:solidFill>
                  <a:srgbClr val="333399"/>
                </a:solidFill>
              </a:rPr>
              <a:t> Transitions in Kondo Insulator YbB12: Evidence for Unconventional Charge Transport,</a:t>
            </a:r>
            <a:r>
              <a:rPr lang="en-US" sz="1100" dirty="0">
                <a:solidFill>
                  <a:srgbClr val="333399"/>
                </a:solidFill>
              </a:rPr>
              <a:t> Physical Review X, </a:t>
            </a:r>
            <a:r>
              <a:rPr lang="en-US" sz="1100" b="1" dirty="0">
                <a:solidFill>
                  <a:srgbClr val="333399"/>
                </a:solidFill>
              </a:rPr>
              <a:t>12</a:t>
            </a:r>
            <a:r>
              <a:rPr lang="en-US" sz="1100" dirty="0">
                <a:solidFill>
                  <a:srgbClr val="333399"/>
                </a:solidFill>
              </a:rPr>
              <a:t>, 021050 (2022) </a:t>
            </a:r>
            <a:r>
              <a:rPr lang="en-US" sz="1100" dirty="0">
                <a:solidFill>
                  <a:srgbClr val="333399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doi.org/10.1103/PhysRevX.12.021050</a:t>
            </a:r>
            <a:endParaRPr lang="en-US" sz="1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7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5022" y="1315402"/>
            <a:ext cx="4777992" cy="460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000000"/>
                </a:solidFill>
              </a:rPr>
              <a:t>What is the finding? </a:t>
            </a:r>
            <a:r>
              <a:rPr lang="en-US" sz="1200" dirty="0">
                <a:latin typeface="Arial" charset="0"/>
              </a:rPr>
              <a:t>Three complementary measurements in intense magnetic fields shed light on </a:t>
            </a:r>
            <a:r>
              <a:rPr lang="en-US" sz="1200" i="1" u="sng" dirty="0">
                <a:latin typeface="Arial" charset="0"/>
              </a:rPr>
              <a:t>a very unusual material that behaves like a metal but does not conduct electricity! </a:t>
            </a:r>
          </a:p>
          <a:p>
            <a:pPr algn="just">
              <a:spcBef>
                <a:spcPts val="300"/>
              </a:spcBef>
            </a:pPr>
            <a:r>
              <a:rPr lang="en-US" sz="1200" b="1" dirty="0">
                <a:solidFill>
                  <a:srgbClr val="000000"/>
                </a:solidFill>
              </a:rPr>
              <a:t>Why is this important?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i="1" u="sng" dirty="0">
                <a:latin typeface="Arial" charset="0"/>
              </a:rPr>
              <a:t>YbB</a:t>
            </a:r>
            <a:r>
              <a:rPr lang="en-US" sz="1200" i="1" u="sng" baseline="-25000" dirty="0">
                <a:latin typeface="Arial" charset="0"/>
              </a:rPr>
              <a:t>12</a:t>
            </a:r>
            <a:r>
              <a:rPr lang="en-US" sz="1200" i="1" u="sng" dirty="0">
                <a:latin typeface="Arial" charset="0"/>
              </a:rPr>
              <a:t> is a Kondo insulator, a material that has very poor electrical conductivity at low temperatures. </a:t>
            </a:r>
            <a:r>
              <a:rPr lang="en-US" sz="1200" i="1" u="sng" dirty="0" smtClean="0">
                <a:latin typeface="Arial" charset="0"/>
              </a:rPr>
              <a:t>However, astonishingly</a:t>
            </a:r>
            <a:r>
              <a:rPr lang="en-US" sz="1200" i="1" u="sng" dirty="0">
                <a:latin typeface="Arial" charset="0"/>
              </a:rPr>
              <a:t>, the resistance and magnetization of YbB</a:t>
            </a:r>
            <a:r>
              <a:rPr lang="en-US" sz="1200" i="1" u="sng" baseline="-25000" dirty="0">
                <a:latin typeface="Arial" charset="0"/>
              </a:rPr>
              <a:t>12</a:t>
            </a:r>
            <a:r>
              <a:rPr lang="en-US" sz="1200" i="1" u="sng" dirty="0">
                <a:latin typeface="Arial" charset="0"/>
              </a:rPr>
              <a:t> oscillate in magnetic fields, behavior usually seen only in metals with very good electrical conductivity.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smtClean="0">
                <a:latin typeface="Arial" charset="0"/>
              </a:rPr>
              <a:t>Careful measurements of the resistance </a:t>
            </a:r>
            <a:r>
              <a:rPr lang="en-US" sz="1200" dirty="0">
                <a:latin typeface="Arial" charset="0"/>
              </a:rPr>
              <a:t>and </a:t>
            </a:r>
            <a:r>
              <a:rPr lang="en-US" sz="1200" dirty="0" smtClean="0">
                <a:latin typeface="Arial" charset="0"/>
              </a:rPr>
              <a:t>magnetization, compared with </a:t>
            </a:r>
            <a:r>
              <a:rPr lang="en-US" sz="1200" dirty="0">
                <a:latin typeface="Arial" charset="0"/>
              </a:rPr>
              <a:t>measurements of a quantity called the Hall </a:t>
            </a:r>
            <a:r>
              <a:rPr lang="en-US" sz="1200" dirty="0" smtClean="0">
                <a:latin typeface="Arial" charset="0"/>
              </a:rPr>
              <a:t>effect, show that </a:t>
            </a:r>
            <a:r>
              <a:rPr lang="en-US" sz="1200" dirty="0">
                <a:latin typeface="Arial" charset="0"/>
              </a:rPr>
              <a:t>the electrons in YbB</a:t>
            </a:r>
            <a:r>
              <a:rPr lang="en-US" sz="1200" baseline="-25000" dirty="0">
                <a:latin typeface="Arial" charset="0"/>
              </a:rPr>
              <a:t>12</a:t>
            </a:r>
            <a:r>
              <a:rPr lang="en-US" sz="1200" dirty="0">
                <a:latin typeface="Arial" charset="0"/>
              </a:rPr>
              <a:t> reorganize into two cohabiting fluids. </a:t>
            </a:r>
            <a:endParaRPr lang="en-US" sz="1200" dirty="0" smtClean="0">
              <a:latin typeface="Arial" charset="0"/>
            </a:endParaRPr>
          </a:p>
          <a:p>
            <a:pPr algn="just"/>
            <a:r>
              <a:rPr lang="en-US" sz="1200" i="1" dirty="0" smtClean="0">
                <a:latin typeface="Arial" charset="0"/>
              </a:rPr>
              <a:t>    </a:t>
            </a:r>
            <a:r>
              <a:rPr lang="en-US" sz="1200" i="1" u="sng" dirty="0" smtClean="0">
                <a:latin typeface="Arial" charset="0"/>
              </a:rPr>
              <a:t>One </a:t>
            </a:r>
            <a:r>
              <a:rPr lang="en-US" sz="1200" i="1" u="sng" dirty="0">
                <a:latin typeface="Arial" charset="0"/>
              </a:rPr>
              <a:t>fluid behaves in many ways like the electrons in conventional metals; however, </a:t>
            </a:r>
            <a:r>
              <a:rPr lang="en-US" sz="1200" i="1" u="sng" dirty="0" smtClean="0">
                <a:latin typeface="Arial" charset="0"/>
              </a:rPr>
              <a:t>this fluid – bizarrely - cannot </a:t>
            </a:r>
            <a:r>
              <a:rPr lang="en-US" sz="1200" i="1" u="sng" dirty="0">
                <a:latin typeface="Arial" charset="0"/>
              </a:rPr>
              <a:t>conduct electrical charge! </a:t>
            </a:r>
            <a:r>
              <a:rPr lang="en-US" sz="1200" dirty="0">
                <a:latin typeface="Arial" charset="0"/>
              </a:rPr>
              <a:t>The other fluid carries electrical charge but acts in a very exotic manner previously seen in materials such as high-temperature superconductors. The properties of YbB</a:t>
            </a:r>
            <a:r>
              <a:rPr lang="en-US" sz="1200" baseline="-25000" dirty="0">
                <a:latin typeface="Arial" charset="0"/>
              </a:rPr>
              <a:t>12 </a:t>
            </a:r>
            <a:r>
              <a:rPr lang="en-US" sz="1200" dirty="0">
                <a:latin typeface="Arial" charset="0"/>
              </a:rPr>
              <a:t>are due to collisions (“scattering”) </a:t>
            </a:r>
            <a:r>
              <a:rPr lang="en-US" sz="1200" dirty="0" smtClean="0">
                <a:latin typeface="Arial" charset="0"/>
              </a:rPr>
              <a:t>among particles from </a:t>
            </a:r>
            <a:r>
              <a:rPr lang="en-US" sz="1200" dirty="0">
                <a:latin typeface="Arial" charset="0"/>
              </a:rPr>
              <a:t>the two fluids, allowing them to interact and influence each others’ behavior. </a:t>
            </a:r>
            <a:r>
              <a:rPr lang="en-US" sz="1200" dirty="0" smtClean="0">
                <a:latin typeface="Arial" charset="0"/>
              </a:rPr>
              <a:t>Searches are underway </a:t>
            </a:r>
            <a:r>
              <a:rPr lang="en-US" sz="1200" dirty="0">
                <a:latin typeface="Arial" charset="0"/>
              </a:rPr>
              <a:t>for other </a:t>
            </a:r>
            <a:r>
              <a:rPr lang="en-US" sz="1200" dirty="0" smtClean="0">
                <a:latin typeface="Arial" charset="0"/>
              </a:rPr>
              <a:t>materials that host </a:t>
            </a:r>
            <a:r>
              <a:rPr lang="en-US" sz="1200" dirty="0">
                <a:latin typeface="Arial" charset="0"/>
              </a:rPr>
              <a:t>this new phase of matter.</a:t>
            </a:r>
          </a:p>
          <a:p>
            <a:pPr algn="just">
              <a:spcBef>
                <a:spcPts val="300"/>
              </a:spcBef>
            </a:pPr>
            <a:r>
              <a:rPr lang="en-US" sz="1200" b="1" dirty="0">
                <a:solidFill>
                  <a:srgbClr val="000000"/>
                </a:solidFill>
              </a:rPr>
              <a:t>Why did this research need the MagLab?</a:t>
            </a:r>
            <a:r>
              <a:rPr lang="en-US" sz="1200" b="1" dirty="0">
                <a:latin typeface="Arial" charset="0"/>
              </a:rPr>
              <a:t> </a:t>
            </a:r>
            <a:r>
              <a:rPr lang="en-US" sz="1200" dirty="0">
                <a:latin typeface="Arial" charset="0"/>
              </a:rPr>
              <a:t> </a:t>
            </a:r>
            <a:r>
              <a:rPr lang="en-US" sz="1200" dirty="0" smtClean="0">
                <a:latin typeface="Arial" charset="0"/>
              </a:rPr>
              <a:t>The MagLab </a:t>
            </a:r>
            <a:r>
              <a:rPr lang="en-US" sz="1200" dirty="0">
                <a:latin typeface="Arial" charset="0"/>
              </a:rPr>
              <a:t>has unique magnets that provide the </a:t>
            </a:r>
            <a:r>
              <a:rPr lang="en-US" sz="1200" dirty="0" smtClean="0">
                <a:latin typeface="Arial" charset="0"/>
              </a:rPr>
              <a:t>45–73T magnetic </a:t>
            </a:r>
            <a:r>
              <a:rPr lang="en-US" sz="1200" dirty="0">
                <a:latin typeface="Arial" charset="0"/>
              </a:rPr>
              <a:t>fields essential for the research. MagLab staff worked hard to reduce the electrical noise and mechanical vibrations in the specialized equipment, a crucial ingredient for </a:t>
            </a:r>
            <a:r>
              <a:rPr lang="en-US" sz="1200" dirty="0" smtClean="0">
                <a:latin typeface="Arial" charset="0"/>
              </a:rPr>
              <a:t>success with </a:t>
            </a:r>
            <a:r>
              <a:rPr lang="en-US" sz="1200" dirty="0">
                <a:latin typeface="Arial" charset="0"/>
              </a:rPr>
              <a:t>sensitive experiments of this kind.</a:t>
            </a:r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38100" y="1247775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" name="Rectangle 49"/>
          <p:cNvSpPr>
            <a:spLocks noChangeArrowheads="1"/>
          </p:cNvSpPr>
          <p:nvPr/>
        </p:nvSpPr>
        <p:spPr bwMode="auto">
          <a:xfrm>
            <a:off x="4945623" y="1325220"/>
            <a:ext cx="4124519" cy="4879071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1" y="3588653"/>
            <a:ext cx="457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200" dirty="0"/>
          </a:p>
          <a:p>
            <a:pPr algn="ctr"/>
            <a:endParaRPr lang="en-US" sz="1200" dirty="0"/>
          </a:p>
        </p:txBody>
      </p:sp>
      <p:pic>
        <p:nvPicPr>
          <p:cNvPr id="13" name="Picture 12" descr="NSF logo.jpg">
            <a:extLst>
              <a:ext uri="{FF2B5EF4-FFF2-40B4-BE49-F238E27FC236}">
                <a16:creationId xmlns:a16="http://schemas.microsoft.com/office/drawing/2014/main" id="{C67DD1DF-828C-EF71-F8CC-C413162EC2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3777" y="21152"/>
            <a:ext cx="1017188" cy="1023315"/>
          </a:xfrm>
          <a:prstGeom prst="rect">
            <a:avLst/>
          </a:prstGeom>
        </p:spPr>
      </p:pic>
      <p:pic>
        <p:nvPicPr>
          <p:cNvPr id="18" name="Picture 17" descr="JustM_purple.jpg">
            <a:extLst>
              <a:ext uri="{FF2B5EF4-FFF2-40B4-BE49-F238E27FC236}">
                <a16:creationId xmlns:a16="http://schemas.microsoft.com/office/drawing/2014/main" id="{B0F6C2D5-D28E-F5A5-1948-14755A9F13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" y="34879"/>
            <a:ext cx="792698" cy="944759"/>
          </a:xfrm>
          <a:prstGeom prst="rect">
            <a:avLst/>
          </a:prstGeom>
        </p:spPr>
      </p:pic>
      <p:sp>
        <p:nvSpPr>
          <p:cNvPr id="21" name="Text Box 62">
            <a:extLst>
              <a:ext uri="{FF2B5EF4-FFF2-40B4-BE49-F238E27FC236}">
                <a16:creationId xmlns:a16="http://schemas.microsoft.com/office/drawing/2014/main" id="{F8DDDC70-10F7-3AE9-3577-983B32D9E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923" y="8474"/>
            <a:ext cx="7838391" cy="123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/>
              <a:t>Unconventional Charge Transport in </a:t>
            </a:r>
            <a:r>
              <a:rPr lang="en-US" sz="1600" b="1" dirty="0" smtClean="0"/>
              <a:t>a Kondo Insulator, YbB</a:t>
            </a:r>
            <a:r>
              <a:rPr lang="en-US" sz="1600" b="1" baseline="-25000" dirty="0" smtClean="0"/>
              <a:t>12</a:t>
            </a:r>
            <a:r>
              <a:rPr lang="en-US" sz="1600" b="1" dirty="0" smtClean="0"/>
              <a:t> </a:t>
            </a:r>
            <a:endParaRPr lang="en-US" sz="600" dirty="0"/>
          </a:p>
          <a:p>
            <a:pPr algn="ctr">
              <a:spcBef>
                <a:spcPts val="300"/>
              </a:spcBef>
            </a:pPr>
            <a:r>
              <a:rPr lang="en-US" sz="1100" dirty="0"/>
              <a:t>Z. Xiang</a:t>
            </a:r>
            <a:r>
              <a:rPr lang="en-US" sz="1100" baseline="30000" dirty="0"/>
              <a:t>1,2</a:t>
            </a:r>
            <a:r>
              <a:rPr lang="en-US" sz="1100" dirty="0"/>
              <a:t>, K.-W. Chen</a:t>
            </a:r>
            <a:r>
              <a:rPr lang="en-US" sz="1100" baseline="30000" dirty="0"/>
              <a:t>1</a:t>
            </a:r>
            <a:r>
              <a:rPr lang="en-US" sz="1100" dirty="0"/>
              <a:t>, L. Chen1, T. Asaba</a:t>
            </a:r>
            <a:r>
              <a:rPr lang="en-US" sz="1100" baseline="30000" dirty="0"/>
              <a:t>1,3</a:t>
            </a:r>
            <a:r>
              <a:rPr lang="en-US" sz="1100" dirty="0"/>
              <a:t>, Y. Sato</a:t>
            </a:r>
            <a:r>
              <a:rPr lang="en-US" sz="1100" baseline="30000" dirty="0"/>
              <a:t>3</a:t>
            </a:r>
            <a:r>
              <a:rPr lang="en-US" sz="1100" dirty="0"/>
              <a:t>, N. Zhang</a:t>
            </a:r>
            <a:r>
              <a:rPr lang="en-US" sz="1100" baseline="30000" dirty="0"/>
              <a:t>2</a:t>
            </a:r>
            <a:r>
              <a:rPr lang="en-US" sz="1100" dirty="0"/>
              <a:t>, D. Zhang</a:t>
            </a:r>
            <a:r>
              <a:rPr lang="en-US" sz="1100" baseline="30000" dirty="0"/>
              <a:t>1</a:t>
            </a:r>
            <a:r>
              <a:rPr lang="en-US" sz="1100" dirty="0"/>
              <a:t>, Y. Kasahara</a:t>
            </a:r>
            <a:r>
              <a:rPr lang="en-US" sz="1100" baseline="30000" dirty="0"/>
              <a:t>3</a:t>
            </a:r>
            <a:r>
              <a:rPr lang="en-US" sz="1100" dirty="0"/>
              <a:t>, F. Iga</a:t>
            </a:r>
            <a:r>
              <a:rPr lang="en-US" sz="1100" baseline="30000" dirty="0"/>
              <a:t>4</a:t>
            </a:r>
            <a:r>
              <a:rPr lang="en-US" sz="1100" dirty="0"/>
              <a:t>,  </a:t>
            </a:r>
          </a:p>
          <a:p>
            <a:pPr algn="ctr">
              <a:spcBef>
                <a:spcPts val="0"/>
              </a:spcBef>
            </a:pPr>
            <a:r>
              <a:rPr lang="en-US" sz="1100" dirty="0"/>
              <a:t>W. Coniglio</a:t>
            </a:r>
            <a:r>
              <a:rPr lang="en-US" sz="1100" baseline="30000" dirty="0"/>
              <a:t>5</a:t>
            </a:r>
            <a:r>
              <a:rPr lang="en-US" sz="1100" dirty="0"/>
              <a:t>, Y. Matsuda</a:t>
            </a:r>
            <a:r>
              <a:rPr lang="en-US" sz="1100" baseline="30000" dirty="0"/>
              <a:t>3</a:t>
            </a:r>
            <a:r>
              <a:rPr lang="en-US" sz="1100" dirty="0"/>
              <a:t>, J. Singleton</a:t>
            </a:r>
            <a:r>
              <a:rPr lang="en-US" sz="1100" baseline="30000" dirty="0"/>
              <a:t>6</a:t>
            </a:r>
            <a:r>
              <a:rPr lang="en-US" sz="1100" dirty="0"/>
              <a:t>, Lu Li</a:t>
            </a:r>
            <a:r>
              <a:rPr lang="en-US" sz="1100" baseline="30000" dirty="0"/>
              <a:t>1</a:t>
            </a:r>
            <a:r>
              <a:rPr lang="en-US" sz="1100" dirty="0"/>
              <a:t>,   </a:t>
            </a:r>
          </a:p>
          <a:p>
            <a:pPr marL="228600" indent="-228600" algn="ctr">
              <a:spcBef>
                <a:spcPts val="0"/>
              </a:spcBef>
              <a:buAutoNum type="arabicPeriod"/>
            </a:pPr>
            <a:r>
              <a:rPr lang="en-US" sz="1050" b="1" kern="1200" dirty="0">
                <a:solidFill>
                  <a:srgbClr val="0033CC"/>
                </a:solidFill>
              </a:rPr>
              <a:t>University of Michigan, 2. University of Science and Technology of China, 3. </a:t>
            </a:r>
            <a:r>
              <a:rPr lang="en-US" sz="1050" b="1" dirty="0">
                <a:solidFill>
                  <a:srgbClr val="0033CC"/>
                </a:solidFill>
              </a:rPr>
              <a:t>Kyoto University, </a:t>
            </a:r>
          </a:p>
          <a:p>
            <a:pPr algn="ctr">
              <a:spcBef>
                <a:spcPts val="0"/>
              </a:spcBef>
            </a:pPr>
            <a:r>
              <a:rPr lang="en-US" sz="1050" b="1" dirty="0">
                <a:solidFill>
                  <a:srgbClr val="0033CC"/>
                </a:solidFill>
              </a:rPr>
              <a:t>4. Ibaraki University, 5. NHMFL FSU, 6. NHMFL LANL</a:t>
            </a:r>
            <a:endParaRPr lang="en-US" sz="600" b="1" kern="1200" dirty="0">
              <a:solidFill>
                <a:srgbClr val="0033CC"/>
              </a:solidFill>
            </a:endParaRPr>
          </a:p>
          <a:p>
            <a:pPr algn="ctr">
              <a:spcBef>
                <a:spcPts val="300"/>
              </a:spcBef>
            </a:pPr>
            <a:r>
              <a:rPr lang="en-US" sz="1050" b="1" kern="1200" dirty="0"/>
              <a:t>Funding Grants:</a:t>
            </a:r>
            <a:r>
              <a:rPr lang="en-US" sz="1050" kern="1200" dirty="0"/>
              <a:t>  </a:t>
            </a:r>
            <a:r>
              <a:rPr lang="en-US" sz="1050" dirty="0"/>
              <a:t>Lu Li (NSF DMR-1707620, NSF DMR-2004288, DOE DE-SC0020184) G.S. </a:t>
            </a:r>
            <a:r>
              <a:rPr lang="en-US" sz="1050" dirty="0" err="1"/>
              <a:t>Boebinger</a:t>
            </a:r>
            <a:r>
              <a:rPr lang="en-US" sz="1050" dirty="0"/>
              <a:t> (NSF DMR-1644779) </a:t>
            </a: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A614A5E0-BD2D-8375-6C2A-9CE3293E3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5" y="5926086"/>
            <a:ext cx="91440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100" b="1" dirty="0">
                <a:solidFill>
                  <a:srgbClr val="333399"/>
                </a:solidFill>
              </a:rPr>
              <a:t>Facilities and instrumentation used:</a:t>
            </a:r>
            <a:r>
              <a:rPr lang="en-US" sz="1100" dirty="0">
                <a:solidFill>
                  <a:srgbClr val="333399"/>
                </a:solidFill>
              </a:rPr>
              <a:t> </a:t>
            </a:r>
            <a:r>
              <a:rPr lang="en-US" sz="1100" dirty="0" smtClean="0">
                <a:solidFill>
                  <a:srgbClr val="333399"/>
                </a:solidFill>
              </a:rPr>
              <a:t>45T </a:t>
            </a:r>
            <a:r>
              <a:rPr lang="en-US" sz="1100" dirty="0">
                <a:solidFill>
                  <a:srgbClr val="333399"/>
                </a:solidFill>
              </a:rPr>
              <a:t>DC </a:t>
            </a:r>
            <a:r>
              <a:rPr lang="en-US" sz="1100" dirty="0" smtClean="0">
                <a:solidFill>
                  <a:srgbClr val="333399"/>
                </a:solidFill>
              </a:rPr>
              <a:t>Hybrid magnet</a:t>
            </a:r>
            <a:r>
              <a:rPr lang="en-US" sz="1100" dirty="0">
                <a:solidFill>
                  <a:srgbClr val="333399"/>
                </a:solidFill>
              </a:rPr>
              <a:t>, 65T </a:t>
            </a:r>
            <a:r>
              <a:rPr lang="en-US" sz="1100" dirty="0" smtClean="0">
                <a:solidFill>
                  <a:srgbClr val="333399"/>
                </a:solidFill>
              </a:rPr>
              <a:t>pulsed </a:t>
            </a:r>
          </a:p>
          <a:p>
            <a:pPr algn="just"/>
            <a:r>
              <a:rPr lang="en-US" sz="1100" dirty="0">
                <a:solidFill>
                  <a:srgbClr val="333399"/>
                </a:solidFill>
              </a:rPr>
              <a:t>m</a:t>
            </a:r>
            <a:r>
              <a:rPr lang="en-US" sz="1100" dirty="0" smtClean="0">
                <a:solidFill>
                  <a:srgbClr val="333399"/>
                </a:solidFill>
              </a:rPr>
              <a:t>agnets and the 73T pulsed Duplex magnet.</a:t>
            </a:r>
            <a:endParaRPr lang="en-US" sz="1100" dirty="0">
              <a:solidFill>
                <a:srgbClr val="333399"/>
              </a:solidFill>
            </a:endParaRPr>
          </a:p>
          <a:p>
            <a:pPr algn="just"/>
            <a:r>
              <a:rPr lang="en-US" sz="1100" b="1" dirty="0">
                <a:solidFill>
                  <a:srgbClr val="333399"/>
                </a:solidFill>
              </a:rPr>
              <a:t>Citation: </a:t>
            </a:r>
            <a:r>
              <a:rPr lang="en-US" sz="1100" dirty="0">
                <a:solidFill>
                  <a:srgbClr val="333399"/>
                </a:solidFill>
              </a:rPr>
              <a:t>Xiang, Z.; Chen, K.; Chen, L.; Asaba, T.; Sato, Y.; Zhang, N.; Zhang, D.; Kasahara, Y.; </a:t>
            </a:r>
            <a:r>
              <a:rPr lang="en-US" sz="1100" dirty="0" err="1">
                <a:solidFill>
                  <a:srgbClr val="333399"/>
                </a:solidFill>
              </a:rPr>
              <a:t>Iga</a:t>
            </a:r>
            <a:r>
              <a:rPr lang="en-US" sz="1100" dirty="0">
                <a:solidFill>
                  <a:srgbClr val="333399"/>
                </a:solidFill>
              </a:rPr>
              <a:t>, F.; Coniglio, W.A.; Matsuda, Y.; Singleton, J.; Li, L., </a:t>
            </a:r>
            <a:r>
              <a:rPr lang="en-US" sz="1100" i="1" dirty="0">
                <a:solidFill>
                  <a:srgbClr val="333399"/>
                </a:solidFill>
              </a:rPr>
              <a:t>Hall Anomaly, Quantum Oscillations and Possible </a:t>
            </a:r>
            <a:r>
              <a:rPr lang="en-US" sz="1100" i="1" dirty="0" err="1">
                <a:solidFill>
                  <a:srgbClr val="333399"/>
                </a:solidFill>
              </a:rPr>
              <a:t>Lifshitz</a:t>
            </a:r>
            <a:r>
              <a:rPr lang="en-US" sz="1100" i="1" dirty="0">
                <a:solidFill>
                  <a:srgbClr val="333399"/>
                </a:solidFill>
              </a:rPr>
              <a:t> Transitions in Kondo Insulator YbB12: Evidence for Unconventional Charge Transport,</a:t>
            </a:r>
            <a:r>
              <a:rPr lang="en-US" sz="1100" dirty="0">
                <a:solidFill>
                  <a:srgbClr val="333399"/>
                </a:solidFill>
              </a:rPr>
              <a:t> Physical Review X, </a:t>
            </a:r>
            <a:r>
              <a:rPr lang="en-US" sz="1100" b="1" dirty="0">
                <a:solidFill>
                  <a:srgbClr val="333399"/>
                </a:solidFill>
              </a:rPr>
              <a:t>12</a:t>
            </a:r>
            <a:r>
              <a:rPr lang="en-US" sz="1100" dirty="0">
                <a:solidFill>
                  <a:srgbClr val="333399"/>
                </a:solidFill>
              </a:rPr>
              <a:t>, 021050 (2022) </a:t>
            </a:r>
            <a:r>
              <a:rPr lang="en-US" sz="1100" dirty="0">
                <a:solidFill>
                  <a:srgbClr val="333399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doi.org/10.1103/PhysRevX.12.021050</a:t>
            </a:r>
            <a:endParaRPr lang="en-US" sz="1200" dirty="0">
              <a:solidFill>
                <a:srgbClr val="33339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101733-8A74-5AF2-A635-7DEE08B312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4581" y="1339409"/>
            <a:ext cx="4124519" cy="27925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45622" y="4095984"/>
            <a:ext cx="40934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 smtClean="0"/>
              <a:t>Figure: </a:t>
            </a:r>
            <a:r>
              <a:rPr lang="en-US" sz="1100" dirty="0"/>
              <a:t>Sketch of the two fluids in YbB</a:t>
            </a:r>
            <a:r>
              <a:rPr lang="en-US" sz="1100" baseline="-25000" dirty="0"/>
              <a:t>12</a:t>
            </a:r>
            <a:r>
              <a:rPr lang="en-US" sz="1100" dirty="0"/>
              <a:t>, showing their densities of states (</a:t>
            </a:r>
            <a:r>
              <a:rPr lang="en-US" sz="1100" dirty="0" smtClean="0"/>
              <a:t>basically, </a:t>
            </a:r>
            <a:r>
              <a:rPr lang="en-US" sz="1100" dirty="0"/>
              <a:t>the number of </a:t>
            </a:r>
            <a:r>
              <a:rPr lang="en-US" sz="1100" dirty="0" smtClean="0"/>
              <a:t>particles versus </a:t>
            </a:r>
            <a:r>
              <a:rPr lang="en-US" sz="1100" dirty="0"/>
              <a:t>energy). On the left are the electrically neutral particles of the first fluid (</a:t>
            </a:r>
            <a:r>
              <a:rPr lang="en-US" sz="1100" dirty="0" smtClean="0"/>
              <a:t>orange), whose properties oscillate </a:t>
            </a:r>
            <a:r>
              <a:rPr lang="en-US" sz="1100" dirty="0"/>
              <a:t>in magnetic </a:t>
            </a:r>
            <a:r>
              <a:rPr lang="en-US" sz="1100" dirty="0" smtClean="0"/>
              <a:t>fields (shown </a:t>
            </a:r>
            <a:r>
              <a:rPr lang="en-US" sz="1100" dirty="0"/>
              <a:t>by the wiggly </a:t>
            </a:r>
            <a:r>
              <a:rPr lang="en-US" sz="1100" dirty="0" smtClean="0"/>
              <a:t>curve). These particles do not carry </a:t>
            </a:r>
            <a:r>
              <a:rPr lang="en-US" sz="1100" dirty="0"/>
              <a:t>electrical current. On the right are </a:t>
            </a:r>
            <a:r>
              <a:rPr lang="en-US" sz="1100" dirty="0" smtClean="0"/>
              <a:t>particles of </a:t>
            </a:r>
            <a:r>
              <a:rPr lang="en-US" sz="1100" dirty="0"/>
              <a:t>the exotic fluid that </a:t>
            </a:r>
            <a:r>
              <a:rPr lang="en-US" sz="1100" i="1" dirty="0" smtClean="0"/>
              <a:t>do </a:t>
            </a:r>
            <a:r>
              <a:rPr lang="en-US" sz="1100" dirty="0" smtClean="0"/>
              <a:t>conduct </a:t>
            </a:r>
            <a:r>
              <a:rPr lang="en-US" sz="1100" dirty="0"/>
              <a:t>electricity (red). Collisions </a:t>
            </a:r>
            <a:r>
              <a:rPr lang="en-US" sz="1100" dirty="0" smtClean="0"/>
              <a:t>among particles of the two fluids allow </a:t>
            </a:r>
            <a:r>
              <a:rPr lang="en-US" sz="1100" dirty="0"/>
              <a:t>the two fluids to influence each other’s behavior; hence the wiggly behavior of the neutral fluid shows up in electrical currents carried by the exotic </a:t>
            </a:r>
            <a:r>
              <a:rPr lang="en-US" sz="1100" dirty="0" smtClean="0"/>
              <a:t>fluid. </a:t>
            </a:r>
            <a:r>
              <a:rPr lang="en-US" sz="1100" i="1" u="sng" dirty="0" smtClean="0"/>
              <a:t>This experiment resolves </a:t>
            </a:r>
            <a:r>
              <a:rPr lang="en-US" sz="1100" i="1" u="sng" dirty="0"/>
              <a:t>a vexing, </a:t>
            </a:r>
            <a:r>
              <a:rPr lang="en-US" sz="1100" i="1" u="sng" dirty="0" smtClean="0"/>
              <a:t>five-year-long paradox as to how an insulator can behave like a metal in high magnetic fields. </a:t>
            </a:r>
            <a:endParaRPr lang="en-US" sz="1100" i="1" u="sng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489ADD64191E43967A9DCBD9FB6C60" ma:contentTypeVersion="1" ma:contentTypeDescription="Create a new document." ma:contentTypeScope="" ma:versionID="a6b847c8da0d2eddcc68a0bc94e4d89e">
  <xsd:schema xmlns:xsd="http://www.w3.org/2001/XMLSchema" xmlns:xs="http://www.w3.org/2001/XMLSchema" xmlns:p="http://schemas.microsoft.com/office/2006/metadata/properties" xmlns:ns2="2ba5d019-e4dc-4c77-b441-444c3562fe17" targetNamespace="http://schemas.microsoft.com/office/2006/metadata/properties" ma:root="true" ma:fieldsID="400a779ef7cc78711cad3a81b79875b7" ns2:_="">
    <xsd:import namespace="2ba5d019-e4dc-4c77-b441-444c3562fe1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5d019-e4dc-4c77-b441-444c3562fe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114F9A-4FA6-4139-89E2-18E8A4133056}"/>
</file>

<file path=customXml/itemProps2.xml><?xml version="1.0" encoding="utf-8"?>
<ds:datastoreItem xmlns:ds="http://schemas.openxmlformats.org/officeDocument/2006/customXml" ds:itemID="{FF95C6CA-6067-4930-B786-2D746FE650CB}"/>
</file>

<file path=customXml/itemProps3.xml><?xml version="1.0" encoding="utf-8"?>
<ds:datastoreItem xmlns:ds="http://schemas.openxmlformats.org/officeDocument/2006/customXml" ds:itemID="{3B3868BD-FBC3-4DD5-8634-5C36E57F5C67}"/>
</file>

<file path=docProps/app.xml><?xml version="1.0" encoding="utf-8"?>
<Properties xmlns="http://schemas.openxmlformats.org/officeDocument/2006/extended-properties" xmlns:vt="http://schemas.openxmlformats.org/officeDocument/2006/docPropsVTypes">
  <TotalTime>7964</TotalTime>
  <Words>1147</Words>
  <Application>Microsoft Office PowerPoint</Application>
  <PresentationFormat>On-screen Show (4:3)</PresentationFormat>
  <Paragraphs>32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Li</dc:creator>
  <cp:lastModifiedBy>Gregory Boebinger</cp:lastModifiedBy>
  <cp:revision>182</cp:revision>
  <cp:lastPrinted>2019-07-16T13:07:28Z</cp:lastPrinted>
  <dcterms:created xsi:type="dcterms:W3CDTF">2004-08-07T03:10:56Z</dcterms:created>
  <dcterms:modified xsi:type="dcterms:W3CDTF">2022-07-08T18:08:29Z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0x01010033489ADD64191E43967A9DCBD9FB6C60</vt:lpwstr>
  </property>
</Properties>
</file>