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60" r:id="rId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039" autoAdjust="0"/>
    <p:restoredTop sz="96283" autoAdjust="0"/>
  </p:normalViewPr>
  <p:slideViewPr>
    <p:cSldViewPr snapToGrid="0">
      <p:cViewPr varScale="1">
        <p:scale>
          <a:sx n="83" d="100"/>
          <a:sy n="83" d="100"/>
        </p:scale>
        <p:origin x="1685" y="29"/>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image" Target="../media/image1.jpe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hyperlink" Target="https://osf.io/f3m9n/" TargetMode="External"/><Relationship Id="rId4" Type="http://schemas.openxmlformats.org/officeDocument/2006/relationships/hyperlink" Target="https://doi.org/10.1021/acs.est.1c08143"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image" Target="../media/image2.jpeg"/><Relationship Id="rId7" Type="http://schemas.openxmlformats.org/officeDocument/2006/relationships/hyperlink" Target="https://osf.io/f3m9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doi.org/10.1021/acs.est.1c08143" TargetMode="External"/><Relationship Id="rId5" Type="http://schemas.openxmlformats.org/officeDocument/2006/relationships/image" Target="../media/image3.png"/><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76200" y="1331914"/>
            <a:ext cx="4295776" cy="4893647"/>
          </a:xfrm>
          <a:prstGeom prst="rect">
            <a:avLst/>
          </a:prstGeom>
          <a:noFill/>
          <a:ln w="9525">
            <a:noFill/>
            <a:miter lim="800000"/>
            <a:headEnd/>
            <a:tailEnd/>
          </a:ln>
        </p:spPr>
        <p:txBody>
          <a:bodyPr wrap="square">
            <a:spAutoFit/>
          </a:bodyPr>
          <a:lstStyle/>
          <a:p>
            <a:pPr algn="just"/>
            <a:r>
              <a:rPr lang="en-US" sz="1200" dirty="0" err="1" smtClean="0">
                <a:latin typeface="Arial" charset="0"/>
              </a:rPr>
              <a:t>Perfluoroalkyl</a:t>
            </a:r>
            <a:r>
              <a:rPr lang="en-US" sz="1200" dirty="0" smtClean="0"/>
              <a:t> </a:t>
            </a:r>
            <a:r>
              <a:rPr lang="en-US" sz="1200" dirty="0"/>
              <a:t>and polyfluoroalkyl substances (PFAS) are a complex chemical family of thousands of individual compounds. </a:t>
            </a:r>
            <a:r>
              <a:rPr lang="en-US" sz="1200" i="1" u="sng" dirty="0"/>
              <a:t>An in-depth characterization of highly variable PFAS composition </a:t>
            </a:r>
            <a:r>
              <a:rPr lang="en-US" sz="1200" i="1" u="sng" dirty="0" smtClean="0"/>
              <a:t>- with </a:t>
            </a:r>
            <a:r>
              <a:rPr lang="en-US" sz="1200" i="1" u="sng" dirty="0"/>
              <a:t>a focus on yet unknown polyfluorinated “dark matter</a:t>
            </a:r>
            <a:r>
              <a:rPr lang="en-US" sz="1200" i="1" u="sng" dirty="0" smtClean="0"/>
              <a:t>” - </a:t>
            </a:r>
            <a:r>
              <a:rPr lang="en-US" sz="1200" i="1" u="sng" dirty="0"/>
              <a:t>is critical to advance our understanding of potentially adverse environmental and human health </a:t>
            </a:r>
            <a:r>
              <a:rPr lang="en-US" sz="1200" i="1" u="sng" dirty="0" smtClean="0"/>
              <a:t>impacts of these “forever” PFAS compounds</a:t>
            </a:r>
            <a:r>
              <a:rPr lang="en-US" sz="1200" dirty="0" smtClean="0"/>
              <a:t>. </a:t>
            </a:r>
            <a:endParaRPr lang="en-US" sz="1200" dirty="0"/>
          </a:p>
          <a:p>
            <a:pPr algn="just"/>
            <a:endParaRPr lang="en-US" sz="600" dirty="0"/>
          </a:p>
          <a:p>
            <a:pPr algn="just"/>
            <a:r>
              <a:rPr lang="en-US" sz="1200" i="1" u="sng" dirty="0"/>
              <a:t>For the first time, </a:t>
            </a:r>
            <a:r>
              <a:rPr lang="en-US" sz="1200" i="1" u="sng" dirty="0" smtClean="0"/>
              <a:t>researches </a:t>
            </a:r>
            <a:r>
              <a:rPr lang="en-US" sz="1200" i="1" u="sng" dirty="0"/>
              <a:t>used the MagLab’s unique ultrahigh resolution </a:t>
            </a:r>
            <a:r>
              <a:rPr lang="en-US" sz="1200" i="1" u="sng" dirty="0" smtClean="0"/>
              <a:t>Fourier-Transform </a:t>
            </a:r>
            <a:r>
              <a:rPr lang="en-US" sz="1200" i="1" u="sng" dirty="0"/>
              <a:t>I</a:t>
            </a:r>
            <a:r>
              <a:rPr lang="en-US" sz="1200" i="1" u="sng" dirty="0" smtClean="0"/>
              <a:t>on </a:t>
            </a:r>
            <a:r>
              <a:rPr lang="en-US" sz="1200" i="1" u="sng" dirty="0"/>
              <a:t>C</a:t>
            </a:r>
            <a:r>
              <a:rPr lang="en-US" sz="1200" i="1" u="sng" dirty="0" smtClean="0"/>
              <a:t>yclotron </a:t>
            </a:r>
            <a:r>
              <a:rPr lang="en-US" sz="1200" i="1" u="sng" dirty="0"/>
              <a:t>R</a:t>
            </a:r>
            <a:r>
              <a:rPr lang="en-US" sz="1200" i="1" u="sng" dirty="0" smtClean="0"/>
              <a:t>esonance </a:t>
            </a:r>
            <a:r>
              <a:rPr lang="en-US" sz="1200" i="1" u="sng" dirty="0"/>
              <a:t>M</a:t>
            </a:r>
            <a:r>
              <a:rPr lang="en-US" sz="1200" i="1" u="sng" dirty="0" smtClean="0"/>
              <a:t>ass </a:t>
            </a:r>
            <a:r>
              <a:rPr lang="en-US" sz="1200" i="1" u="sng" dirty="0"/>
              <a:t>S</a:t>
            </a:r>
            <a:r>
              <a:rPr lang="en-US" sz="1200" i="1" u="sng" dirty="0" smtClean="0"/>
              <a:t>pectrometers </a:t>
            </a:r>
            <a:r>
              <a:rPr lang="en-US" sz="1200" i="1" u="sng" dirty="0"/>
              <a:t>to shed light on </a:t>
            </a:r>
            <a:r>
              <a:rPr lang="en-US" sz="1200" i="1" u="sng" dirty="0" smtClean="0"/>
              <a:t>the complex PFAS </a:t>
            </a:r>
            <a:r>
              <a:rPr lang="en-US" sz="1200" i="1" u="sng" dirty="0"/>
              <a:t>dark matter in a commercial firefighting foam sample, </a:t>
            </a:r>
            <a:r>
              <a:rPr lang="en-US" sz="1200" i="1" u="sng" dirty="0" smtClean="0"/>
              <a:t>identifying </a:t>
            </a:r>
            <a:r>
              <a:rPr lang="en-US" sz="1200" i="1" u="sng" dirty="0"/>
              <a:t>hundreds of known and previously unknown </a:t>
            </a:r>
            <a:r>
              <a:rPr lang="en-US" sz="1200" i="1" u="sng" dirty="0" smtClean="0"/>
              <a:t>PFAS.</a:t>
            </a:r>
            <a:r>
              <a:rPr lang="en-US" sz="1200" i="1" dirty="0" smtClean="0"/>
              <a:t> </a:t>
            </a:r>
            <a:r>
              <a:rPr lang="en-US" sz="1200" dirty="0" smtClean="0"/>
              <a:t>To </a:t>
            </a:r>
            <a:r>
              <a:rPr lang="en-US" sz="1200" dirty="0"/>
              <a:t>take full advantage of the unrivaled mass resolving power these instruments provide, we developed both a suspect and a nontargeted screening approach using a custom-made fluorocarbon formula database, isotopologue analysis, and Kendrick-analogous mass difference networks.</a:t>
            </a:r>
          </a:p>
          <a:p>
            <a:pPr algn="just"/>
            <a:endParaRPr lang="en-US" sz="600" dirty="0"/>
          </a:p>
          <a:p>
            <a:pPr algn="just"/>
            <a:r>
              <a:rPr lang="en-US" sz="1200" i="1" u="sng" dirty="0"/>
              <a:t>This newly developed analytical approach has great potential to take the assessment of PFAS transport, transformation, exposure, uptake, and source attribution to the next level. </a:t>
            </a:r>
            <a:r>
              <a:rPr lang="en-US" sz="1200" dirty="0" smtClean="0"/>
              <a:t>The </a:t>
            </a:r>
            <a:r>
              <a:rPr lang="en-US" sz="1200" dirty="0"/>
              <a:t>next steps </a:t>
            </a:r>
            <a:r>
              <a:rPr lang="en-US" sz="1200" dirty="0" smtClean="0"/>
              <a:t>for the research team </a:t>
            </a:r>
            <a:r>
              <a:rPr lang="en-US" sz="1200" dirty="0" smtClean="0"/>
              <a:t>are </a:t>
            </a:r>
            <a:r>
              <a:rPr lang="en-US" sz="1200" dirty="0"/>
              <a:t>to collect additional structural information on newly discovered PFAS, </a:t>
            </a:r>
            <a:r>
              <a:rPr lang="en-US" sz="1200" dirty="0" smtClean="0"/>
              <a:t>to perform </a:t>
            </a:r>
            <a:r>
              <a:rPr lang="en-US" sz="1200" dirty="0"/>
              <a:t>a reconnaissance </a:t>
            </a:r>
            <a:r>
              <a:rPr lang="en-US" sz="1200" dirty="0" smtClean="0"/>
              <a:t>studies </a:t>
            </a:r>
            <a:r>
              <a:rPr lang="en-US" sz="1200" dirty="0"/>
              <a:t>on various environmental matrices, and </a:t>
            </a:r>
            <a:r>
              <a:rPr lang="en-US" sz="1200" dirty="0" smtClean="0"/>
              <a:t>to identify product-specific </a:t>
            </a:r>
            <a:r>
              <a:rPr lang="en-US" sz="1200" dirty="0"/>
              <a:t>and source-specific marker compounds.</a:t>
            </a:r>
          </a:p>
        </p:txBody>
      </p:sp>
      <p:sp>
        <p:nvSpPr>
          <p:cNvPr id="1029" name="Line 42"/>
          <p:cNvSpPr>
            <a:spLocks noChangeShapeType="1"/>
          </p:cNvSpPr>
          <p:nvPr/>
        </p:nvSpPr>
        <p:spPr bwMode="auto">
          <a:xfrm>
            <a:off x="38100" y="1247775"/>
            <a:ext cx="9029700" cy="0"/>
          </a:xfrm>
          <a:prstGeom prst="line">
            <a:avLst/>
          </a:prstGeom>
          <a:noFill/>
          <a:ln w="82550" cmpd="thickThin">
            <a:solidFill>
              <a:schemeClr val="tx1"/>
            </a:solidFill>
            <a:round/>
            <a:headEnd/>
            <a:tailEnd/>
          </a:ln>
        </p:spPr>
        <p:txBody>
          <a:bodyPr/>
          <a:lstStyle/>
          <a:p>
            <a:endParaRPr lang="en-US"/>
          </a:p>
        </p:txBody>
      </p:sp>
      <p:pic>
        <p:nvPicPr>
          <p:cNvPr id="14" name="Picture 13" descr="JustM_purple.jpg"/>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17" name="Text Box 28">
            <a:extLst>
              <a:ext uri="{FF2B5EF4-FFF2-40B4-BE49-F238E27FC236}">
                <a16:creationId xmlns:a16="http://schemas.microsoft.com/office/drawing/2014/main" id="{F2044030-80F1-484D-A65B-D04A0EBF6A56}"/>
              </a:ext>
            </a:extLst>
          </p:cNvPr>
          <p:cNvSpPr txBox="1">
            <a:spLocks noChangeArrowheads="1"/>
          </p:cNvSpPr>
          <p:nvPr/>
        </p:nvSpPr>
        <p:spPr bwMode="auto">
          <a:xfrm>
            <a:off x="38100" y="6105379"/>
            <a:ext cx="9144000" cy="769441"/>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 used:</a:t>
            </a:r>
            <a:r>
              <a:rPr lang="en-US" sz="1100" dirty="0">
                <a:solidFill>
                  <a:srgbClr val="333399"/>
                </a:solidFill>
              </a:rPr>
              <a:t> </a:t>
            </a:r>
            <a:r>
              <a:rPr lang="fr-FR" sz="1100" dirty="0">
                <a:solidFill>
                  <a:srgbClr val="333399"/>
                </a:solidFill>
              </a:rPr>
              <a:t>Ion Cyclotron </a:t>
            </a:r>
            <a:r>
              <a:rPr lang="fr-FR" sz="1100" dirty="0" err="1">
                <a:solidFill>
                  <a:srgbClr val="333399"/>
                </a:solidFill>
              </a:rPr>
              <a:t>Resonance</a:t>
            </a:r>
            <a:r>
              <a:rPr lang="fr-FR" sz="1100" dirty="0">
                <a:solidFill>
                  <a:srgbClr val="333399"/>
                </a:solidFill>
              </a:rPr>
              <a:t> (9.4 T and 21 T FT-ICR MS)</a:t>
            </a:r>
            <a:endParaRPr lang="en-US" sz="1100" dirty="0">
              <a:solidFill>
                <a:srgbClr val="333399"/>
              </a:solidFill>
            </a:endParaRPr>
          </a:p>
          <a:p>
            <a:r>
              <a:rPr lang="en-US" sz="1100" b="1" dirty="0">
                <a:solidFill>
                  <a:srgbClr val="333399"/>
                </a:solidFill>
              </a:rPr>
              <a:t>Citation: </a:t>
            </a:r>
            <a:r>
              <a:rPr lang="en-US" sz="1100" dirty="0">
                <a:solidFill>
                  <a:srgbClr val="333399"/>
                </a:solidFill>
              </a:rPr>
              <a:t>Young, R.B.; Pica, N.E.; </a:t>
            </a:r>
            <a:r>
              <a:rPr lang="en-US" sz="1100" dirty="0" err="1">
                <a:solidFill>
                  <a:srgbClr val="333399"/>
                </a:solidFill>
              </a:rPr>
              <a:t>Sharifan</a:t>
            </a:r>
            <a:r>
              <a:rPr lang="en-US" sz="1100" dirty="0">
                <a:solidFill>
                  <a:srgbClr val="333399"/>
                </a:solidFill>
              </a:rPr>
              <a:t>, H.; Chen, H.; Roth, H.K.; Blakney, G.T.; </a:t>
            </a:r>
            <a:r>
              <a:rPr lang="en-US" sz="1100" dirty="0" err="1">
                <a:solidFill>
                  <a:srgbClr val="333399"/>
                </a:solidFill>
              </a:rPr>
              <a:t>Borch</a:t>
            </a:r>
            <a:r>
              <a:rPr lang="en-US" sz="1100" dirty="0">
                <a:solidFill>
                  <a:srgbClr val="333399"/>
                </a:solidFill>
              </a:rPr>
              <a:t>, T.; Higgins, C.P.; </a:t>
            </a:r>
            <a:r>
              <a:rPr lang="en-US" sz="1100" dirty="0" err="1">
                <a:solidFill>
                  <a:srgbClr val="333399"/>
                </a:solidFill>
              </a:rPr>
              <a:t>Kornuc</a:t>
            </a:r>
            <a:r>
              <a:rPr lang="en-US" sz="1100" dirty="0">
                <a:solidFill>
                  <a:srgbClr val="333399"/>
                </a:solidFill>
              </a:rPr>
              <a:t>, J.J.; McKenna, A.M.; </a:t>
            </a:r>
            <a:r>
              <a:rPr lang="en-US" sz="1100" dirty="0" err="1">
                <a:solidFill>
                  <a:srgbClr val="333399"/>
                </a:solidFill>
              </a:rPr>
              <a:t>Blotevogel</a:t>
            </a:r>
            <a:r>
              <a:rPr lang="en-US" sz="1100" dirty="0">
                <a:solidFill>
                  <a:srgbClr val="333399"/>
                </a:solidFill>
              </a:rPr>
              <a:t>, J., </a:t>
            </a:r>
            <a:r>
              <a:rPr lang="en-US" sz="1100" i="1" dirty="0">
                <a:solidFill>
                  <a:srgbClr val="333399"/>
                </a:solidFill>
              </a:rPr>
              <a:t>PFAS Analysis with Ultrahigh Resolution 21T FT-ICR MS: Suspect and Nontargeted Screening with Unrivaled Mass Resolving Power and Accuracy,</a:t>
            </a:r>
            <a:r>
              <a:rPr lang="en-US" sz="1100" dirty="0">
                <a:solidFill>
                  <a:srgbClr val="333399"/>
                </a:solidFill>
              </a:rPr>
              <a:t> </a:t>
            </a:r>
            <a:r>
              <a:rPr lang="en-US" sz="1100" b="1" dirty="0">
                <a:solidFill>
                  <a:srgbClr val="333399"/>
                </a:solidFill>
              </a:rPr>
              <a:t>Environmental Science and Technology</a:t>
            </a:r>
            <a:r>
              <a:rPr lang="en-US" sz="1100" dirty="0">
                <a:solidFill>
                  <a:srgbClr val="333399"/>
                </a:solidFill>
              </a:rPr>
              <a:t>, </a:t>
            </a:r>
            <a:r>
              <a:rPr lang="en-US" sz="1100" b="1" dirty="0">
                <a:solidFill>
                  <a:srgbClr val="333399"/>
                </a:solidFill>
              </a:rPr>
              <a:t>56</a:t>
            </a:r>
            <a:r>
              <a:rPr lang="en-US" sz="1100" dirty="0">
                <a:solidFill>
                  <a:srgbClr val="333399"/>
                </a:solidFill>
              </a:rPr>
              <a:t> (4), 2455–2465 (2022) </a:t>
            </a:r>
            <a:r>
              <a:rPr lang="en-US" sz="1100" dirty="0">
                <a:solidFill>
                  <a:srgbClr val="333399"/>
                </a:solidFill>
                <a:hlinkClick r:id="rId4">
                  <a:extLst>
                    <a:ext uri="{A12FA001-AC4F-418D-AE19-62706E023703}">
                      <ahyp:hlinkClr xmlns:ahyp="http://schemas.microsoft.com/office/drawing/2018/hyperlinkcolor" xmlns="" val="tx"/>
                    </a:ext>
                  </a:extLst>
                </a:hlinkClick>
              </a:rPr>
              <a:t>doi.org/10.1021/acs.est.1c08143</a:t>
            </a:r>
            <a:r>
              <a:rPr lang="en-US" sz="1100" dirty="0">
                <a:solidFill>
                  <a:srgbClr val="333399"/>
                </a:solidFill>
              </a:rPr>
              <a:t> - </a:t>
            </a:r>
            <a:r>
              <a:rPr lang="en-US" sz="1100" dirty="0">
                <a:solidFill>
                  <a:srgbClr val="333399"/>
                </a:solidFill>
                <a:hlinkClick r:id="rId5">
                  <a:extLst>
                    <a:ext uri="{A12FA001-AC4F-418D-AE19-62706E023703}">
                      <ahyp:hlinkClr xmlns:ahyp="http://schemas.microsoft.com/office/drawing/2018/hyperlinkcolor" xmlns="" val="tx"/>
                    </a:ext>
                  </a:extLst>
                </a:hlinkClick>
              </a:rPr>
              <a:t>Data Set</a:t>
            </a:r>
            <a:endParaRPr lang="en-US" sz="1200" dirty="0">
              <a:solidFill>
                <a:srgbClr val="333399"/>
              </a:solidFill>
            </a:endParaRPr>
          </a:p>
        </p:txBody>
      </p:sp>
      <p:pic>
        <p:nvPicPr>
          <p:cNvPr id="15" name="Picture 14" descr="NSF logo.jpg">
            <a:extLst>
              <a:ext uri="{FF2B5EF4-FFF2-40B4-BE49-F238E27FC236}">
                <a16:creationId xmlns:a16="http://schemas.microsoft.com/office/drawing/2014/main" id="{581EB386-B0ED-491D-B5F6-2DF97603CDDE}"/>
              </a:ext>
            </a:extLst>
          </p:cNvPr>
          <p:cNvPicPr>
            <a:picLocks noChangeAspect="1"/>
          </p:cNvPicPr>
          <p:nvPr/>
        </p:nvPicPr>
        <p:blipFill>
          <a:blip r:embed="rId6" cstate="print"/>
          <a:stretch>
            <a:fillRect/>
          </a:stretch>
        </p:blipFill>
        <p:spPr>
          <a:xfrm>
            <a:off x="8050612" y="71414"/>
            <a:ext cx="1017188" cy="1023315"/>
          </a:xfrm>
          <a:prstGeom prst="rect">
            <a:avLst/>
          </a:prstGeom>
        </p:spPr>
      </p:pic>
      <p:sp>
        <p:nvSpPr>
          <p:cNvPr id="18" name="Text Box 62">
            <a:extLst>
              <a:ext uri="{FF2B5EF4-FFF2-40B4-BE49-F238E27FC236}">
                <a16:creationId xmlns:a16="http://schemas.microsoft.com/office/drawing/2014/main" id="{7E8A1B0E-603F-4B02-940D-F5BB20D895C7}"/>
              </a:ext>
            </a:extLst>
          </p:cNvPr>
          <p:cNvSpPr txBox="1">
            <a:spLocks noChangeArrowheads="1"/>
          </p:cNvSpPr>
          <p:nvPr/>
        </p:nvSpPr>
        <p:spPr bwMode="auto">
          <a:xfrm>
            <a:off x="995373" y="0"/>
            <a:ext cx="6826807" cy="1238801"/>
          </a:xfrm>
          <a:prstGeom prst="rect">
            <a:avLst/>
          </a:prstGeom>
          <a:noFill/>
          <a:ln w="9525">
            <a:noFill/>
            <a:miter lim="800000"/>
            <a:headEnd/>
            <a:tailEnd/>
          </a:ln>
        </p:spPr>
        <p:txBody>
          <a:bodyPr wrap="square">
            <a:spAutoFit/>
          </a:bodyPr>
          <a:lstStyle/>
          <a:p>
            <a:pPr algn="ctr">
              <a:spcBef>
                <a:spcPts val="0"/>
              </a:spcBef>
              <a:spcAft>
                <a:spcPts val="200"/>
              </a:spcAft>
            </a:pPr>
            <a:r>
              <a:rPr lang="en-US" sz="1600" b="1" kern="1200" dirty="0"/>
              <a:t>A Deep Dive Into Forever Chemical Dark Matter</a:t>
            </a:r>
            <a:endParaRPr lang="en-US" sz="600" dirty="0"/>
          </a:p>
          <a:p>
            <a:pPr algn="ctr">
              <a:spcBef>
                <a:spcPts val="0"/>
              </a:spcBef>
              <a:spcAft>
                <a:spcPts val="200"/>
              </a:spcAft>
            </a:pPr>
            <a:r>
              <a:rPr lang="en-US" sz="1100" dirty="0">
                <a:effectLst/>
                <a:latin typeface="+mn-lt"/>
                <a:ea typeface="MS Mincho" panose="02020609040205080304" pitchFamily="49" charset="-128"/>
                <a:cs typeface="Arial" panose="020B0604020202020204" pitchFamily="34" charset="0"/>
              </a:rPr>
              <a:t>Robert B. Young</a:t>
            </a:r>
            <a:r>
              <a:rPr lang="en-US" sz="1100" baseline="30000" dirty="0">
                <a:effectLst/>
                <a:latin typeface="+mn-lt"/>
                <a:ea typeface="MS Mincho" panose="02020609040205080304" pitchFamily="49" charset="-128"/>
                <a:cs typeface="Arial" panose="020B0604020202020204" pitchFamily="34" charset="0"/>
              </a:rPr>
              <a:t>1</a:t>
            </a:r>
            <a:r>
              <a:rPr lang="en-US" sz="1100" dirty="0">
                <a:effectLst/>
                <a:latin typeface="+mn-lt"/>
                <a:ea typeface="MS Mincho" panose="02020609040205080304" pitchFamily="49" charset="-128"/>
                <a:cs typeface="Arial" panose="020B0604020202020204" pitchFamily="34" charset="0"/>
              </a:rPr>
              <a:t>, Nasim E. Pica</a:t>
            </a:r>
            <a:r>
              <a:rPr lang="en-US" sz="1100" baseline="30000" dirty="0">
                <a:effectLst/>
                <a:latin typeface="+mn-lt"/>
                <a:ea typeface="MS Mincho" panose="02020609040205080304" pitchFamily="49" charset="-128"/>
                <a:cs typeface="Arial" panose="020B0604020202020204" pitchFamily="34" charset="0"/>
              </a:rPr>
              <a:t>2</a:t>
            </a:r>
            <a:r>
              <a:rPr lang="en-US" sz="1100" dirty="0">
                <a:effectLst/>
                <a:latin typeface="+mn-lt"/>
                <a:ea typeface="MS Mincho" panose="02020609040205080304" pitchFamily="49" charset="-128"/>
                <a:cs typeface="Arial" panose="020B0604020202020204" pitchFamily="34" charset="0"/>
              </a:rPr>
              <a:t>, Hamidreza Sharifan</a:t>
            </a:r>
            <a:r>
              <a:rPr lang="en-US" sz="1100" baseline="30000" dirty="0">
                <a:effectLst/>
                <a:latin typeface="+mn-lt"/>
                <a:ea typeface="MS Mincho" panose="02020609040205080304" pitchFamily="49" charset="-128"/>
                <a:cs typeface="Arial" panose="020B0604020202020204" pitchFamily="34" charset="0"/>
              </a:rPr>
              <a:t>2</a:t>
            </a:r>
            <a:r>
              <a:rPr lang="en-US" sz="1100" dirty="0">
                <a:effectLst/>
                <a:latin typeface="+mn-lt"/>
                <a:ea typeface="MS Mincho" panose="02020609040205080304" pitchFamily="49" charset="-128"/>
                <a:cs typeface="Arial" panose="020B0604020202020204" pitchFamily="34" charset="0"/>
              </a:rPr>
              <a:t>, Huan Chen</a:t>
            </a:r>
            <a:r>
              <a:rPr lang="en-US" sz="1100" baseline="30000" dirty="0">
                <a:effectLst/>
                <a:latin typeface="+mn-lt"/>
                <a:ea typeface="MS Mincho" panose="02020609040205080304" pitchFamily="49" charset="-128"/>
                <a:cs typeface="Arial" panose="020B0604020202020204" pitchFamily="34" charset="0"/>
              </a:rPr>
              <a:t>3</a:t>
            </a:r>
            <a:r>
              <a:rPr lang="en-US" sz="1100" dirty="0">
                <a:effectLst/>
                <a:latin typeface="+mn-lt"/>
                <a:ea typeface="MS Mincho" panose="02020609040205080304" pitchFamily="49" charset="-128"/>
                <a:cs typeface="Arial" panose="020B0604020202020204" pitchFamily="34" charset="0"/>
              </a:rPr>
              <a:t>, Holly K. Roth</a:t>
            </a:r>
            <a:r>
              <a:rPr lang="en-US" sz="1100" baseline="30000" dirty="0">
                <a:latin typeface="+mn-lt"/>
                <a:ea typeface="MS Mincho" panose="02020609040205080304" pitchFamily="49" charset="-128"/>
              </a:rPr>
              <a:t>2</a:t>
            </a:r>
            <a:r>
              <a:rPr lang="en-US" sz="1100" dirty="0">
                <a:effectLst/>
                <a:latin typeface="+mn-lt"/>
                <a:ea typeface="MS Mincho" panose="02020609040205080304" pitchFamily="49" charset="-128"/>
                <a:cs typeface="Arial" panose="020B0604020202020204" pitchFamily="34" charset="0"/>
              </a:rPr>
              <a:t>, Greg T. Blakney</a:t>
            </a:r>
            <a:r>
              <a:rPr lang="en-US" sz="1100" baseline="30000" dirty="0">
                <a:latin typeface="+mn-lt"/>
                <a:ea typeface="MS Mincho" panose="02020609040205080304" pitchFamily="49" charset="-128"/>
              </a:rPr>
              <a:t>3</a:t>
            </a:r>
            <a:r>
              <a:rPr lang="en-US" sz="1100" dirty="0">
                <a:effectLst/>
                <a:latin typeface="+mn-lt"/>
                <a:ea typeface="MS Mincho" panose="02020609040205080304" pitchFamily="49" charset="-128"/>
                <a:cs typeface="Arial" panose="020B0604020202020204" pitchFamily="34" charset="0"/>
              </a:rPr>
              <a:t>, Thomas Borch</a:t>
            </a:r>
            <a:r>
              <a:rPr lang="en-US" sz="1100" baseline="30000" dirty="0">
                <a:effectLst/>
                <a:latin typeface="+mn-lt"/>
                <a:ea typeface="MS Mincho" panose="02020609040205080304" pitchFamily="49" charset="-128"/>
                <a:cs typeface="Arial" panose="020B0604020202020204" pitchFamily="34" charset="0"/>
              </a:rPr>
              <a:t>2</a:t>
            </a:r>
            <a:r>
              <a:rPr lang="en-US" sz="1100" dirty="0">
                <a:effectLst/>
                <a:latin typeface="+mn-lt"/>
                <a:ea typeface="MS Mincho" panose="02020609040205080304" pitchFamily="49" charset="-128"/>
                <a:cs typeface="Arial" panose="020B0604020202020204" pitchFamily="34" charset="0"/>
              </a:rPr>
              <a:t>, Christopher P. Higgins</a:t>
            </a:r>
            <a:r>
              <a:rPr lang="en-US" sz="1100" baseline="30000" dirty="0">
                <a:latin typeface="+mn-lt"/>
                <a:ea typeface="MS Mincho" panose="02020609040205080304" pitchFamily="49" charset="-128"/>
              </a:rPr>
              <a:t>4</a:t>
            </a:r>
            <a:r>
              <a:rPr lang="en-US" sz="1100" dirty="0">
                <a:effectLst/>
                <a:latin typeface="+mn-lt"/>
                <a:ea typeface="MS Mincho" panose="02020609040205080304" pitchFamily="49" charset="-128"/>
                <a:cs typeface="Arial" panose="020B0604020202020204" pitchFamily="34" charset="0"/>
              </a:rPr>
              <a:t>, John J. Kornuc</a:t>
            </a:r>
            <a:r>
              <a:rPr lang="en-US" sz="1100" baseline="30000" dirty="0">
                <a:latin typeface="+mn-lt"/>
                <a:ea typeface="MS Mincho" panose="02020609040205080304" pitchFamily="49" charset="-128"/>
              </a:rPr>
              <a:t>5</a:t>
            </a:r>
            <a:r>
              <a:rPr lang="en-US" sz="1100" dirty="0">
                <a:effectLst/>
                <a:latin typeface="+mn-lt"/>
                <a:ea typeface="MS Mincho" panose="02020609040205080304" pitchFamily="49" charset="-128"/>
                <a:cs typeface="Arial" panose="020B0604020202020204" pitchFamily="34" charset="0"/>
              </a:rPr>
              <a:t>, Amy M. McKenna</a:t>
            </a:r>
            <a:r>
              <a:rPr lang="en-US" sz="1100" baseline="30000" dirty="0">
                <a:latin typeface="+mn-lt"/>
                <a:ea typeface="MS Mincho" panose="02020609040205080304" pitchFamily="49" charset="-128"/>
              </a:rPr>
              <a:t>2,3</a:t>
            </a:r>
            <a:r>
              <a:rPr lang="en-US" sz="1100" dirty="0">
                <a:effectLst/>
                <a:latin typeface="+mn-lt"/>
                <a:ea typeface="MS Mincho" panose="02020609040205080304" pitchFamily="49" charset="-128"/>
                <a:cs typeface="Arial" panose="020B0604020202020204" pitchFamily="34" charset="0"/>
              </a:rPr>
              <a:t>, Jens Blotevogel</a:t>
            </a:r>
            <a:r>
              <a:rPr lang="en-US" sz="1100" baseline="30000" dirty="0">
                <a:effectLst/>
                <a:latin typeface="+mn-lt"/>
                <a:ea typeface="MS Mincho" panose="02020609040205080304" pitchFamily="49" charset="-128"/>
                <a:cs typeface="Arial" panose="020B0604020202020204" pitchFamily="34" charset="0"/>
              </a:rPr>
              <a:t>2</a:t>
            </a:r>
            <a:endParaRPr lang="en-US" sz="1100" kern="1200" dirty="0">
              <a:latin typeface="+mn-lt"/>
            </a:endParaRPr>
          </a:p>
          <a:p>
            <a:pPr algn="ctr">
              <a:spcBef>
                <a:spcPts val="0"/>
              </a:spcBef>
              <a:spcAft>
                <a:spcPts val="200"/>
              </a:spcAft>
            </a:pPr>
            <a:r>
              <a:rPr lang="en-US" sz="1050" b="1" kern="1200" dirty="0">
                <a:solidFill>
                  <a:srgbClr val="0033CC"/>
                </a:solidFill>
              </a:rPr>
              <a:t>1. New Mexico State University; 2. Colorado State University; 3. </a:t>
            </a:r>
            <a:r>
              <a:rPr lang="en-US" sz="1050" b="1" dirty="0">
                <a:solidFill>
                  <a:srgbClr val="0033CC"/>
                </a:solidFill>
              </a:rPr>
              <a:t>National High Magnetic Field Laboratory</a:t>
            </a:r>
            <a:r>
              <a:rPr lang="en-US" sz="1050" b="1" kern="1200" dirty="0">
                <a:solidFill>
                  <a:srgbClr val="0033CC"/>
                </a:solidFill>
              </a:rPr>
              <a:t>; 4. Colorado School of Mines; 5. NAVFAC EXWC</a:t>
            </a:r>
            <a:endParaRPr lang="en-US" sz="600" b="1" kern="1200" dirty="0">
              <a:solidFill>
                <a:srgbClr val="0033CC"/>
              </a:solidFill>
            </a:endParaRPr>
          </a:p>
          <a:p>
            <a:pPr algn="ctr">
              <a:spcBef>
                <a:spcPts val="0"/>
              </a:spcBef>
            </a:pPr>
            <a:r>
              <a:rPr lang="en-US" sz="1050" b="1" kern="1200" dirty="0"/>
              <a:t>Funding Grants:</a:t>
            </a:r>
            <a:r>
              <a:rPr lang="en-US" sz="1050" kern="1200" dirty="0"/>
              <a:t>  G.S. Boebinger (NSF </a:t>
            </a:r>
            <a:r>
              <a:rPr lang="en-US" sz="1050" dirty="0"/>
              <a:t>DMR-1644779</a:t>
            </a:r>
            <a:r>
              <a:rPr lang="en-US" sz="1050" kern="1200" dirty="0"/>
              <a:t>); Jens Blotevogel (SERDP ER20-1265)</a:t>
            </a:r>
            <a:endParaRPr lang="en-US" sz="1050" b="1" kern="1200" dirty="0">
              <a:solidFill>
                <a:srgbClr val="0033CC"/>
              </a:solidFill>
            </a:endParaRPr>
          </a:p>
        </p:txBody>
      </p:sp>
      <p:sp>
        <p:nvSpPr>
          <p:cNvPr id="13" name="Rectangle 49"/>
          <p:cNvSpPr>
            <a:spLocks noChangeArrowheads="1"/>
          </p:cNvSpPr>
          <p:nvPr/>
        </p:nvSpPr>
        <p:spPr bwMode="auto">
          <a:xfrm>
            <a:off x="4495801" y="1325562"/>
            <a:ext cx="4572000" cy="4795777"/>
          </a:xfrm>
          <a:prstGeom prst="rect">
            <a:avLst/>
          </a:prstGeom>
          <a:noFill/>
          <a:ln w="19050">
            <a:solidFill>
              <a:srgbClr val="0033CC"/>
            </a:solidFill>
            <a:miter lim="800000"/>
            <a:headEnd/>
            <a:tailEnd/>
          </a:ln>
        </p:spPr>
        <p:txBody>
          <a:bodyPr wrap="none" anchor="ctr"/>
          <a:lstStyle/>
          <a:p>
            <a:endParaRPr lang="en-US"/>
          </a:p>
        </p:txBody>
      </p:sp>
      <p:sp>
        <p:nvSpPr>
          <p:cNvPr id="16" name="Rectangle 15"/>
          <p:cNvSpPr/>
          <p:nvPr/>
        </p:nvSpPr>
        <p:spPr>
          <a:xfrm>
            <a:off x="4495801" y="3588653"/>
            <a:ext cx="4571999" cy="461665"/>
          </a:xfrm>
          <a:prstGeom prst="rect">
            <a:avLst/>
          </a:prstGeom>
        </p:spPr>
        <p:txBody>
          <a:bodyPr wrap="square">
            <a:spAutoFit/>
          </a:bodyPr>
          <a:lstStyle/>
          <a:p>
            <a:pPr lvl="0" algn="ctr"/>
            <a:endParaRPr lang="en-US" sz="1200" dirty="0"/>
          </a:p>
          <a:p>
            <a:pPr algn="ctr"/>
            <a:endParaRPr lang="en-US" sz="1200" dirty="0"/>
          </a:p>
        </p:txBody>
      </p:sp>
      <p:pic>
        <p:nvPicPr>
          <p:cNvPr id="20" name="Picture 19">
            <a:extLst>
              <a:ext uri="{FF2B5EF4-FFF2-40B4-BE49-F238E27FC236}">
                <a16:creationId xmlns:a16="http://schemas.microsoft.com/office/drawing/2014/main" id="{6544FBBD-D568-46FC-8D2E-2B276FA6AF29}"/>
              </a:ext>
            </a:extLst>
          </p:cNvPr>
          <p:cNvPicPr>
            <a:picLocks noChangeAspect="1"/>
          </p:cNvPicPr>
          <p:nvPr/>
        </p:nvPicPr>
        <p:blipFill rotWithShape="1">
          <a:blip r:embed="rId7"/>
          <a:srcRect b="34632"/>
          <a:stretch/>
        </p:blipFill>
        <p:spPr>
          <a:xfrm>
            <a:off x="4552949" y="1366907"/>
            <a:ext cx="4438291" cy="2823710"/>
          </a:xfrm>
          <a:prstGeom prst="rect">
            <a:avLst/>
          </a:prstGeom>
        </p:spPr>
      </p:pic>
      <p:pic>
        <p:nvPicPr>
          <p:cNvPr id="21" name="Picture 20">
            <a:extLst>
              <a:ext uri="{FF2B5EF4-FFF2-40B4-BE49-F238E27FC236}">
                <a16:creationId xmlns:a16="http://schemas.microsoft.com/office/drawing/2014/main" id="{BC79EF3E-EE1F-4AD2-A4DA-007DBB0D5EDE}"/>
              </a:ext>
            </a:extLst>
          </p:cNvPr>
          <p:cNvPicPr>
            <a:picLocks noChangeAspect="1"/>
          </p:cNvPicPr>
          <p:nvPr/>
        </p:nvPicPr>
        <p:blipFill>
          <a:blip r:embed="rId8"/>
          <a:stretch>
            <a:fillRect/>
          </a:stretch>
        </p:blipFill>
        <p:spPr>
          <a:xfrm>
            <a:off x="4683378" y="4149226"/>
            <a:ext cx="4161922" cy="1231995"/>
          </a:xfrm>
          <a:prstGeom prst="rect">
            <a:avLst/>
          </a:prstGeom>
          <a:solidFill>
            <a:schemeClr val="bg1"/>
          </a:solidFill>
        </p:spPr>
      </p:pic>
      <p:sp>
        <p:nvSpPr>
          <p:cNvPr id="22" name="TextBox 21">
            <a:extLst>
              <a:ext uri="{FF2B5EF4-FFF2-40B4-BE49-F238E27FC236}">
                <a16:creationId xmlns:a16="http://schemas.microsoft.com/office/drawing/2014/main" id="{CC1D909D-0DB4-4C0A-AA44-CBBA95414E82}"/>
              </a:ext>
            </a:extLst>
          </p:cNvPr>
          <p:cNvSpPr txBox="1"/>
          <p:nvPr/>
        </p:nvSpPr>
        <p:spPr>
          <a:xfrm>
            <a:off x="4518329" y="5351898"/>
            <a:ext cx="4507530" cy="769441"/>
          </a:xfrm>
          <a:prstGeom prst="rect">
            <a:avLst/>
          </a:prstGeom>
          <a:noFill/>
        </p:spPr>
        <p:txBody>
          <a:bodyPr wrap="square" rtlCol="0">
            <a:spAutoFit/>
          </a:bodyPr>
          <a:lstStyle/>
          <a:p>
            <a:r>
              <a:rPr lang="en-US" sz="1100" b="0" i="0" dirty="0" smtClean="0">
                <a:solidFill>
                  <a:srgbClr val="000000"/>
                </a:solidFill>
                <a:effectLst/>
              </a:rPr>
              <a:t>Figure: (Top) Network </a:t>
            </a:r>
            <a:r>
              <a:rPr lang="en-US" sz="1100" b="0" i="0" dirty="0">
                <a:solidFill>
                  <a:srgbClr val="000000"/>
                </a:solidFill>
                <a:effectLst/>
              </a:rPr>
              <a:t>diagram suggesting the presence of sulfur-containing (black) PFAS chemicals with a range of perfluoroalkyl (CF2, blue) and ethoxy (C2H4O, orange) chain </a:t>
            </a:r>
            <a:r>
              <a:rPr lang="en-US" sz="1100" b="0" i="0" dirty="0" smtClean="0">
                <a:solidFill>
                  <a:srgbClr val="000000"/>
                </a:solidFill>
                <a:effectLst/>
              </a:rPr>
              <a:t>lengths.                      (Bottom) </a:t>
            </a:r>
            <a:r>
              <a:rPr lang="en-US" sz="1100" b="0" i="0" dirty="0">
                <a:solidFill>
                  <a:srgbClr val="000000"/>
                </a:solidFill>
                <a:effectLst/>
              </a:rPr>
              <a:t>A possible chemical structure to explain these </a:t>
            </a:r>
            <a:r>
              <a:rPr lang="en-US" sz="1100" b="0" i="0" dirty="0" smtClean="0">
                <a:solidFill>
                  <a:srgbClr val="000000"/>
                </a:solidFill>
                <a:effectLst/>
              </a:rPr>
              <a:t>data.</a:t>
            </a:r>
            <a:endParaRPr lang="en-US" sz="1100" dirty="0"/>
          </a:p>
        </p:txBody>
      </p:sp>
    </p:spTree>
    <p:extLst>
      <p:ext uri="{BB962C8B-B14F-4D97-AF65-F5344CB8AC3E}">
        <p14:creationId xmlns:p14="http://schemas.microsoft.com/office/powerpoint/2010/main" val="334584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106237" y="1384551"/>
            <a:ext cx="4295776" cy="4878259"/>
          </a:xfrm>
          <a:prstGeom prst="rect">
            <a:avLst/>
          </a:prstGeom>
          <a:noFill/>
          <a:ln w="9525">
            <a:noFill/>
            <a:miter lim="800000"/>
            <a:headEnd/>
            <a:tailEnd/>
          </a:ln>
        </p:spPr>
        <p:txBody>
          <a:bodyPr wrap="square">
            <a:spAutoFit/>
          </a:bodyPr>
          <a:lstStyle/>
          <a:p>
            <a:pPr algn="just"/>
            <a:r>
              <a:rPr lang="en-US" sz="1200" b="1" dirty="0">
                <a:solidFill>
                  <a:srgbClr val="000000"/>
                </a:solidFill>
              </a:rPr>
              <a:t>What is the finding? </a:t>
            </a:r>
            <a:r>
              <a:rPr lang="en-US" sz="1200" i="1" u="sng" dirty="0" smtClean="0">
                <a:latin typeface="Arial" charset="0"/>
              </a:rPr>
              <a:t>MagLab users and scientists teamed to develop </a:t>
            </a:r>
            <a:r>
              <a:rPr lang="en-US" sz="1200" i="1" u="sng" dirty="0">
                <a:latin typeface="Arial" charset="0"/>
              </a:rPr>
              <a:t>a new method that can identify individual fluorinated environmental contaminants in mixtures </a:t>
            </a:r>
            <a:r>
              <a:rPr lang="en-US" sz="1200" i="1" u="sng" dirty="0" smtClean="0">
                <a:latin typeface="Arial" charset="0"/>
              </a:rPr>
              <a:t>consisting of </a:t>
            </a:r>
            <a:r>
              <a:rPr lang="en-US" sz="1200" i="1" u="sng" dirty="0">
                <a:latin typeface="Arial" charset="0"/>
              </a:rPr>
              <a:t>thousands of other chemical </a:t>
            </a:r>
            <a:r>
              <a:rPr lang="en-US" sz="1200" i="1" u="sng" dirty="0" smtClean="0">
                <a:latin typeface="Arial" charset="0"/>
              </a:rPr>
              <a:t>compounds that are </a:t>
            </a:r>
            <a:r>
              <a:rPr lang="en-US" sz="1200" i="1" u="sng" dirty="0">
                <a:latin typeface="Arial" charset="0"/>
              </a:rPr>
              <a:t>typically detected in natural water or soil samples</a:t>
            </a:r>
            <a:r>
              <a:rPr lang="en-US" sz="1200" dirty="0">
                <a:latin typeface="Arial" charset="0"/>
              </a:rPr>
              <a:t>.</a:t>
            </a:r>
          </a:p>
          <a:p>
            <a:pPr algn="just"/>
            <a:endParaRPr lang="en-US" sz="600" dirty="0">
              <a:solidFill>
                <a:srgbClr val="000000"/>
              </a:solidFill>
            </a:endParaRPr>
          </a:p>
          <a:p>
            <a:pPr algn="just"/>
            <a:r>
              <a:rPr lang="en-US" sz="1200" b="1" dirty="0">
                <a:solidFill>
                  <a:srgbClr val="000000"/>
                </a:solidFill>
              </a:rPr>
              <a:t>Why is this important? </a:t>
            </a:r>
            <a:r>
              <a:rPr lang="en-US" sz="1200" dirty="0">
                <a:latin typeface="Arial" charset="0"/>
              </a:rPr>
              <a:t>Thousands of man-made </a:t>
            </a:r>
            <a:r>
              <a:rPr lang="en-US" sz="1200" dirty="0" err="1" smtClean="0">
                <a:latin typeface="Arial" charset="0"/>
              </a:rPr>
              <a:t>perfluoroalkyl</a:t>
            </a:r>
            <a:r>
              <a:rPr lang="en-US" sz="1200" dirty="0" smtClean="0">
                <a:latin typeface="Arial" charset="0"/>
              </a:rPr>
              <a:t> and </a:t>
            </a:r>
            <a:r>
              <a:rPr lang="en-US" sz="1200" dirty="0">
                <a:latin typeface="Arial" charset="0"/>
              </a:rPr>
              <a:t>polyfluoroalkyl substances (PFAS) contaminate our planet from </a:t>
            </a:r>
            <a:r>
              <a:rPr lang="en-US" sz="1200" dirty="0" smtClean="0">
                <a:latin typeface="Arial" charset="0"/>
              </a:rPr>
              <a:t>the North </a:t>
            </a:r>
            <a:r>
              <a:rPr lang="en-US" sz="1200" dirty="0">
                <a:latin typeface="Arial" charset="0"/>
              </a:rPr>
              <a:t>to </a:t>
            </a:r>
            <a:r>
              <a:rPr lang="en-US" sz="1200" dirty="0" smtClean="0">
                <a:latin typeface="Arial" charset="0"/>
              </a:rPr>
              <a:t>the South </a:t>
            </a:r>
            <a:r>
              <a:rPr lang="en-US" sz="1200" dirty="0">
                <a:latin typeface="Arial" charset="0"/>
              </a:rPr>
              <a:t>Pole. PFAS are </a:t>
            </a:r>
            <a:r>
              <a:rPr lang="en-US" sz="1200" dirty="0" smtClean="0">
                <a:latin typeface="Arial" charset="0"/>
              </a:rPr>
              <a:t>known </a:t>
            </a:r>
            <a:r>
              <a:rPr lang="en-US" sz="1200" dirty="0">
                <a:latin typeface="Arial" charset="0"/>
              </a:rPr>
              <a:t>as “forever chemicals” because they do not break down in the environment. </a:t>
            </a:r>
            <a:r>
              <a:rPr lang="en-US" sz="1200" i="1" u="sng" dirty="0">
                <a:latin typeface="Arial" charset="0"/>
              </a:rPr>
              <a:t>Only about 15-50 individual </a:t>
            </a:r>
            <a:r>
              <a:rPr lang="en-US" sz="1200" i="1" u="sng" dirty="0" smtClean="0">
                <a:latin typeface="Arial" charset="0"/>
              </a:rPr>
              <a:t>PFAS species </a:t>
            </a:r>
            <a:r>
              <a:rPr lang="en-US" sz="1200" i="1" u="sng" dirty="0">
                <a:latin typeface="Arial" charset="0"/>
              </a:rPr>
              <a:t>are typically measured during water, soil, and food analysis. However, those PFAS that are yet unknown (“dark matter”) may be more harmful or spread faster in the environment than the few that are analyzed on an every day basis.</a:t>
            </a:r>
            <a:r>
              <a:rPr lang="en-US" sz="1200" dirty="0">
                <a:latin typeface="Arial" charset="0"/>
              </a:rPr>
              <a:t> </a:t>
            </a:r>
            <a:r>
              <a:rPr lang="en-US" sz="1200" dirty="0" smtClean="0">
                <a:latin typeface="Arial" charset="0"/>
              </a:rPr>
              <a:t>This </a:t>
            </a:r>
            <a:r>
              <a:rPr lang="en-US" sz="1200" dirty="0">
                <a:latin typeface="Arial" charset="0"/>
              </a:rPr>
              <a:t>newly developed method will allow other scientists to take a closer look at how </a:t>
            </a:r>
            <a:r>
              <a:rPr lang="en-US" sz="1200" dirty="0" smtClean="0">
                <a:latin typeface="Arial" charset="0"/>
              </a:rPr>
              <a:t>more of these PFAS </a:t>
            </a:r>
            <a:r>
              <a:rPr lang="en-US" sz="1200" dirty="0">
                <a:latin typeface="Arial" charset="0"/>
              </a:rPr>
              <a:t>chemicals move </a:t>
            </a:r>
            <a:r>
              <a:rPr lang="en-US" sz="1200" dirty="0" smtClean="0">
                <a:latin typeface="Arial" charset="0"/>
              </a:rPr>
              <a:t>into </a:t>
            </a:r>
            <a:r>
              <a:rPr lang="en-US" sz="1200" dirty="0">
                <a:latin typeface="Arial" charset="0"/>
              </a:rPr>
              <a:t>water, soil, plants, feedstock, and eventually into humans, and </a:t>
            </a:r>
            <a:r>
              <a:rPr lang="en-US" sz="1200" dirty="0" smtClean="0">
                <a:latin typeface="Arial" charset="0"/>
              </a:rPr>
              <a:t>ultimately at the </a:t>
            </a:r>
            <a:r>
              <a:rPr lang="en-US" sz="1200" dirty="0">
                <a:latin typeface="Arial" charset="0"/>
              </a:rPr>
              <a:t>risks they pose.</a:t>
            </a:r>
          </a:p>
          <a:p>
            <a:pPr algn="just"/>
            <a:endParaRPr lang="en-US" sz="600" dirty="0">
              <a:latin typeface="Arial" charset="0"/>
            </a:endParaRPr>
          </a:p>
          <a:p>
            <a:pPr algn="just"/>
            <a:r>
              <a:rPr lang="en-US" sz="1200" b="1" dirty="0">
                <a:solidFill>
                  <a:srgbClr val="000000"/>
                </a:solidFill>
              </a:rPr>
              <a:t>Why did this research need the MagLab?</a:t>
            </a:r>
            <a:r>
              <a:rPr lang="en-US" sz="1200" b="1" dirty="0">
                <a:latin typeface="Arial" charset="0"/>
              </a:rPr>
              <a:t> </a:t>
            </a:r>
            <a:r>
              <a:rPr lang="en-US" sz="1200" dirty="0">
                <a:latin typeface="Arial" charset="0"/>
              </a:rPr>
              <a:t>PFAS identification relies on measuring differences in weight between individual molecules. </a:t>
            </a:r>
            <a:r>
              <a:rPr lang="en-US" sz="1200" i="1" u="sng" dirty="0">
                <a:latin typeface="Arial" charset="0"/>
              </a:rPr>
              <a:t>Only the </a:t>
            </a:r>
            <a:r>
              <a:rPr lang="en-US" sz="1200" i="1" u="sng" dirty="0" smtClean="0">
                <a:latin typeface="Arial" charset="0"/>
              </a:rPr>
              <a:t>Fourier-Transform </a:t>
            </a:r>
            <a:r>
              <a:rPr lang="en-US" sz="1200" i="1" u="sng" dirty="0">
                <a:latin typeface="Arial" charset="0"/>
              </a:rPr>
              <a:t>I</a:t>
            </a:r>
            <a:r>
              <a:rPr lang="en-US" sz="1200" i="1" u="sng" dirty="0" smtClean="0">
                <a:latin typeface="Arial" charset="0"/>
              </a:rPr>
              <a:t>on </a:t>
            </a:r>
            <a:r>
              <a:rPr lang="en-US" sz="1200" i="1" u="sng" dirty="0">
                <a:latin typeface="Arial" charset="0"/>
              </a:rPr>
              <a:t>C</a:t>
            </a:r>
            <a:r>
              <a:rPr lang="en-US" sz="1200" i="1" u="sng" dirty="0" smtClean="0">
                <a:latin typeface="Arial" charset="0"/>
              </a:rPr>
              <a:t>yclotron </a:t>
            </a:r>
            <a:r>
              <a:rPr lang="en-US" sz="1200" i="1" u="sng" dirty="0">
                <a:latin typeface="Arial" charset="0"/>
              </a:rPr>
              <a:t>R</a:t>
            </a:r>
            <a:r>
              <a:rPr lang="en-US" sz="1200" i="1" u="sng" dirty="0" smtClean="0">
                <a:latin typeface="Arial" charset="0"/>
              </a:rPr>
              <a:t>esonance </a:t>
            </a:r>
            <a:r>
              <a:rPr lang="en-US" sz="1200" i="1" u="sng" dirty="0">
                <a:latin typeface="Arial" charset="0"/>
              </a:rPr>
              <a:t>M</a:t>
            </a:r>
            <a:r>
              <a:rPr lang="en-US" sz="1200" i="1" u="sng" dirty="0" smtClean="0">
                <a:latin typeface="Arial" charset="0"/>
              </a:rPr>
              <a:t>ass </a:t>
            </a:r>
            <a:r>
              <a:rPr lang="en-US" sz="1200" i="1" u="sng" dirty="0">
                <a:latin typeface="Arial" charset="0"/>
              </a:rPr>
              <a:t>S</a:t>
            </a:r>
            <a:r>
              <a:rPr lang="en-US" sz="1200" i="1" u="sng" dirty="0" smtClean="0">
                <a:latin typeface="Arial" charset="0"/>
              </a:rPr>
              <a:t>pectrometers </a:t>
            </a:r>
            <a:r>
              <a:rPr lang="en-US" sz="1200" i="1" u="sng" dirty="0">
                <a:latin typeface="Arial" charset="0"/>
              </a:rPr>
              <a:t>at the MagLab can distinguish </a:t>
            </a:r>
            <a:r>
              <a:rPr lang="en-US" sz="1200" i="1" u="sng" dirty="0" smtClean="0">
                <a:latin typeface="Arial" charset="0"/>
              </a:rPr>
              <a:t>among the </a:t>
            </a:r>
            <a:r>
              <a:rPr lang="en-US" sz="1200" i="1" u="sng" dirty="0">
                <a:latin typeface="Arial" charset="0"/>
              </a:rPr>
              <a:t>many PFAS that differ in mass by only a </a:t>
            </a:r>
            <a:r>
              <a:rPr lang="en-US" sz="1200" i="1" u="sng" dirty="0" smtClean="0">
                <a:latin typeface="Arial" charset="0"/>
              </a:rPr>
              <a:t>10-trillion-quadrillionth </a:t>
            </a:r>
            <a:r>
              <a:rPr lang="en-US" sz="1200" i="1" u="sng" dirty="0">
                <a:latin typeface="Arial" charset="0"/>
              </a:rPr>
              <a:t>fraction of an ounce</a:t>
            </a:r>
            <a:r>
              <a:rPr lang="en-US" sz="1200" dirty="0">
                <a:latin typeface="Arial" charset="0"/>
              </a:rPr>
              <a:t>.</a:t>
            </a:r>
          </a:p>
        </p:txBody>
      </p:sp>
      <p:sp>
        <p:nvSpPr>
          <p:cNvPr id="1029" name="Line 42"/>
          <p:cNvSpPr>
            <a:spLocks noChangeShapeType="1"/>
          </p:cNvSpPr>
          <p:nvPr/>
        </p:nvSpPr>
        <p:spPr bwMode="auto">
          <a:xfrm>
            <a:off x="38100" y="1247775"/>
            <a:ext cx="9029700" cy="0"/>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4495801" y="1325562"/>
            <a:ext cx="4572000" cy="4795777"/>
          </a:xfrm>
          <a:prstGeom prst="rect">
            <a:avLst/>
          </a:prstGeom>
          <a:noFill/>
          <a:ln w="19050">
            <a:solidFill>
              <a:srgbClr val="0033CC"/>
            </a:solidFill>
            <a:miter lim="800000"/>
            <a:headEnd/>
            <a:tailEnd/>
          </a:ln>
        </p:spPr>
        <p:txBody>
          <a:bodyPr wrap="none" anchor="ctr"/>
          <a:lstStyle/>
          <a:p>
            <a:endParaRPr lang="en-US"/>
          </a:p>
        </p:txBody>
      </p:sp>
      <p:pic>
        <p:nvPicPr>
          <p:cNvPr id="12" name="Picture 11" descr="NSF logo.jpg"/>
          <p:cNvPicPr>
            <a:picLocks noChangeAspect="1"/>
          </p:cNvPicPr>
          <p:nvPr/>
        </p:nvPicPr>
        <p:blipFill>
          <a:blip r:embed="rId3" cstate="print"/>
          <a:stretch>
            <a:fillRect/>
          </a:stretch>
        </p:blipFill>
        <p:spPr>
          <a:xfrm>
            <a:off x="8050612" y="71414"/>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15" name="Rectangle 14"/>
          <p:cNvSpPr/>
          <p:nvPr/>
        </p:nvSpPr>
        <p:spPr>
          <a:xfrm>
            <a:off x="4495801" y="3588653"/>
            <a:ext cx="4571999" cy="461665"/>
          </a:xfrm>
          <a:prstGeom prst="rect">
            <a:avLst/>
          </a:prstGeom>
        </p:spPr>
        <p:txBody>
          <a:bodyPr wrap="square">
            <a:spAutoFit/>
          </a:bodyPr>
          <a:lstStyle/>
          <a:p>
            <a:pPr lvl="0" algn="ctr"/>
            <a:endParaRPr lang="en-US" sz="1200" dirty="0"/>
          </a:p>
          <a:p>
            <a:pPr algn="ctr"/>
            <a:endParaRPr lang="en-US" sz="1200" dirty="0"/>
          </a:p>
        </p:txBody>
      </p:sp>
      <p:sp>
        <p:nvSpPr>
          <p:cNvPr id="13" name="Text Box 62">
            <a:extLst>
              <a:ext uri="{FF2B5EF4-FFF2-40B4-BE49-F238E27FC236}">
                <a16:creationId xmlns:a16="http://schemas.microsoft.com/office/drawing/2014/main" id="{6CC5E644-9DF2-407E-9675-38CDFBF9A1FD}"/>
              </a:ext>
            </a:extLst>
          </p:cNvPr>
          <p:cNvSpPr txBox="1">
            <a:spLocks noChangeArrowheads="1"/>
          </p:cNvSpPr>
          <p:nvPr/>
        </p:nvSpPr>
        <p:spPr bwMode="auto">
          <a:xfrm>
            <a:off x="995373" y="0"/>
            <a:ext cx="6826807" cy="1238801"/>
          </a:xfrm>
          <a:prstGeom prst="rect">
            <a:avLst/>
          </a:prstGeom>
          <a:noFill/>
          <a:ln w="9525">
            <a:noFill/>
            <a:miter lim="800000"/>
            <a:headEnd/>
            <a:tailEnd/>
          </a:ln>
        </p:spPr>
        <p:txBody>
          <a:bodyPr wrap="square">
            <a:spAutoFit/>
          </a:bodyPr>
          <a:lstStyle/>
          <a:p>
            <a:pPr algn="ctr">
              <a:spcBef>
                <a:spcPts val="0"/>
              </a:spcBef>
              <a:spcAft>
                <a:spcPts val="200"/>
              </a:spcAft>
            </a:pPr>
            <a:r>
              <a:rPr lang="en-US" sz="1600" b="1" kern="1200" dirty="0"/>
              <a:t>A Deep Dive Into Forever Chemical Dark Matter</a:t>
            </a:r>
            <a:endParaRPr lang="en-US" sz="600" dirty="0"/>
          </a:p>
          <a:p>
            <a:pPr algn="ctr">
              <a:spcBef>
                <a:spcPts val="0"/>
              </a:spcBef>
              <a:spcAft>
                <a:spcPts val="200"/>
              </a:spcAft>
            </a:pPr>
            <a:r>
              <a:rPr lang="en-US" sz="1100" dirty="0">
                <a:effectLst/>
                <a:latin typeface="+mn-lt"/>
                <a:ea typeface="MS Mincho" panose="02020609040205080304" pitchFamily="49" charset="-128"/>
                <a:cs typeface="Arial" panose="020B0604020202020204" pitchFamily="34" charset="0"/>
              </a:rPr>
              <a:t>Robert B. Young</a:t>
            </a:r>
            <a:r>
              <a:rPr lang="en-US" sz="1100" baseline="30000" dirty="0">
                <a:effectLst/>
                <a:latin typeface="+mn-lt"/>
                <a:ea typeface="MS Mincho" panose="02020609040205080304" pitchFamily="49" charset="-128"/>
                <a:cs typeface="Arial" panose="020B0604020202020204" pitchFamily="34" charset="0"/>
              </a:rPr>
              <a:t>1</a:t>
            </a:r>
            <a:r>
              <a:rPr lang="en-US" sz="1100" dirty="0">
                <a:effectLst/>
                <a:latin typeface="+mn-lt"/>
                <a:ea typeface="MS Mincho" panose="02020609040205080304" pitchFamily="49" charset="-128"/>
                <a:cs typeface="Arial" panose="020B0604020202020204" pitchFamily="34" charset="0"/>
              </a:rPr>
              <a:t>, Nasim E. Pica</a:t>
            </a:r>
            <a:r>
              <a:rPr lang="en-US" sz="1100" baseline="30000" dirty="0">
                <a:effectLst/>
                <a:latin typeface="+mn-lt"/>
                <a:ea typeface="MS Mincho" panose="02020609040205080304" pitchFamily="49" charset="-128"/>
                <a:cs typeface="Arial" panose="020B0604020202020204" pitchFamily="34" charset="0"/>
              </a:rPr>
              <a:t>2</a:t>
            </a:r>
            <a:r>
              <a:rPr lang="en-US" sz="1100" dirty="0">
                <a:effectLst/>
                <a:latin typeface="+mn-lt"/>
                <a:ea typeface="MS Mincho" panose="02020609040205080304" pitchFamily="49" charset="-128"/>
                <a:cs typeface="Arial" panose="020B0604020202020204" pitchFamily="34" charset="0"/>
              </a:rPr>
              <a:t>, Hamidreza Sharifan</a:t>
            </a:r>
            <a:r>
              <a:rPr lang="en-US" sz="1100" baseline="30000" dirty="0">
                <a:effectLst/>
                <a:latin typeface="+mn-lt"/>
                <a:ea typeface="MS Mincho" panose="02020609040205080304" pitchFamily="49" charset="-128"/>
                <a:cs typeface="Arial" panose="020B0604020202020204" pitchFamily="34" charset="0"/>
              </a:rPr>
              <a:t>2</a:t>
            </a:r>
            <a:r>
              <a:rPr lang="en-US" sz="1100" dirty="0">
                <a:effectLst/>
                <a:latin typeface="+mn-lt"/>
                <a:ea typeface="MS Mincho" panose="02020609040205080304" pitchFamily="49" charset="-128"/>
                <a:cs typeface="Arial" panose="020B0604020202020204" pitchFamily="34" charset="0"/>
              </a:rPr>
              <a:t>, Huan Chen</a:t>
            </a:r>
            <a:r>
              <a:rPr lang="en-US" sz="1100" baseline="30000" dirty="0">
                <a:effectLst/>
                <a:latin typeface="+mn-lt"/>
                <a:ea typeface="MS Mincho" panose="02020609040205080304" pitchFamily="49" charset="-128"/>
                <a:cs typeface="Arial" panose="020B0604020202020204" pitchFamily="34" charset="0"/>
              </a:rPr>
              <a:t>3</a:t>
            </a:r>
            <a:r>
              <a:rPr lang="en-US" sz="1100" dirty="0">
                <a:effectLst/>
                <a:latin typeface="+mn-lt"/>
                <a:ea typeface="MS Mincho" panose="02020609040205080304" pitchFamily="49" charset="-128"/>
                <a:cs typeface="Arial" panose="020B0604020202020204" pitchFamily="34" charset="0"/>
              </a:rPr>
              <a:t>, Holly K. Roth</a:t>
            </a:r>
            <a:r>
              <a:rPr lang="en-US" sz="1100" baseline="30000" dirty="0">
                <a:latin typeface="+mn-lt"/>
                <a:ea typeface="MS Mincho" panose="02020609040205080304" pitchFamily="49" charset="-128"/>
              </a:rPr>
              <a:t>2</a:t>
            </a:r>
            <a:r>
              <a:rPr lang="en-US" sz="1100" dirty="0">
                <a:effectLst/>
                <a:latin typeface="+mn-lt"/>
                <a:ea typeface="MS Mincho" panose="02020609040205080304" pitchFamily="49" charset="-128"/>
                <a:cs typeface="Arial" panose="020B0604020202020204" pitchFamily="34" charset="0"/>
              </a:rPr>
              <a:t>, Greg T. Blakney</a:t>
            </a:r>
            <a:r>
              <a:rPr lang="en-US" sz="1100" baseline="30000" dirty="0">
                <a:latin typeface="+mn-lt"/>
                <a:ea typeface="MS Mincho" panose="02020609040205080304" pitchFamily="49" charset="-128"/>
              </a:rPr>
              <a:t>3</a:t>
            </a:r>
            <a:r>
              <a:rPr lang="en-US" sz="1100" dirty="0">
                <a:effectLst/>
                <a:latin typeface="+mn-lt"/>
                <a:ea typeface="MS Mincho" panose="02020609040205080304" pitchFamily="49" charset="-128"/>
                <a:cs typeface="Arial" panose="020B0604020202020204" pitchFamily="34" charset="0"/>
              </a:rPr>
              <a:t>, Thomas Borch</a:t>
            </a:r>
            <a:r>
              <a:rPr lang="en-US" sz="1100" baseline="30000" dirty="0">
                <a:effectLst/>
                <a:latin typeface="+mn-lt"/>
                <a:ea typeface="MS Mincho" panose="02020609040205080304" pitchFamily="49" charset="-128"/>
                <a:cs typeface="Arial" panose="020B0604020202020204" pitchFamily="34" charset="0"/>
              </a:rPr>
              <a:t>2</a:t>
            </a:r>
            <a:r>
              <a:rPr lang="en-US" sz="1100" dirty="0">
                <a:effectLst/>
                <a:latin typeface="+mn-lt"/>
                <a:ea typeface="MS Mincho" panose="02020609040205080304" pitchFamily="49" charset="-128"/>
                <a:cs typeface="Arial" panose="020B0604020202020204" pitchFamily="34" charset="0"/>
              </a:rPr>
              <a:t>, Christopher P. Higgins</a:t>
            </a:r>
            <a:r>
              <a:rPr lang="en-US" sz="1100" baseline="30000" dirty="0">
                <a:latin typeface="+mn-lt"/>
                <a:ea typeface="MS Mincho" panose="02020609040205080304" pitchFamily="49" charset="-128"/>
              </a:rPr>
              <a:t>4</a:t>
            </a:r>
            <a:r>
              <a:rPr lang="en-US" sz="1100" dirty="0">
                <a:effectLst/>
                <a:latin typeface="+mn-lt"/>
                <a:ea typeface="MS Mincho" panose="02020609040205080304" pitchFamily="49" charset="-128"/>
                <a:cs typeface="Arial" panose="020B0604020202020204" pitchFamily="34" charset="0"/>
              </a:rPr>
              <a:t>, John J. Kornuc</a:t>
            </a:r>
            <a:r>
              <a:rPr lang="en-US" sz="1100" baseline="30000" dirty="0">
                <a:latin typeface="+mn-lt"/>
                <a:ea typeface="MS Mincho" panose="02020609040205080304" pitchFamily="49" charset="-128"/>
              </a:rPr>
              <a:t>5</a:t>
            </a:r>
            <a:r>
              <a:rPr lang="en-US" sz="1100" dirty="0">
                <a:effectLst/>
                <a:latin typeface="+mn-lt"/>
                <a:ea typeface="MS Mincho" panose="02020609040205080304" pitchFamily="49" charset="-128"/>
                <a:cs typeface="Arial" panose="020B0604020202020204" pitchFamily="34" charset="0"/>
              </a:rPr>
              <a:t>, Amy M. McKenna</a:t>
            </a:r>
            <a:r>
              <a:rPr lang="en-US" sz="1100" baseline="30000" dirty="0">
                <a:latin typeface="+mn-lt"/>
                <a:ea typeface="MS Mincho" panose="02020609040205080304" pitchFamily="49" charset="-128"/>
              </a:rPr>
              <a:t>2,3</a:t>
            </a:r>
            <a:r>
              <a:rPr lang="en-US" sz="1100" dirty="0">
                <a:effectLst/>
                <a:latin typeface="+mn-lt"/>
                <a:ea typeface="MS Mincho" panose="02020609040205080304" pitchFamily="49" charset="-128"/>
                <a:cs typeface="Arial" panose="020B0604020202020204" pitchFamily="34" charset="0"/>
              </a:rPr>
              <a:t>, Jens Blotevogel</a:t>
            </a:r>
            <a:r>
              <a:rPr lang="en-US" sz="1100" baseline="30000" dirty="0">
                <a:effectLst/>
                <a:latin typeface="+mn-lt"/>
                <a:ea typeface="MS Mincho" panose="02020609040205080304" pitchFamily="49" charset="-128"/>
                <a:cs typeface="Arial" panose="020B0604020202020204" pitchFamily="34" charset="0"/>
              </a:rPr>
              <a:t>2</a:t>
            </a:r>
            <a:endParaRPr lang="en-US" sz="1100" kern="1200" dirty="0">
              <a:latin typeface="+mn-lt"/>
            </a:endParaRPr>
          </a:p>
          <a:p>
            <a:pPr algn="ctr">
              <a:spcBef>
                <a:spcPts val="0"/>
              </a:spcBef>
              <a:spcAft>
                <a:spcPts val="200"/>
              </a:spcAft>
            </a:pPr>
            <a:r>
              <a:rPr lang="en-US" sz="1050" b="1" kern="1200" dirty="0">
                <a:solidFill>
                  <a:srgbClr val="0033CC"/>
                </a:solidFill>
              </a:rPr>
              <a:t>1. New Mexico State University; 2. Colorado State University; 3. </a:t>
            </a:r>
            <a:r>
              <a:rPr lang="en-US" sz="1050" b="1" dirty="0">
                <a:solidFill>
                  <a:srgbClr val="0033CC"/>
                </a:solidFill>
              </a:rPr>
              <a:t>National High Magnetic Field Laboratory</a:t>
            </a:r>
            <a:r>
              <a:rPr lang="en-US" sz="1050" b="1" kern="1200" dirty="0">
                <a:solidFill>
                  <a:srgbClr val="0033CC"/>
                </a:solidFill>
              </a:rPr>
              <a:t>; 4. Colorado School of Mines; 5. NAVFAC EXWC</a:t>
            </a:r>
            <a:endParaRPr lang="en-US" sz="600" b="1" kern="1200" dirty="0">
              <a:solidFill>
                <a:srgbClr val="0033CC"/>
              </a:solidFill>
            </a:endParaRPr>
          </a:p>
          <a:p>
            <a:pPr algn="ctr">
              <a:spcBef>
                <a:spcPts val="0"/>
              </a:spcBef>
            </a:pPr>
            <a:r>
              <a:rPr lang="en-US" sz="1050" b="1" kern="1200" dirty="0"/>
              <a:t>Funding Grants:</a:t>
            </a:r>
            <a:r>
              <a:rPr lang="en-US" sz="1050" kern="1200" dirty="0"/>
              <a:t>  G.S. Boebinger (NSF </a:t>
            </a:r>
            <a:r>
              <a:rPr lang="en-US" sz="1050" dirty="0"/>
              <a:t>DMR-1644779</a:t>
            </a:r>
            <a:r>
              <a:rPr lang="en-US" sz="1050" kern="1200" dirty="0"/>
              <a:t>); Jens Blotevogel (SERDP ER20-1265)</a:t>
            </a:r>
            <a:endParaRPr lang="en-US" sz="1050" b="1" kern="1200" dirty="0">
              <a:solidFill>
                <a:srgbClr val="0033CC"/>
              </a:solidFill>
            </a:endParaRPr>
          </a:p>
        </p:txBody>
      </p:sp>
      <p:pic>
        <p:nvPicPr>
          <p:cNvPr id="18" name="Picture 17">
            <a:extLst>
              <a:ext uri="{FF2B5EF4-FFF2-40B4-BE49-F238E27FC236}">
                <a16:creationId xmlns:a16="http://schemas.microsoft.com/office/drawing/2014/main" id="{6544FBBD-D568-46FC-8D2E-2B276FA6AF29}"/>
              </a:ext>
            </a:extLst>
          </p:cNvPr>
          <p:cNvPicPr>
            <a:picLocks noChangeAspect="1"/>
          </p:cNvPicPr>
          <p:nvPr/>
        </p:nvPicPr>
        <p:blipFill rotWithShape="1">
          <a:blip r:embed="rId5"/>
          <a:srcRect b="34632"/>
          <a:stretch/>
        </p:blipFill>
        <p:spPr>
          <a:xfrm>
            <a:off x="4552949" y="1366907"/>
            <a:ext cx="4438291" cy="2823710"/>
          </a:xfrm>
          <a:prstGeom prst="rect">
            <a:avLst/>
          </a:prstGeom>
        </p:spPr>
      </p:pic>
      <p:sp>
        <p:nvSpPr>
          <p:cNvPr id="16" name="Text Box 28">
            <a:extLst>
              <a:ext uri="{FF2B5EF4-FFF2-40B4-BE49-F238E27FC236}">
                <a16:creationId xmlns:a16="http://schemas.microsoft.com/office/drawing/2014/main" id="{CB72FEB1-2594-4095-9F0F-9C5FBC86EBEC}"/>
              </a:ext>
            </a:extLst>
          </p:cNvPr>
          <p:cNvSpPr txBox="1">
            <a:spLocks noChangeArrowheads="1"/>
          </p:cNvSpPr>
          <p:nvPr/>
        </p:nvSpPr>
        <p:spPr bwMode="auto">
          <a:xfrm>
            <a:off x="50802" y="6130314"/>
            <a:ext cx="9144000" cy="769441"/>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 used:</a:t>
            </a:r>
            <a:r>
              <a:rPr lang="en-US" sz="1100" dirty="0">
                <a:solidFill>
                  <a:srgbClr val="333399"/>
                </a:solidFill>
              </a:rPr>
              <a:t> </a:t>
            </a:r>
            <a:r>
              <a:rPr lang="fr-FR" sz="1100" dirty="0">
                <a:solidFill>
                  <a:srgbClr val="333399"/>
                </a:solidFill>
              </a:rPr>
              <a:t>Ion Cyclotron </a:t>
            </a:r>
            <a:r>
              <a:rPr lang="fr-FR" sz="1100" dirty="0" err="1">
                <a:solidFill>
                  <a:srgbClr val="333399"/>
                </a:solidFill>
              </a:rPr>
              <a:t>Resonance</a:t>
            </a:r>
            <a:r>
              <a:rPr lang="fr-FR" sz="1100" dirty="0">
                <a:solidFill>
                  <a:srgbClr val="333399"/>
                </a:solidFill>
              </a:rPr>
              <a:t> (9.4 T and 21 T FT-ICR MS)</a:t>
            </a:r>
            <a:endParaRPr lang="en-US" sz="1100" dirty="0">
              <a:solidFill>
                <a:srgbClr val="333399"/>
              </a:solidFill>
            </a:endParaRPr>
          </a:p>
          <a:p>
            <a:r>
              <a:rPr lang="en-US" sz="1100" b="1" dirty="0">
                <a:solidFill>
                  <a:srgbClr val="333399"/>
                </a:solidFill>
              </a:rPr>
              <a:t>Citation: </a:t>
            </a:r>
            <a:r>
              <a:rPr lang="en-US" sz="1100" dirty="0">
                <a:solidFill>
                  <a:srgbClr val="333399"/>
                </a:solidFill>
              </a:rPr>
              <a:t>Young, R.B.; Pica, N.E.; </a:t>
            </a:r>
            <a:r>
              <a:rPr lang="en-US" sz="1100" dirty="0" err="1">
                <a:solidFill>
                  <a:srgbClr val="333399"/>
                </a:solidFill>
              </a:rPr>
              <a:t>Sharifan</a:t>
            </a:r>
            <a:r>
              <a:rPr lang="en-US" sz="1100" dirty="0">
                <a:solidFill>
                  <a:srgbClr val="333399"/>
                </a:solidFill>
              </a:rPr>
              <a:t>, H.; Chen, H.; Roth, H.K.; Blakney, G.T.; </a:t>
            </a:r>
            <a:r>
              <a:rPr lang="en-US" sz="1100" dirty="0" err="1">
                <a:solidFill>
                  <a:srgbClr val="333399"/>
                </a:solidFill>
              </a:rPr>
              <a:t>Borch</a:t>
            </a:r>
            <a:r>
              <a:rPr lang="en-US" sz="1100" dirty="0">
                <a:solidFill>
                  <a:srgbClr val="333399"/>
                </a:solidFill>
              </a:rPr>
              <a:t>, T.; Higgins, C.P.; </a:t>
            </a:r>
            <a:r>
              <a:rPr lang="en-US" sz="1100" dirty="0" err="1">
                <a:solidFill>
                  <a:srgbClr val="333399"/>
                </a:solidFill>
              </a:rPr>
              <a:t>Kornuc</a:t>
            </a:r>
            <a:r>
              <a:rPr lang="en-US" sz="1100" dirty="0">
                <a:solidFill>
                  <a:srgbClr val="333399"/>
                </a:solidFill>
              </a:rPr>
              <a:t>, J.J.; McKenna, A.M.; </a:t>
            </a:r>
            <a:r>
              <a:rPr lang="en-US" sz="1100" dirty="0" err="1">
                <a:solidFill>
                  <a:srgbClr val="333399"/>
                </a:solidFill>
              </a:rPr>
              <a:t>Blotevogel</a:t>
            </a:r>
            <a:r>
              <a:rPr lang="en-US" sz="1100" dirty="0">
                <a:solidFill>
                  <a:srgbClr val="333399"/>
                </a:solidFill>
              </a:rPr>
              <a:t>, J., </a:t>
            </a:r>
            <a:r>
              <a:rPr lang="en-US" sz="1100" i="1" dirty="0">
                <a:solidFill>
                  <a:srgbClr val="333399"/>
                </a:solidFill>
              </a:rPr>
              <a:t>PFAS Analysis with Ultrahigh Resolution 21T FT-ICR MS: Suspect and Nontargeted Screening with Unrivaled Mass Resolving Power and Accuracy,</a:t>
            </a:r>
            <a:r>
              <a:rPr lang="en-US" sz="1100" dirty="0">
                <a:solidFill>
                  <a:srgbClr val="333399"/>
                </a:solidFill>
              </a:rPr>
              <a:t> </a:t>
            </a:r>
            <a:r>
              <a:rPr lang="en-US" sz="1100" b="1" dirty="0">
                <a:solidFill>
                  <a:srgbClr val="333399"/>
                </a:solidFill>
              </a:rPr>
              <a:t>Environmental Science and Technology</a:t>
            </a:r>
            <a:r>
              <a:rPr lang="en-US" sz="1100" dirty="0">
                <a:solidFill>
                  <a:srgbClr val="333399"/>
                </a:solidFill>
              </a:rPr>
              <a:t>, </a:t>
            </a:r>
            <a:r>
              <a:rPr lang="en-US" sz="1100" b="1" dirty="0">
                <a:solidFill>
                  <a:srgbClr val="333399"/>
                </a:solidFill>
              </a:rPr>
              <a:t>56</a:t>
            </a:r>
            <a:r>
              <a:rPr lang="en-US" sz="1100" dirty="0">
                <a:solidFill>
                  <a:srgbClr val="333399"/>
                </a:solidFill>
              </a:rPr>
              <a:t> (4), 2455–2465 (2022) </a:t>
            </a:r>
            <a:r>
              <a:rPr lang="en-US" sz="1100" dirty="0">
                <a:solidFill>
                  <a:srgbClr val="333399"/>
                </a:solidFill>
                <a:hlinkClick r:id="rId6">
                  <a:extLst>
                    <a:ext uri="{A12FA001-AC4F-418D-AE19-62706E023703}">
                      <ahyp:hlinkClr xmlns:ahyp="http://schemas.microsoft.com/office/drawing/2018/hyperlinkcolor" xmlns="" val="tx"/>
                    </a:ext>
                  </a:extLst>
                </a:hlinkClick>
              </a:rPr>
              <a:t>doi.org/10.1021/acs.est.1c08143</a:t>
            </a:r>
            <a:r>
              <a:rPr lang="en-US" sz="1100" dirty="0">
                <a:solidFill>
                  <a:srgbClr val="333399"/>
                </a:solidFill>
              </a:rPr>
              <a:t> - </a:t>
            </a:r>
            <a:r>
              <a:rPr lang="en-US" sz="1100" dirty="0">
                <a:solidFill>
                  <a:srgbClr val="333399"/>
                </a:solidFill>
                <a:hlinkClick r:id="rId7">
                  <a:extLst>
                    <a:ext uri="{A12FA001-AC4F-418D-AE19-62706E023703}">
                      <ahyp:hlinkClr xmlns:ahyp="http://schemas.microsoft.com/office/drawing/2018/hyperlinkcolor" xmlns="" val="tx"/>
                    </a:ext>
                  </a:extLst>
                </a:hlinkClick>
              </a:rPr>
              <a:t>Data Set</a:t>
            </a:r>
            <a:endParaRPr lang="en-US" sz="1200" dirty="0">
              <a:solidFill>
                <a:srgbClr val="333399"/>
              </a:solidFill>
            </a:endParaRPr>
          </a:p>
        </p:txBody>
      </p:sp>
      <p:pic>
        <p:nvPicPr>
          <p:cNvPr id="17" name="Picture 16">
            <a:extLst>
              <a:ext uri="{FF2B5EF4-FFF2-40B4-BE49-F238E27FC236}">
                <a16:creationId xmlns:a16="http://schemas.microsoft.com/office/drawing/2014/main" id="{BC79EF3E-EE1F-4AD2-A4DA-007DBB0D5EDE}"/>
              </a:ext>
            </a:extLst>
          </p:cNvPr>
          <p:cNvPicPr>
            <a:picLocks noChangeAspect="1"/>
          </p:cNvPicPr>
          <p:nvPr/>
        </p:nvPicPr>
        <p:blipFill>
          <a:blip r:embed="rId8"/>
          <a:stretch>
            <a:fillRect/>
          </a:stretch>
        </p:blipFill>
        <p:spPr>
          <a:xfrm>
            <a:off x="4683378" y="4149226"/>
            <a:ext cx="4161922" cy="1231995"/>
          </a:xfrm>
          <a:prstGeom prst="rect">
            <a:avLst/>
          </a:prstGeom>
          <a:solidFill>
            <a:schemeClr val="bg1"/>
          </a:solidFill>
        </p:spPr>
      </p:pic>
      <p:sp>
        <p:nvSpPr>
          <p:cNvPr id="19" name="TextBox 18">
            <a:extLst>
              <a:ext uri="{FF2B5EF4-FFF2-40B4-BE49-F238E27FC236}">
                <a16:creationId xmlns:a16="http://schemas.microsoft.com/office/drawing/2014/main" id="{CC1D909D-0DB4-4C0A-AA44-CBBA95414E82}"/>
              </a:ext>
            </a:extLst>
          </p:cNvPr>
          <p:cNvSpPr txBox="1"/>
          <p:nvPr/>
        </p:nvSpPr>
        <p:spPr>
          <a:xfrm>
            <a:off x="4518329" y="5351898"/>
            <a:ext cx="4507530" cy="769441"/>
          </a:xfrm>
          <a:prstGeom prst="rect">
            <a:avLst/>
          </a:prstGeom>
          <a:noFill/>
        </p:spPr>
        <p:txBody>
          <a:bodyPr wrap="square" rtlCol="0">
            <a:spAutoFit/>
          </a:bodyPr>
          <a:lstStyle/>
          <a:p>
            <a:r>
              <a:rPr lang="en-US" sz="1100" b="0" i="0" dirty="0" smtClean="0">
                <a:solidFill>
                  <a:srgbClr val="000000"/>
                </a:solidFill>
                <a:effectLst/>
              </a:rPr>
              <a:t>Figure: (Top) Network </a:t>
            </a:r>
            <a:r>
              <a:rPr lang="en-US" sz="1100" b="0" i="0" dirty="0">
                <a:solidFill>
                  <a:srgbClr val="000000"/>
                </a:solidFill>
                <a:effectLst/>
              </a:rPr>
              <a:t>diagram suggesting the presence of sulfur-containing (black) PFAS chemicals with a range of perfluoroalkyl (CF2, blue) and ethoxy (C2H4O, orange) chain </a:t>
            </a:r>
            <a:r>
              <a:rPr lang="en-US" sz="1100" b="0" i="0" dirty="0" smtClean="0">
                <a:solidFill>
                  <a:srgbClr val="000000"/>
                </a:solidFill>
                <a:effectLst/>
              </a:rPr>
              <a:t>lengths.                      (Bottom) </a:t>
            </a:r>
            <a:r>
              <a:rPr lang="en-US" sz="1100" b="0" i="0" dirty="0">
                <a:solidFill>
                  <a:srgbClr val="000000"/>
                </a:solidFill>
                <a:effectLst/>
              </a:rPr>
              <a:t>A possible chemical structure to explain these </a:t>
            </a:r>
            <a:r>
              <a:rPr lang="en-US" sz="1100" b="0" i="0" dirty="0" smtClean="0">
                <a:solidFill>
                  <a:srgbClr val="000000"/>
                </a:solidFill>
                <a:effectLst/>
              </a:rPr>
              <a:t>data.</a:t>
            </a:r>
            <a:endParaRPr lang="en-US" sz="1100" dirty="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3489ADD64191E43967A9DCBD9FB6C60" ma:contentTypeVersion="1" ma:contentTypeDescription="Create a new document." ma:contentTypeScope="" ma:versionID="a6b847c8da0d2eddcc68a0bc94e4d89e">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D5E7397-0615-4D77-A17D-5A928F8090CE}"/>
</file>

<file path=customXml/itemProps2.xml><?xml version="1.0" encoding="utf-8"?>
<ds:datastoreItem xmlns:ds="http://schemas.openxmlformats.org/officeDocument/2006/customXml" ds:itemID="{F49C2BBC-9795-438A-AB42-79681F629580}"/>
</file>

<file path=customXml/itemProps3.xml><?xml version="1.0" encoding="utf-8"?>
<ds:datastoreItem xmlns:ds="http://schemas.openxmlformats.org/officeDocument/2006/customXml" ds:itemID="{62DF898E-B6E2-46D5-8177-A8EDA4CD0779}"/>
</file>

<file path=docProps/app.xml><?xml version="1.0" encoding="utf-8"?>
<Properties xmlns="http://schemas.openxmlformats.org/officeDocument/2006/extended-properties" xmlns:vt="http://schemas.openxmlformats.org/officeDocument/2006/docPropsVTypes">
  <TotalTime>6161</TotalTime>
  <Words>949</Words>
  <Application>Microsoft Office PowerPoint</Application>
  <PresentationFormat>On-screen Show (4:3)</PresentationFormat>
  <Paragraphs>26</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MS Mincho</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147</cp:revision>
  <cp:lastPrinted>2019-07-16T13:07:28Z</cp:lastPrinted>
  <dcterms:created xsi:type="dcterms:W3CDTF">2004-08-07T03:10:56Z</dcterms:created>
  <dcterms:modified xsi:type="dcterms:W3CDTF">2022-07-08T19:16:03Z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0x01010033489ADD64191E43967A9DCBD9FB6C60</vt:lpwstr>
  </property>
</Properties>
</file>