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2" autoAdjust="0"/>
    <p:restoredTop sz="89387" autoAdjust="0"/>
  </p:normalViewPr>
  <p:slideViewPr>
    <p:cSldViewPr snapToGrid="0">
      <p:cViewPr varScale="1">
        <p:scale>
          <a:sx n="109" d="100"/>
          <a:sy n="109" d="100"/>
        </p:scale>
        <p:origin x="822"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doi.org/10.1002/tea.21753"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hyperlink" Target="https://doi.org/10.1002/tea.217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50802" y="1285212"/>
            <a:ext cx="3893669" cy="5001369"/>
          </a:xfrm>
          <a:prstGeom prst="rect">
            <a:avLst/>
          </a:prstGeom>
          <a:noFill/>
          <a:ln w="9525">
            <a:noFill/>
            <a:miter lim="800000"/>
            <a:headEnd/>
            <a:tailEnd/>
          </a:ln>
        </p:spPr>
        <p:txBody>
          <a:bodyPr wrap="square">
            <a:spAutoFit/>
          </a:bodyPr>
          <a:lstStyle/>
          <a:p>
            <a:pPr algn="just"/>
            <a:r>
              <a:rPr lang="en-US" sz="1200" dirty="0"/>
              <a:t>The MagLab’s Center for Integrating Research and Learning (CIRL) runs multiple programs for students that engage them with MagLab mentors and role models to learn about </a:t>
            </a:r>
            <a:r>
              <a:rPr lang="en-US" sz="1200" dirty="0" smtClean="0"/>
              <a:t>materials-related STEM careers. It also researches STEM </a:t>
            </a:r>
            <a:r>
              <a:rPr lang="en-US" sz="1200" dirty="0"/>
              <a:t>identity – one’s sense of belonging and future success in STEM. </a:t>
            </a:r>
            <a:r>
              <a:rPr lang="en-US" sz="1200" i="1" u="sng" dirty="0" smtClean="0"/>
              <a:t>This education research collaboration highlights </a:t>
            </a:r>
            <a:r>
              <a:rPr lang="en-US" sz="1200" i="1" u="sng" dirty="0"/>
              <a:t>the STEM identity trajectory of a MagLab camp alumna </a:t>
            </a:r>
            <a:r>
              <a:rPr lang="en-US" sz="1200" i="1" u="sng" dirty="0" smtClean="0"/>
              <a:t>– given the pseudonym Marie - from </a:t>
            </a:r>
            <a:r>
              <a:rPr lang="en-US" sz="1200" i="1" u="sng" dirty="0"/>
              <a:t>middle </a:t>
            </a:r>
            <a:r>
              <a:rPr lang="en-US" sz="1200" i="1" u="sng" dirty="0" smtClean="0"/>
              <a:t>school, through high school and undergraduate studies, all the way to </a:t>
            </a:r>
            <a:r>
              <a:rPr lang="en-US" sz="1200" i="1" u="sng" dirty="0"/>
              <a:t>graduate school</a:t>
            </a:r>
            <a:r>
              <a:rPr lang="en-US" sz="1200" dirty="0"/>
              <a:t>. </a:t>
            </a:r>
          </a:p>
          <a:p>
            <a:pPr algn="just"/>
            <a:endParaRPr lang="en-US" sz="700" dirty="0"/>
          </a:p>
          <a:p>
            <a:pPr algn="just"/>
            <a:r>
              <a:rPr lang="en-US" sz="1200" dirty="0"/>
              <a:t>STEM identity has become a popular lens and outcome in science education research. However, few studies have focused on how intersectionality, specifically the domains of power within our society, affects women of color as they navigate </a:t>
            </a:r>
            <a:r>
              <a:rPr lang="en-US" sz="1200" dirty="0" smtClean="0"/>
              <a:t>both informal and formal schooling. </a:t>
            </a:r>
            <a:r>
              <a:rPr lang="en-US" sz="1200" i="1" u="sng" dirty="0" smtClean="0"/>
              <a:t>This </a:t>
            </a:r>
            <a:r>
              <a:rPr lang="en-US" sz="1200" i="1" u="sng" dirty="0"/>
              <a:t>paper uses narrative inquiry methodology to examine how a young Black woman, Marie, constructs her math and science identities through stories </a:t>
            </a:r>
            <a:r>
              <a:rPr lang="en-US" sz="1200" i="1" u="sng" dirty="0" smtClean="0"/>
              <a:t>to which she could refer during </a:t>
            </a:r>
            <a:r>
              <a:rPr lang="en-US" sz="1200" i="1" u="sng" dirty="0"/>
              <a:t>moments of doubt</a:t>
            </a:r>
            <a:r>
              <a:rPr lang="en-US" sz="1200" dirty="0"/>
              <a:t>. The positive  emotions associated with these stories about her social experiences (e.g., MagLab summer camps, research opportunities, and attending an HBCU) created a resilience storyline that allowed her to connect her positive science and racial storied-identity across </a:t>
            </a:r>
            <a:r>
              <a:rPr lang="en-US" sz="1200" dirty="0" smtClean="0"/>
              <a:t>time and </a:t>
            </a:r>
            <a:r>
              <a:rPr lang="en-US" sz="1200" dirty="0"/>
              <a:t>settings</a:t>
            </a:r>
            <a:r>
              <a:rPr lang="en-US" sz="1200" dirty="0" smtClean="0"/>
              <a:t>.</a:t>
            </a:r>
            <a:endParaRPr lang="en-US" sz="1200" dirty="0"/>
          </a:p>
        </p:txBody>
      </p:sp>
      <p:sp>
        <p:nvSpPr>
          <p:cNvPr id="1029" name="Line 42"/>
          <p:cNvSpPr>
            <a:spLocks noChangeShapeType="1"/>
          </p:cNvSpPr>
          <p:nvPr/>
        </p:nvSpPr>
        <p:spPr bwMode="auto">
          <a:xfrm>
            <a:off x="38100" y="1212607"/>
            <a:ext cx="90297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3987798" y="1335413"/>
            <a:ext cx="5097933" cy="3719101"/>
          </a:xfrm>
          <a:prstGeom prst="rect">
            <a:avLst/>
          </a:prstGeom>
          <a:noFill/>
          <a:ln w="19050">
            <a:solidFill>
              <a:srgbClr val="0033CC"/>
            </a:solidFill>
            <a:miter lim="800000"/>
            <a:headEnd/>
            <a:tailEnd/>
          </a:ln>
        </p:spPr>
        <p:txBody>
          <a:bodyPr wrap="none" anchor="ctr"/>
          <a:lstStyle/>
          <a:p>
            <a:endParaRPr lang="en-US" dirty="0"/>
          </a:p>
        </p:txBody>
      </p:sp>
      <p:pic>
        <p:nvPicPr>
          <p:cNvPr id="12" name="Picture 11" descr="NSF logo.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974053" y="45116"/>
            <a:ext cx="1017188" cy="1023315"/>
          </a:xfrm>
          <a:prstGeom prst="rect">
            <a:avLst/>
          </a:prstGeom>
        </p:spPr>
      </p:pic>
      <p:sp>
        <p:nvSpPr>
          <p:cNvPr id="13" name="Text Box 62"/>
          <p:cNvSpPr txBox="1">
            <a:spLocks noChangeArrowheads="1"/>
          </p:cNvSpPr>
          <p:nvPr/>
        </p:nvSpPr>
        <p:spPr bwMode="auto">
          <a:xfrm>
            <a:off x="651937" y="-39868"/>
            <a:ext cx="7640100" cy="1231106"/>
          </a:xfrm>
          <a:prstGeom prst="rect">
            <a:avLst/>
          </a:prstGeom>
          <a:noFill/>
          <a:ln w="9525">
            <a:noFill/>
            <a:miter lim="800000"/>
            <a:headEnd/>
            <a:tailEnd/>
          </a:ln>
        </p:spPr>
        <p:txBody>
          <a:bodyPr wrap="square">
            <a:spAutoFit/>
          </a:bodyPr>
          <a:lstStyle/>
          <a:p>
            <a:pPr algn="ctr">
              <a:spcBef>
                <a:spcPts val="0"/>
              </a:spcBef>
            </a:pPr>
            <a:r>
              <a:rPr lang="en-US" sz="1600" b="1" kern="1200" dirty="0"/>
              <a:t>Education Research Highlight: </a:t>
            </a:r>
          </a:p>
          <a:p>
            <a:pPr algn="ctr">
              <a:spcBef>
                <a:spcPts val="0"/>
              </a:spcBef>
            </a:pPr>
            <a:r>
              <a:rPr lang="en-US" sz="1600" b="1" kern="1200" dirty="0"/>
              <a:t>Intersectionality and Black Women in STEM</a:t>
            </a:r>
          </a:p>
          <a:p>
            <a:pPr algn="ctr">
              <a:spcBef>
                <a:spcPts val="0"/>
              </a:spcBef>
            </a:pPr>
            <a:endParaRPr lang="en-US" sz="600" dirty="0"/>
          </a:p>
          <a:p>
            <a:pPr algn="ctr">
              <a:spcBef>
                <a:spcPts val="0"/>
              </a:spcBef>
            </a:pPr>
            <a:r>
              <a:rPr lang="en-US" sz="1100" dirty="0" smtClean="0"/>
              <a:t>A. Ibourk</a:t>
            </a:r>
            <a:r>
              <a:rPr lang="en-US" sz="1100" kern="1200" baseline="30000" dirty="0" smtClean="0"/>
              <a:t>1</a:t>
            </a:r>
            <a:r>
              <a:rPr lang="en-US" sz="1100" kern="1200" dirty="0"/>
              <a:t>, </a:t>
            </a:r>
            <a:r>
              <a:rPr lang="en-US" sz="1100" kern="1200" dirty="0" smtClean="0"/>
              <a:t>R. Hughes</a:t>
            </a:r>
            <a:r>
              <a:rPr lang="en-US" sz="1100" kern="1200" baseline="30000" dirty="0" smtClean="0"/>
              <a:t>2</a:t>
            </a:r>
            <a:r>
              <a:rPr lang="en-US" sz="1100" kern="1200" dirty="0"/>
              <a:t>, </a:t>
            </a:r>
            <a:r>
              <a:rPr lang="en-US" sz="1100" kern="1200" dirty="0" smtClean="0"/>
              <a:t>C. Mathis</a:t>
            </a:r>
            <a:r>
              <a:rPr lang="en-US" sz="1100" kern="1200" baseline="30000" dirty="0" smtClean="0"/>
              <a:t>3</a:t>
            </a:r>
            <a:endParaRPr lang="en-US" sz="1100" kern="1200" dirty="0"/>
          </a:p>
          <a:p>
            <a:pPr marL="228600" indent="-228600" algn="ctr">
              <a:spcBef>
                <a:spcPts val="0"/>
              </a:spcBef>
              <a:buAutoNum type="arabicPeriod"/>
            </a:pPr>
            <a:r>
              <a:rPr lang="en-US" sz="1050" b="1" kern="1200" dirty="0">
                <a:solidFill>
                  <a:srgbClr val="0033CC"/>
                </a:solidFill>
              </a:rPr>
              <a:t>Florida State University; 2. National High Magnetic Field </a:t>
            </a:r>
            <a:r>
              <a:rPr lang="en-US" sz="1050" b="1" kern="1200" dirty="0" smtClean="0">
                <a:solidFill>
                  <a:srgbClr val="0033CC"/>
                </a:solidFill>
              </a:rPr>
              <a:t>Lab; </a:t>
            </a:r>
            <a:r>
              <a:rPr lang="en-US" sz="1050" b="1" kern="1200" dirty="0">
                <a:solidFill>
                  <a:srgbClr val="0033CC"/>
                </a:solidFill>
              </a:rPr>
              <a:t>3. University of Washington;</a:t>
            </a:r>
          </a:p>
          <a:p>
            <a:pPr algn="ctr">
              <a:spcBef>
                <a:spcPts val="0"/>
              </a:spcBef>
            </a:pPr>
            <a:r>
              <a:rPr lang="en-US" sz="400" b="1" kern="1200" dirty="0" smtClean="0">
                <a:solidFill>
                  <a:srgbClr val="0033CC"/>
                </a:solidFill>
              </a:rPr>
              <a:t> </a:t>
            </a:r>
            <a:r>
              <a:rPr lang="en-US" sz="200" b="1" kern="1200" dirty="0" smtClean="0">
                <a:solidFill>
                  <a:srgbClr val="0033CC"/>
                </a:solidFill>
              </a:rPr>
              <a:t> </a:t>
            </a:r>
            <a:endParaRPr lang="en-US" sz="200" b="1" kern="1200" dirty="0">
              <a:solidFill>
                <a:srgbClr val="0033CC"/>
              </a:solidFill>
            </a:endParaRPr>
          </a:p>
          <a:p>
            <a:pPr algn="ctr">
              <a:spcBef>
                <a:spcPts val="0"/>
              </a:spcBef>
            </a:pPr>
            <a:r>
              <a:rPr lang="en-US" sz="1050" b="1" kern="1200" dirty="0"/>
              <a:t>Funding Grants:</a:t>
            </a:r>
            <a:r>
              <a:rPr lang="en-US" sz="1050" kern="1200" dirty="0"/>
              <a:t>  G.S. Boebinger (NSF </a:t>
            </a:r>
            <a:r>
              <a:rPr lang="en-US" sz="1050" dirty="0"/>
              <a:t>DMR-1644779</a:t>
            </a:r>
            <a:r>
              <a:rPr lang="en-US" sz="1050" kern="1200" dirty="0"/>
              <a:t>) </a:t>
            </a:r>
            <a:endParaRPr lang="en-US" sz="1050" b="1" kern="1200" dirty="0">
              <a:solidFill>
                <a:srgbClr val="0033CC"/>
              </a:solidFill>
            </a:endParaRPr>
          </a:p>
        </p:txBody>
      </p:sp>
      <p:pic>
        <p:nvPicPr>
          <p:cNvPr id="14" name="Picture 13" descr="JustM_purple.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2" name="TextBox 1">
            <a:extLst>
              <a:ext uri="{FF2B5EF4-FFF2-40B4-BE49-F238E27FC236}">
                <a16:creationId xmlns:a16="http://schemas.microsoft.com/office/drawing/2014/main" id="{1FC20307-B0A5-41A6-91E5-CCD87E1D8DFC}"/>
              </a:ext>
            </a:extLst>
          </p:cNvPr>
          <p:cNvSpPr txBox="1"/>
          <p:nvPr/>
        </p:nvSpPr>
        <p:spPr>
          <a:xfrm>
            <a:off x="3975096" y="5054514"/>
            <a:ext cx="5092704" cy="1200329"/>
          </a:xfrm>
          <a:prstGeom prst="rect">
            <a:avLst/>
          </a:prstGeom>
          <a:noFill/>
        </p:spPr>
        <p:txBody>
          <a:bodyPr wrap="square" rtlCol="0">
            <a:spAutoFit/>
          </a:bodyPr>
          <a:lstStyle/>
          <a:p>
            <a:pPr algn="just"/>
            <a:r>
              <a:rPr lang="en-US" sz="1200" dirty="0"/>
              <a:t>By using </a:t>
            </a:r>
            <a:r>
              <a:rPr lang="en-US" sz="1200" dirty="0" smtClean="0"/>
              <a:t>this </a:t>
            </a:r>
            <a:r>
              <a:rPr lang="en-US" sz="1200" dirty="0"/>
              <a:t>intersectionality lens, </a:t>
            </a:r>
            <a:r>
              <a:rPr lang="en-US" sz="1200" dirty="0" smtClean="0"/>
              <a:t>these researchers were </a:t>
            </a:r>
            <a:r>
              <a:rPr lang="en-US" sz="1200" dirty="0"/>
              <a:t>able to highlight how recognition from family, friends, teachers, and faculty led to the positive emotions of joy and pride that strengthened not only </a:t>
            </a:r>
            <a:r>
              <a:rPr lang="en-US" sz="1200" dirty="0" smtClean="0"/>
              <a:t>Marie’s </a:t>
            </a:r>
            <a:r>
              <a:rPr lang="en-US" sz="1200" dirty="0"/>
              <a:t>science and math identities but also her racial identity. </a:t>
            </a:r>
            <a:r>
              <a:rPr lang="en-US" sz="1200" i="1" u="sng" dirty="0"/>
              <a:t>C</a:t>
            </a:r>
            <a:r>
              <a:rPr lang="en-US" sz="1200" i="1" u="sng" dirty="0" smtClean="0"/>
              <a:t>onclusions from this research support the call </a:t>
            </a:r>
            <a:r>
              <a:rPr lang="en-US" sz="1200" i="1" u="sng" dirty="0"/>
              <a:t>for structural changes within K-12 and higher education that are crucial for equity goals within STEM education</a:t>
            </a:r>
            <a:r>
              <a:rPr lang="en-US" sz="1200" dirty="0"/>
              <a:t>. </a:t>
            </a:r>
          </a:p>
        </p:txBody>
      </p:sp>
      <p:sp>
        <p:nvSpPr>
          <p:cNvPr id="16" name="Text Box 28">
            <a:extLst>
              <a:ext uri="{FF2B5EF4-FFF2-40B4-BE49-F238E27FC236}">
                <a16:creationId xmlns:a16="http://schemas.microsoft.com/office/drawing/2014/main" id="{EECB1905-A9F0-47FF-BC64-B721524E2354}"/>
              </a:ext>
            </a:extLst>
          </p:cNvPr>
          <p:cNvSpPr txBox="1">
            <a:spLocks noChangeArrowheads="1"/>
          </p:cNvSpPr>
          <p:nvPr/>
        </p:nvSpPr>
        <p:spPr bwMode="auto">
          <a:xfrm>
            <a:off x="50802" y="6204291"/>
            <a:ext cx="9029700" cy="600164"/>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Center for Integrating Research and Learning, FSU College of Education</a:t>
            </a:r>
          </a:p>
          <a:p>
            <a:pPr algn="just"/>
            <a:r>
              <a:rPr lang="en-US" sz="1100" b="1" dirty="0">
                <a:solidFill>
                  <a:srgbClr val="333399"/>
                </a:solidFill>
              </a:rPr>
              <a:t>Citation: </a:t>
            </a:r>
            <a:r>
              <a:rPr lang="en-US" sz="1100" dirty="0" err="1">
                <a:solidFill>
                  <a:srgbClr val="333399"/>
                </a:solidFill>
              </a:rPr>
              <a:t>Ibourk</a:t>
            </a:r>
            <a:r>
              <a:rPr lang="en-US" sz="1100" dirty="0">
                <a:solidFill>
                  <a:srgbClr val="333399"/>
                </a:solidFill>
              </a:rPr>
              <a:t>, A.; Hughes, R.; Mathis, C., </a:t>
            </a:r>
            <a:r>
              <a:rPr lang="en-US" sz="1100" i="1" dirty="0">
                <a:solidFill>
                  <a:srgbClr val="333399"/>
                </a:solidFill>
              </a:rPr>
              <a:t>“It is What it Is”: Using Storied-Identity and Intersectionality Lenses to Understand What Shaped a Young Black Woman's STEM Identity Trajectory,</a:t>
            </a:r>
            <a:r>
              <a:rPr lang="en-US" sz="1100" dirty="0">
                <a:solidFill>
                  <a:srgbClr val="333399"/>
                </a:solidFill>
              </a:rPr>
              <a:t> </a:t>
            </a:r>
            <a:r>
              <a:rPr lang="en-US" sz="1100" b="1" dirty="0">
                <a:solidFill>
                  <a:srgbClr val="333399"/>
                </a:solidFill>
              </a:rPr>
              <a:t>Journal of Research on Science Teaching</a:t>
            </a:r>
            <a:r>
              <a:rPr lang="en-US" sz="1100" dirty="0" smtClean="0">
                <a:solidFill>
                  <a:srgbClr val="333399"/>
                </a:solidFill>
              </a:rPr>
              <a:t>, </a:t>
            </a:r>
            <a:r>
              <a:rPr lang="en-US" sz="1100" dirty="0">
                <a:solidFill>
                  <a:srgbClr val="333399"/>
                </a:solidFill>
              </a:rPr>
              <a:t>(2022</a:t>
            </a:r>
            <a:r>
              <a:rPr lang="en-US" sz="1100" dirty="0" smtClean="0">
                <a:solidFill>
                  <a:srgbClr val="333399"/>
                </a:solidFill>
              </a:rPr>
              <a:t>)   </a:t>
            </a:r>
            <a:r>
              <a:rPr lang="en-US" sz="1100" dirty="0">
                <a:solidFill>
                  <a:srgbClr val="333399"/>
                </a:solidFill>
                <a:hlinkClick r:id="rId5">
                  <a:extLst>
                    <a:ext uri="{A12FA001-AC4F-418D-AE19-62706E023703}">
                      <ahyp:hlinkClr xmlns:ahyp="http://schemas.microsoft.com/office/drawing/2018/hyperlinkcolor" xmlns="" val="tx"/>
                    </a:ext>
                  </a:extLst>
                </a:hlinkClick>
              </a:rPr>
              <a:t>doi.org/10.1002/tea.21753</a:t>
            </a:r>
            <a:endParaRPr lang="en-US" sz="1200" dirty="0">
              <a:solidFill>
                <a:srgbClr val="333399"/>
              </a:solidFill>
            </a:endParaRPr>
          </a:p>
        </p:txBody>
      </p:sp>
      <p:grpSp>
        <p:nvGrpSpPr>
          <p:cNvPr id="3" name="Group 2"/>
          <p:cNvGrpSpPr/>
          <p:nvPr/>
        </p:nvGrpSpPr>
        <p:grpSpPr>
          <a:xfrm>
            <a:off x="4011700" y="1377302"/>
            <a:ext cx="5056099" cy="3019502"/>
            <a:chOff x="4011700" y="1377302"/>
            <a:chExt cx="5056099" cy="3019502"/>
          </a:xfrm>
        </p:grpSpPr>
        <p:pic>
          <p:nvPicPr>
            <p:cNvPr id="18" name="Picture 17"/>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rot="5400000">
              <a:off x="5052413" y="381417"/>
              <a:ext cx="2992606" cy="5038167"/>
            </a:xfrm>
            <a:prstGeom prst="rect">
              <a:avLst/>
            </a:prstGeom>
          </p:spPr>
        </p:pic>
        <p:pic>
          <p:nvPicPr>
            <p:cNvPr id="19" name="Picture 18"/>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rot="5400000">
              <a:off x="5790913" y="1259827"/>
              <a:ext cx="1093517" cy="1335349"/>
            </a:xfrm>
            <a:prstGeom prst="rect">
              <a:avLst/>
            </a:prstGeom>
          </p:spPr>
        </p:pic>
        <p:sp>
          <p:nvSpPr>
            <p:cNvPr id="4" name="Rectangle 3"/>
            <p:cNvSpPr/>
            <p:nvPr/>
          </p:nvSpPr>
          <p:spPr>
            <a:xfrm>
              <a:off x="4029632" y="1870318"/>
              <a:ext cx="757521" cy="8011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rot="5400000">
              <a:off x="4324698" y="1064304"/>
              <a:ext cx="936819" cy="1562815"/>
            </a:xfrm>
            <a:prstGeom prst="rect">
              <a:avLst/>
            </a:prstGeom>
          </p:spPr>
        </p:pic>
      </p:grpSp>
      <p:sp>
        <p:nvSpPr>
          <p:cNvPr id="20" name="TextBox 19">
            <a:extLst>
              <a:ext uri="{FF2B5EF4-FFF2-40B4-BE49-F238E27FC236}">
                <a16:creationId xmlns:a16="http://schemas.microsoft.com/office/drawing/2014/main" id="{1FC20307-B0A5-41A6-91E5-CCD87E1D8DFC}"/>
              </a:ext>
            </a:extLst>
          </p:cNvPr>
          <p:cNvSpPr txBox="1"/>
          <p:nvPr/>
        </p:nvSpPr>
        <p:spPr>
          <a:xfrm>
            <a:off x="3975096" y="4396804"/>
            <a:ext cx="5092704" cy="646331"/>
          </a:xfrm>
          <a:prstGeom prst="rect">
            <a:avLst/>
          </a:prstGeom>
          <a:noFill/>
        </p:spPr>
        <p:txBody>
          <a:bodyPr wrap="square" rtlCol="0">
            <a:spAutoFit/>
          </a:bodyPr>
          <a:lstStyle/>
          <a:p>
            <a:pPr algn="just"/>
            <a:r>
              <a:rPr lang="en-US" sz="1200" dirty="0" smtClean="0"/>
              <a:t>A timeline of Marie’s STEM storied-identity trajectory and the emotions that surfaced. Sub-identities are categorized by color. Emotions are categorized by shape.</a:t>
            </a:r>
            <a:endParaRPr lang="en-US" sz="1200" dirty="0"/>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38100" y="1325562"/>
            <a:ext cx="5556380" cy="4770537"/>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b="1" dirty="0" smtClean="0">
                <a:solidFill>
                  <a:srgbClr val="000000"/>
                </a:solidFill>
              </a:rPr>
              <a:t> </a:t>
            </a:r>
            <a:r>
              <a:rPr lang="en-US" sz="1200" i="1" u="sng" dirty="0" smtClean="0">
                <a:latin typeface="Arial" charset="0"/>
              </a:rPr>
              <a:t>Marie (a pseudonym) is a young Black alumna of MagLab summer camps. Strong </a:t>
            </a:r>
            <a:r>
              <a:rPr lang="en-US" sz="1200" i="1" u="sng" dirty="0">
                <a:latin typeface="Arial" charset="0"/>
              </a:rPr>
              <a:t>support from </a:t>
            </a:r>
            <a:r>
              <a:rPr lang="en-US" sz="1200" i="1" u="sng" dirty="0" smtClean="0">
                <a:latin typeface="Arial" charset="0"/>
              </a:rPr>
              <a:t>family </a:t>
            </a:r>
            <a:r>
              <a:rPr lang="en-US" sz="1200" i="1" u="sng" dirty="0">
                <a:latin typeface="Arial" charset="0"/>
              </a:rPr>
              <a:t>and positive experiences in STEM </a:t>
            </a:r>
            <a:r>
              <a:rPr lang="en-US" sz="1200" i="1" u="sng" dirty="0" smtClean="0">
                <a:latin typeface="Arial" charset="0"/>
              </a:rPr>
              <a:t>gave Marie </a:t>
            </a:r>
            <a:r>
              <a:rPr lang="en-US" sz="1200" i="1" u="sng" dirty="0">
                <a:latin typeface="Arial" charset="0"/>
              </a:rPr>
              <a:t>stories of resilience that she could fall back on for support during moments of doubt in high school and college</a:t>
            </a:r>
            <a:r>
              <a:rPr lang="en-US" sz="1200" dirty="0">
                <a:latin typeface="Arial" charset="0"/>
              </a:rPr>
              <a:t>. </a:t>
            </a:r>
          </a:p>
          <a:p>
            <a:pPr algn="just"/>
            <a:endParaRPr lang="en-US" sz="800" b="1" dirty="0">
              <a:solidFill>
                <a:srgbClr val="000000"/>
              </a:solidFill>
            </a:endParaRPr>
          </a:p>
          <a:p>
            <a:pPr algn="just"/>
            <a:r>
              <a:rPr lang="en-US" sz="1200" b="1" dirty="0">
                <a:solidFill>
                  <a:srgbClr val="000000"/>
                </a:solidFill>
              </a:rPr>
              <a:t>Why is this important? </a:t>
            </a:r>
            <a:r>
              <a:rPr lang="en-US" sz="1200" dirty="0">
                <a:solidFill>
                  <a:srgbClr val="000000"/>
                </a:solidFill>
                <a:latin typeface="Arial" charset="0"/>
              </a:rPr>
              <a:t>The moments of doubt that Marie experienced were due to the cultural, institutional, disciplinary and interpersonal domains of power that intersect and influence Black girls’ and women’s experiences in STEM. </a:t>
            </a:r>
            <a:r>
              <a:rPr lang="en-US" sz="1200" i="1" u="sng" dirty="0" smtClean="0">
                <a:solidFill>
                  <a:srgbClr val="000000"/>
                </a:solidFill>
                <a:latin typeface="Arial" charset="0"/>
              </a:rPr>
              <a:t>To better support Black </a:t>
            </a:r>
            <a:r>
              <a:rPr lang="en-US" sz="1200" i="1" u="sng" dirty="0">
                <a:solidFill>
                  <a:srgbClr val="000000"/>
                </a:solidFill>
                <a:latin typeface="Arial" charset="0"/>
              </a:rPr>
              <a:t>girls and women </a:t>
            </a:r>
            <a:r>
              <a:rPr lang="en-US" sz="1200" i="1" u="sng" dirty="0" smtClean="0">
                <a:solidFill>
                  <a:srgbClr val="000000"/>
                </a:solidFill>
                <a:latin typeface="Arial" charset="0"/>
              </a:rPr>
              <a:t>seeking places </a:t>
            </a:r>
            <a:r>
              <a:rPr lang="en-US" sz="1200" i="1" u="sng" dirty="0">
                <a:solidFill>
                  <a:srgbClr val="000000"/>
                </a:solidFill>
                <a:latin typeface="Arial" charset="0"/>
              </a:rPr>
              <a:t>in the STEM workforce, it is important for researchers and educators to consider the complex cultural, social, and institutional factors that </a:t>
            </a:r>
            <a:r>
              <a:rPr lang="en-US" sz="1200" i="1" u="sng" dirty="0" smtClean="0">
                <a:solidFill>
                  <a:srgbClr val="000000"/>
                </a:solidFill>
                <a:latin typeface="Arial" charset="0"/>
              </a:rPr>
              <a:t>too often prevent </a:t>
            </a:r>
            <a:r>
              <a:rPr lang="en-US" sz="1200" i="1" u="sng" dirty="0">
                <a:solidFill>
                  <a:srgbClr val="000000"/>
                </a:solidFill>
                <a:latin typeface="Arial" charset="0"/>
              </a:rPr>
              <a:t>them from thriving in STEM</a:t>
            </a:r>
            <a:r>
              <a:rPr lang="en-US" sz="1200" dirty="0">
                <a:solidFill>
                  <a:srgbClr val="000000"/>
                </a:solidFill>
                <a:latin typeface="Arial" charset="0"/>
              </a:rPr>
              <a:t>. Racism and sexism </a:t>
            </a:r>
            <a:r>
              <a:rPr lang="en-US" sz="1200" dirty="0" smtClean="0">
                <a:solidFill>
                  <a:srgbClr val="000000"/>
                </a:solidFill>
                <a:latin typeface="Arial" charset="0"/>
              </a:rPr>
              <a:t>exist throughout </a:t>
            </a:r>
            <a:r>
              <a:rPr lang="en-US" sz="1200" dirty="0">
                <a:solidFill>
                  <a:srgbClr val="000000"/>
                </a:solidFill>
                <a:latin typeface="Arial" charset="0"/>
              </a:rPr>
              <a:t>the structure of the </a:t>
            </a:r>
            <a:r>
              <a:rPr lang="en-US" sz="1200" dirty="0" smtClean="0">
                <a:solidFill>
                  <a:srgbClr val="000000"/>
                </a:solidFill>
                <a:latin typeface="Arial" charset="0"/>
              </a:rPr>
              <a:t>nation’s </a:t>
            </a:r>
            <a:r>
              <a:rPr lang="en-US" sz="1200" dirty="0">
                <a:solidFill>
                  <a:srgbClr val="000000"/>
                </a:solidFill>
                <a:latin typeface="Arial" charset="0"/>
              </a:rPr>
              <a:t>institutions and culture. This means </a:t>
            </a:r>
            <a:r>
              <a:rPr lang="en-US" sz="1200" dirty="0" smtClean="0">
                <a:solidFill>
                  <a:srgbClr val="000000"/>
                </a:solidFill>
                <a:latin typeface="Arial" charset="0"/>
              </a:rPr>
              <a:t>that K-12 </a:t>
            </a:r>
            <a:r>
              <a:rPr lang="en-US" sz="1200" dirty="0">
                <a:solidFill>
                  <a:srgbClr val="000000"/>
                </a:solidFill>
                <a:latin typeface="Arial" charset="0"/>
              </a:rPr>
              <a:t>schools, STEM disciplines and departments cannot ignore these domains of power. </a:t>
            </a:r>
            <a:r>
              <a:rPr lang="en-US" sz="1200" i="1" u="sng" dirty="0">
                <a:solidFill>
                  <a:srgbClr val="000000"/>
                </a:solidFill>
                <a:latin typeface="Arial" charset="0"/>
              </a:rPr>
              <a:t>Rather science educators and STEM faculty need to discuss the role that stereotypes, and biases have played in our lives </a:t>
            </a:r>
            <a:r>
              <a:rPr lang="en-US" sz="1200" i="1" u="sng" dirty="0" smtClean="0">
                <a:solidFill>
                  <a:srgbClr val="000000"/>
                </a:solidFill>
                <a:latin typeface="Arial" charset="0"/>
              </a:rPr>
              <a:t>both historically </a:t>
            </a:r>
            <a:r>
              <a:rPr lang="en-US" sz="1200" i="1" u="sng" dirty="0">
                <a:solidFill>
                  <a:srgbClr val="000000"/>
                </a:solidFill>
                <a:latin typeface="Arial" charset="0"/>
              </a:rPr>
              <a:t>and currently</a:t>
            </a:r>
            <a:r>
              <a:rPr lang="en-US" sz="1200" dirty="0">
                <a:solidFill>
                  <a:srgbClr val="000000"/>
                </a:solidFill>
                <a:latin typeface="Arial" charset="0"/>
              </a:rPr>
              <a:t>. </a:t>
            </a:r>
          </a:p>
          <a:p>
            <a:pPr algn="just"/>
            <a:endParaRPr lang="en-US" sz="800" b="1" dirty="0">
              <a:solidFill>
                <a:srgbClr val="000000"/>
              </a:solidFill>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 Two of Marie’s influential stories of resilience included MagLab summer camps </a:t>
            </a:r>
            <a:r>
              <a:rPr lang="en-US" sz="1200" dirty="0" smtClean="0">
                <a:latin typeface="Arial" charset="0"/>
              </a:rPr>
              <a:t>in which she participated: Camp </a:t>
            </a:r>
            <a:r>
              <a:rPr lang="en-US" sz="1200" dirty="0">
                <a:latin typeface="Arial" charset="0"/>
              </a:rPr>
              <a:t>Tesla and </a:t>
            </a:r>
            <a:r>
              <a:rPr lang="en-US" sz="1200" dirty="0" err="1" smtClean="0">
                <a:latin typeface="Arial" charset="0"/>
              </a:rPr>
              <a:t>SciGirls</a:t>
            </a:r>
            <a:r>
              <a:rPr lang="en-US" sz="1200" dirty="0" smtClean="0">
                <a:latin typeface="Arial" charset="0"/>
              </a:rPr>
              <a:t>. </a:t>
            </a:r>
            <a:r>
              <a:rPr lang="en-US" sz="1200" i="1" u="sng" dirty="0">
                <a:latin typeface="Arial" charset="0"/>
              </a:rPr>
              <a:t>This study indicates that experiences in summer camps and programs like those that the </a:t>
            </a:r>
            <a:r>
              <a:rPr lang="en-US" sz="1200" i="1" u="sng" dirty="0" err="1">
                <a:latin typeface="Arial" charset="0"/>
              </a:rPr>
              <a:t>MagLab</a:t>
            </a:r>
            <a:r>
              <a:rPr lang="en-US" sz="1200" i="1" u="sng" dirty="0">
                <a:latin typeface="Arial" charset="0"/>
              </a:rPr>
              <a:t> provides can create positive memories for girls to fall back on during moments of doubt</a:t>
            </a:r>
            <a:r>
              <a:rPr lang="en-US" sz="1200" dirty="0">
                <a:latin typeface="Arial" charset="0"/>
              </a:rPr>
              <a:t>. However, these programs are not </a:t>
            </a:r>
            <a:r>
              <a:rPr lang="en-US" sz="1200" dirty="0" smtClean="0">
                <a:latin typeface="Arial" charset="0"/>
              </a:rPr>
              <a:t>sufficient </a:t>
            </a:r>
            <a:r>
              <a:rPr lang="en-US" sz="1200" dirty="0">
                <a:latin typeface="Arial" charset="0"/>
              </a:rPr>
              <a:t>to combat the pervasive systems in our society that marginalize girls, particularly girls of color, in education and STEM. </a:t>
            </a:r>
            <a:r>
              <a:rPr lang="en-US" sz="1200" i="1" u="sng" dirty="0">
                <a:latin typeface="Arial" charset="0"/>
              </a:rPr>
              <a:t>Marie’s success in STEM was also influenced by her college experience at an HBCU that helped her see her strength and value as a Black woman in STEM</a:t>
            </a:r>
            <a:r>
              <a:rPr lang="en-US" sz="1200" dirty="0">
                <a:latin typeface="Arial" charset="0"/>
              </a:rPr>
              <a:t>.</a:t>
            </a:r>
          </a:p>
        </p:txBody>
      </p:sp>
      <p:sp>
        <p:nvSpPr>
          <p:cNvPr id="1034" name="Rectangle 49"/>
          <p:cNvSpPr>
            <a:spLocks noChangeArrowheads="1"/>
          </p:cNvSpPr>
          <p:nvPr/>
        </p:nvSpPr>
        <p:spPr bwMode="auto">
          <a:xfrm>
            <a:off x="5679830" y="1325563"/>
            <a:ext cx="3387969" cy="4770536"/>
          </a:xfrm>
          <a:prstGeom prst="rect">
            <a:avLst/>
          </a:prstGeom>
          <a:noFill/>
          <a:ln w="19050">
            <a:solidFill>
              <a:srgbClr val="0033CC"/>
            </a:solidFill>
            <a:miter lim="800000"/>
            <a:headEnd/>
            <a:tailEnd/>
          </a:ln>
        </p:spPr>
        <p:txBody>
          <a:bodyPr wrap="none" anchor="ctr"/>
          <a:lstStyle/>
          <a:p>
            <a:endParaRPr lang="en-US"/>
          </a:p>
        </p:txBody>
      </p:sp>
      <p:sp>
        <p:nvSpPr>
          <p:cNvPr id="15" name="Rectangle 14"/>
          <p:cNvSpPr/>
          <p:nvPr/>
        </p:nvSpPr>
        <p:spPr>
          <a:xfrm>
            <a:off x="4495801" y="3588653"/>
            <a:ext cx="4571999" cy="461665"/>
          </a:xfrm>
          <a:prstGeom prst="rect">
            <a:avLst/>
          </a:prstGeom>
        </p:spPr>
        <p:txBody>
          <a:bodyPr wrap="square">
            <a:spAutoFit/>
          </a:bodyPr>
          <a:lstStyle/>
          <a:p>
            <a:pPr lvl="0" algn="ctr"/>
            <a:endParaRPr lang="en-US" sz="1200" dirty="0"/>
          </a:p>
          <a:p>
            <a:pPr algn="ctr"/>
            <a:endParaRPr lang="en-US" sz="1200" dirty="0"/>
          </a:p>
        </p:txBody>
      </p:sp>
      <p:pic>
        <p:nvPicPr>
          <p:cNvPr id="6" name="Picture 5">
            <a:extLst>
              <a:ext uri="{FF2B5EF4-FFF2-40B4-BE49-F238E27FC236}">
                <a16:creationId xmlns:a16="http://schemas.microsoft.com/office/drawing/2014/main" id="{F60F9641-F523-4CC1-9588-677B877EF5A4}"/>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764464" y="3650473"/>
            <a:ext cx="3217985" cy="2365417"/>
          </a:xfrm>
          <a:prstGeom prst="rect">
            <a:avLst/>
          </a:prstGeom>
        </p:spPr>
      </p:pic>
      <p:sp>
        <p:nvSpPr>
          <p:cNvPr id="16" name="Text Box 28">
            <a:extLst>
              <a:ext uri="{FF2B5EF4-FFF2-40B4-BE49-F238E27FC236}">
                <a16:creationId xmlns:a16="http://schemas.microsoft.com/office/drawing/2014/main" id="{EECB1905-A9F0-47FF-BC64-B721524E2354}"/>
              </a:ext>
            </a:extLst>
          </p:cNvPr>
          <p:cNvSpPr txBox="1">
            <a:spLocks noChangeArrowheads="1"/>
          </p:cNvSpPr>
          <p:nvPr/>
        </p:nvSpPr>
        <p:spPr bwMode="auto">
          <a:xfrm>
            <a:off x="50802" y="6204291"/>
            <a:ext cx="9029700" cy="600164"/>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Center for Integrating Research and Learning, FSU College of Education</a:t>
            </a:r>
          </a:p>
          <a:p>
            <a:pPr algn="just"/>
            <a:r>
              <a:rPr lang="en-US" sz="1100" b="1" dirty="0">
                <a:solidFill>
                  <a:srgbClr val="333399"/>
                </a:solidFill>
              </a:rPr>
              <a:t>Citation: </a:t>
            </a:r>
            <a:r>
              <a:rPr lang="en-US" sz="1100" dirty="0" err="1">
                <a:solidFill>
                  <a:srgbClr val="333399"/>
                </a:solidFill>
              </a:rPr>
              <a:t>Ibourk</a:t>
            </a:r>
            <a:r>
              <a:rPr lang="en-US" sz="1100" dirty="0">
                <a:solidFill>
                  <a:srgbClr val="333399"/>
                </a:solidFill>
              </a:rPr>
              <a:t>, A.; Hughes, R.; Mathis, C., </a:t>
            </a:r>
            <a:r>
              <a:rPr lang="en-US" sz="1100" i="1" dirty="0">
                <a:solidFill>
                  <a:srgbClr val="333399"/>
                </a:solidFill>
              </a:rPr>
              <a:t>“It is What it Is”: Using Storied-Identity and Intersectionality Lenses to Understand What Shaped a Young Black Woman's STEM Identity Trajectory,</a:t>
            </a:r>
            <a:r>
              <a:rPr lang="en-US" sz="1100" dirty="0">
                <a:solidFill>
                  <a:srgbClr val="333399"/>
                </a:solidFill>
              </a:rPr>
              <a:t> </a:t>
            </a:r>
            <a:r>
              <a:rPr lang="en-US" sz="1100" b="1" dirty="0">
                <a:solidFill>
                  <a:srgbClr val="333399"/>
                </a:solidFill>
              </a:rPr>
              <a:t>Journal of Research on Science Teaching</a:t>
            </a:r>
            <a:r>
              <a:rPr lang="en-US" sz="1100" dirty="0" smtClean="0">
                <a:solidFill>
                  <a:srgbClr val="333399"/>
                </a:solidFill>
              </a:rPr>
              <a:t>, </a:t>
            </a:r>
            <a:r>
              <a:rPr lang="en-US" sz="1100" dirty="0">
                <a:solidFill>
                  <a:srgbClr val="333399"/>
                </a:solidFill>
              </a:rPr>
              <a:t>(2022</a:t>
            </a:r>
            <a:r>
              <a:rPr lang="en-US" sz="1100" dirty="0" smtClean="0">
                <a:solidFill>
                  <a:srgbClr val="333399"/>
                </a:solidFill>
              </a:rPr>
              <a:t>)   </a:t>
            </a:r>
            <a:r>
              <a:rPr lang="en-US" sz="1100" dirty="0">
                <a:solidFill>
                  <a:srgbClr val="333399"/>
                </a:solidFill>
                <a:hlinkClick r:id="rId4">
                  <a:extLst>
                    <a:ext uri="{A12FA001-AC4F-418D-AE19-62706E023703}">
                      <ahyp:hlinkClr xmlns:ahyp="http://schemas.microsoft.com/office/drawing/2018/hyperlinkcolor" xmlns="" val="tx"/>
                    </a:ext>
                  </a:extLst>
                </a:hlinkClick>
              </a:rPr>
              <a:t>doi.org/10.1002/tea.21753</a:t>
            </a:r>
            <a:endParaRPr lang="en-US" sz="1200" dirty="0">
              <a:solidFill>
                <a:srgbClr val="333399"/>
              </a:solidFill>
            </a:endParaRPr>
          </a:p>
        </p:txBody>
      </p:sp>
      <p:sp>
        <p:nvSpPr>
          <p:cNvPr id="17" name="Line 42"/>
          <p:cNvSpPr>
            <a:spLocks noChangeShapeType="1"/>
          </p:cNvSpPr>
          <p:nvPr/>
        </p:nvSpPr>
        <p:spPr bwMode="auto">
          <a:xfrm>
            <a:off x="38100" y="1212607"/>
            <a:ext cx="9029700" cy="0"/>
          </a:xfrm>
          <a:prstGeom prst="line">
            <a:avLst/>
          </a:prstGeom>
          <a:noFill/>
          <a:ln w="82550" cmpd="thickThin">
            <a:solidFill>
              <a:schemeClr val="tx1"/>
            </a:solidFill>
            <a:round/>
            <a:headEnd/>
            <a:tailEnd/>
          </a:ln>
        </p:spPr>
        <p:txBody>
          <a:bodyPr/>
          <a:lstStyle/>
          <a:p>
            <a:endParaRPr lang="en-US"/>
          </a:p>
        </p:txBody>
      </p:sp>
      <p:pic>
        <p:nvPicPr>
          <p:cNvPr id="18" name="Picture 17" descr="NSF logo.jp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974053" y="45116"/>
            <a:ext cx="1017188" cy="1023315"/>
          </a:xfrm>
          <a:prstGeom prst="rect">
            <a:avLst/>
          </a:prstGeom>
        </p:spPr>
      </p:pic>
      <p:sp>
        <p:nvSpPr>
          <p:cNvPr id="19" name="Text Box 62"/>
          <p:cNvSpPr txBox="1">
            <a:spLocks noChangeArrowheads="1"/>
          </p:cNvSpPr>
          <p:nvPr/>
        </p:nvSpPr>
        <p:spPr bwMode="auto">
          <a:xfrm>
            <a:off x="651937" y="-39868"/>
            <a:ext cx="7640100" cy="1231106"/>
          </a:xfrm>
          <a:prstGeom prst="rect">
            <a:avLst/>
          </a:prstGeom>
          <a:noFill/>
          <a:ln w="9525">
            <a:noFill/>
            <a:miter lim="800000"/>
            <a:headEnd/>
            <a:tailEnd/>
          </a:ln>
        </p:spPr>
        <p:txBody>
          <a:bodyPr wrap="square">
            <a:spAutoFit/>
          </a:bodyPr>
          <a:lstStyle/>
          <a:p>
            <a:pPr algn="ctr">
              <a:spcBef>
                <a:spcPts val="0"/>
              </a:spcBef>
            </a:pPr>
            <a:r>
              <a:rPr lang="en-US" sz="1600" b="1" kern="1200" dirty="0"/>
              <a:t>Education Research Highlight: </a:t>
            </a:r>
          </a:p>
          <a:p>
            <a:pPr algn="ctr">
              <a:spcBef>
                <a:spcPts val="0"/>
              </a:spcBef>
            </a:pPr>
            <a:r>
              <a:rPr lang="en-US" sz="1600" b="1" kern="1200" dirty="0"/>
              <a:t>Intersectionality and Black Women in STEM</a:t>
            </a:r>
          </a:p>
          <a:p>
            <a:pPr algn="ctr">
              <a:spcBef>
                <a:spcPts val="0"/>
              </a:spcBef>
            </a:pPr>
            <a:endParaRPr lang="en-US" sz="600" dirty="0"/>
          </a:p>
          <a:p>
            <a:pPr algn="ctr">
              <a:spcBef>
                <a:spcPts val="0"/>
              </a:spcBef>
            </a:pPr>
            <a:r>
              <a:rPr lang="en-US" sz="1100" dirty="0" smtClean="0"/>
              <a:t>A. Ibourk</a:t>
            </a:r>
            <a:r>
              <a:rPr lang="en-US" sz="1100" kern="1200" baseline="30000" dirty="0" smtClean="0"/>
              <a:t>1</a:t>
            </a:r>
            <a:r>
              <a:rPr lang="en-US" sz="1100" kern="1200" dirty="0"/>
              <a:t>, </a:t>
            </a:r>
            <a:r>
              <a:rPr lang="en-US" sz="1100" kern="1200" dirty="0" smtClean="0"/>
              <a:t>R. Hughes</a:t>
            </a:r>
            <a:r>
              <a:rPr lang="en-US" sz="1100" kern="1200" baseline="30000" dirty="0" smtClean="0"/>
              <a:t>2</a:t>
            </a:r>
            <a:r>
              <a:rPr lang="en-US" sz="1100" kern="1200" dirty="0"/>
              <a:t>, </a:t>
            </a:r>
            <a:r>
              <a:rPr lang="en-US" sz="1100" kern="1200" dirty="0" smtClean="0"/>
              <a:t>C. Mathis</a:t>
            </a:r>
            <a:r>
              <a:rPr lang="en-US" sz="1100" kern="1200" baseline="30000" dirty="0" smtClean="0"/>
              <a:t>3</a:t>
            </a:r>
            <a:endParaRPr lang="en-US" sz="1100" kern="1200" dirty="0"/>
          </a:p>
          <a:p>
            <a:pPr marL="228600" indent="-228600" algn="ctr">
              <a:spcBef>
                <a:spcPts val="0"/>
              </a:spcBef>
              <a:buAutoNum type="arabicPeriod"/>
            </a:pPr>
            <a:r>
              <a:rPr lang="en-US" sz="1050" b="1" kern="1200" dirty="0">
                <a:solidFill>
                  <a:srgbClr val="0033CC"/>
                </a:solidFill>
              </a:rPr>
              <a:t>Florida State University; 2. National High Magnetic Field </a:t>
            </a:r>
            <a:r>
              <a:rPr lang="en-US" sz="1050" b="1" kern="1200" dirty="0" smtClean="0">
                <a:solidFill>
                  <a:srgbClr val="0033CC"/>
                </a:solidFill>
              </a:rPr>
              <a:t>Lab; </a:t>
            </a:r>
            <a:r>
              <a:rPr lang="en-US" sz="1050" b="1" kern="1200" dirty="0">
                <a:solidFill>
                  <a:srgbClr val="0033CC"/>
                </a:solidFill>
              </a:rPr>
              <a:t>3. University of Washington;</a:t>
            </a:r>
          </a:p>
          <a:p>
            <a:pPr algn="ctr">
              <a:spcBef>
                <a:spcPts val="0"/>
              </a:spcBef>
            </a:pPr>
            <a:r>
              <a:rPr lang="en-US" sz="400" b="1" kern="1200" dirty="0" smtClean="0">
                <a:solidFill>
                  <a:srgbClr val="0033CC"/>
                </a:solidFill>
              </a:rPr>
              <a:t> </a:t>
            </a:r>
            <a:r>
              <a:rPr lang="en-US" sz="200" b="1" kern="1200" dirty="0" smtClean="0">
                <a:solidFill>
                  <a:srgbClr val="0033CC"/>
                </a:solidFill>
              </a:rPr>
              <a:t> </a:t>
            </a:r>
            <a:endParaRPr lang="en-US" sz="200" b="1" kern="1200" dirty="0">
              <a:solidFill>
                <a:srgbClr val="0033CC"/>
              </a:solidFill>
            </a:endParaRPr>
          </a:p>
          <a:p>
            <a:pPr algn="ctr">
              <a:spcBef>
                <a:spcPts val="0"/>
              </a:spcBef>
            </a:pPr>
            <a:r>
              <a:rPr lang="en-US" sz="1050" b="1" kern="1200" dirty="0"/>
              <a:t>Funding Grants:</a:t>
            </a:r>
            <a:r>
              <a:rPr lang="en-US" sz="1050" kern="1200" dirty="0"/>
              <a:t>  G.S. Boebinger (NSF </a:t>
            </a:r>
            <a:r>
              <a:rPr lang="en-US" sz="1050" dirty="0"/>
              <a:t>DMR-1644779</a:t>
            </a:r>
            <a:r>
              <a:rPr lang="en-US" sz="1050" kern="1200" dirty="0"/>
              <a:t>) </a:t>
            </a:r>
            <a:endParaRPr lang="en-US" sz="1050" b="1" kern="1200" dirty="0">
              <a:solidFill>
                <a:srgbClr val="0033CC"/>
              </a:solidFill>
            </a:endParaRPr>
          </a:p>
        </p:txBody>
      </p:sp>
      <p:pic>
        <p:nvPicPr>
          <p:cNvPr id="20" name="Picture 19" descr="JustM_purple.jpg"/>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pic>
        <p:nvPicPr>
          <p:cNvPr id="13" name="Picture 12">
            <a:extLst>
              <a:ext uri="{FF2B5EF4-FFF2-40B4-BE49-F238E27FC236}">
                <a16:creationId xmlns:a16="http://schemas.microsoft.com/office/drawing/2014/main" id="{19F6CB19-9FA8-469D-BBBB-2A1F210222EE}"/>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764464" y="1416751"/>
            <a:ext cx="3203323" cy="2136384"/>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489ADD64191E43967A9DCBD9FB6C60" ma:contentTypeVersion="1" ma:contentTypeDescription="Create a new document." ma:contentTypeScope="" ma:versionID="a6b847c8da0d2eddcc68a0bc94e4d89e">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B1E8E28-52CD-4EC3-B305-E117380BDAFE}"/>
</file>

<file path=customXml/itemProps2.xml><?xml version="1.0" encoding="utf-8"?>
<ds:datastoreItem xmlns:ds="http://schemas.openxmlformats.org/officeDocument/2006/customXml" ds:itemID="{8EC0FCDA-7202-4AB5-8E55-061F4DC40335}"/>
</file>

<file path=customXml/itemProps3.xml><?xml version="1.0" encoding="utf-8"?>
<ds:datastoreItem xmlns:ds="http://schemas.openxmlformats.org/officeDocument/2006/customXml" ds:itemID="{18CDC855-5F31-4364-8F96-0190DDAA95B6}"/>
</file>

<file path=docProps/app.xml><?xml version="1.0" encoding="utf-8"?>
<Properties xmlns="http://schemas.openxmlformats.org/officeDocument/2006/extended-properties" xmlns:vt="http://schemas.openxmlformats.org/officeDocument/2006/docPropsVTypes">
  <TotalTime>5864</TotalTime>
  <Words>851</Words>
  <Application>Microsoft Office PowerPoint</Application>
  <PresentationFormat>On-screen Show (4:3)</PresentationFormat>
  <Paragraphs>30</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138</cp:revision>
  <cp:lastPrinted>2019-07-16T13:07:28Z</cp:lastPrinted>
  <dcterms:created xsi:type="dcterms:W3CDTF">2004-08-07T03:10:56Z</dcterms:created>
  <dcterms:modified xsi:type="dcterms:W3CDTF">2022-08-05T22:03:31Z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0x01010033489ADD64191E43967A9DCBD9FB6C60</vt:lpwstr>
  </property>
</Properties>
</file>