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0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00"/>
    <a:srgbClr val="0033CC"/>
    <a:srgbClr val="008080"/>
    <a:srgbClr val="006600"/>
    <a:srgbClr val="000066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2" autoAdjust="0"/>
    <p:restoredTop sz="93410" autoAdjust="0"/>
  </p:normalViewPr>
  <p:slideViewPr>
    <p:cSldViewPr snapToGrid="0">
      <p:cViewPr varScale="1">
        <p:scale>
          <a:sx n="114" d="100"/>
          <a:sy n="114" d="100"/>
        </p:scale>
        <p:origin x="6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TASC.2022.315949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hyperlink" Target="https://doi.org/10.1109/TASC.2022.3159498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33556" y="1145136"/>
            <a:ext cx="445770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P</a:t>
            </a:r>
            <a:r>
              <a:rPr lang="en-US" sz="1200" dirty="0" smtClean="0"/>
              <a:t>ulsed </a:t>
            </a:r>
            <a:r>
              <a:rPr lang="en-US" sz="1200" dirty="0"/>
              <a:t>magnets require conductors with both high mechanical strength and high electrical </a:t>
            </a:r>
            <a:r>
              <a:rPr lang="en-US" sz="1200" dirty="0" smtClean="0"/>
              <a:t>conductivity in order to achieve ultrahigh-magnetic fields. </a:t>
            </a:r>
            <a:r>
              <a:rPr lang="en-US" sz="1200" dirty="0"/>
              <a:t>One of these conductors currently used in </a:t>
            </a:r>
            <a:r>
              <a:rPr lang="en-US" sz="1200" dirty="0" smtClean="0"/>
              <a:t>the MagLab’s </a:t>
            </a:r>
            <a:r>
              <a:rPr lang="en-US" sz="1200" dirty="0"/>
              <a:t>pulsed magnets is </a:t>
            </a:r>
            <a:r>
              <a:rPr lang="en-US" sz="1200" dirty="0" err="1"/>
              <a:t>Glidcop</a:t>
            </a:r>
            <a:r>
              <a:rPr lang="en-US" sz="1200" dirty="0"/>
              <a:t>® AL-60, </a:t>
            </a:r>
            <a:r>
              <a:rPr lang="en-US" sz="1200" dirty="0" smtClean="0"/>
              <a:t>a copper conductor strengthened by </a:t>
            </a:r>
            <a:r>
              <a:rPr lang="en-US" sz="1200" dirty="0"/>
              <a:t>alumina (</a:t>
            </a:r>
            <a:r>
              <a:rPr lang="en-US" sz="1200" dirty="0" smtClean="0"/>
              <a:t>Al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 particles. </a:t>
            </a:r>
            <a:r>
              <a:rPr lang="en-US" sz="1200" dirty="0"/>
              <a:t>The properties of </a:t>
            </a:r>
            <a:r>
              <a:rPr lang="en-US" sz="1200" dirty="0" smtClean="0"/>
              <a:t>these sorts of composite materials are </a:t>
            </a:r>
            <a:r>
              <a:rPr lang="en-US" sz="1200" dirty="0"/>
              <a:t>often dictated by its </a:t>
            </a:r>
            <a:r>
              <a:rPr lang="en-US" sz="1200" dirty="0" smtClean="0"/>
              <a:t>microstructures. </a:t>
            </a:r>
            <a:r>
              <a:rPr lang="en-US" sz="1200" i="1" u="sng" dirty="0" smtClean="0"/>
              <a:t>As such, to </a:t>
            </a:r>
            <a:r>
              <a:rPr lang="en-US" sz="1200" i="1" u="sng" dirty="0"/>
              <a:t>understand the mechanical behavior of AL-60 and prevent unexpected magnet failure, </a:t>
            </a:r>
            <a:r>
              <a:rPr lang="en-US" sz="1200" i="1" u="sng" dirty="0" smtClean="0"/>
              <a:t>magnet engineers and materials scientists must understand the microstructure of magnet conductors in detail</a:t>
            </a:r>
            <a:r>
              <a:rPr lang="en-US" sz="1200" dirty="0" smtClean="0"/>
              <a:t>. </a:t>
            </a:r>
            <a:endParaRPr lang="en-US" sz="1200" dirty="0"/>
          </a:p>
          <a:p>
            <a:pPr algn="just">
              <a:tabLst>
                <a:tab pos="227013" algn="l"/>
              </a:tabLst>
            </a:pPr>
            <a:r>
              <a:rPr lang="en-US" sz="1200" dirty="0"/>
              <a:t>	</a:t>
            </a:r>
            <a:r>
              <a:rPr lang="en-US" sz="1200" i="1" u="sng" dirty="0" smtClean="0"/>
              <a:t>Transmission </a:t>
            </a:r>
            <a:r>
              <a:rPr lang="en-US" sz="1200" i="1" u="sng" dirty="0"/>
              <a:t>electron microscopy (TEM) and scanning transmission electron microscopy (STEM) </a:t>
            </a:r>
            <a:r>
              <a:rPr lang="en-US" sz="1200" i="1" u="sng" dirty="0" smtClean="0"/>
              <a:t>image the microstructure of </a:t>
            </a:r>
            <a:r>
              <a:rPr lang="en-US" sz="1200" i="1" u="sng" dirty="0"/>
              <a:t>AL-60, in particular, the alumina </a:t>
            </a:r>
            <a:r>
              <a:rPr lang="en-US" sz="1200" i="1" u="sng" dirty="0" smtClean="0"/>
              <a:t>particles that are </a:t>
            </a:r>
            <a:r>
              <a:rPr lang="en-US" sz="1200" i="1" u="sng" dirty="0"/>
              <a:t>responsible for </a:t>
            </a:r>
            <a:r>
              <a:rPr lang="en-US" sz="1200" i="1" u="sng" dirty="0" smtClean="0"/>
              <a:t>the high </a:t>
            </a:r>
            <a:r>
              <a:rPr lang="en-US" sz="1200" i="1" u="sng" dirty="0"/>
              <a:t>mechanical </a:t>
            </a:r>
            <a:r>
              <a:rPr lang="en-US" sz="1200" i="1" u="sng" dirty="0" smtClean="0"/>
              <a:t>strength</a:t>
            </a:r>
            <a:r>
              <a:rPr lang="en-US" sz="1200" dirty="0" smtClean="0"/>
              <a:t>. Researchers find a large range of alumina particle sizes, </a:t>
            </a:r>
            <a:r>
              <a:rPr lang="en-US" sz="1200" dirty="0"/>
              <a:t>from </a:t>
            </a:r>
            <a:r>
              <a:rPr lang="en-US" sz="1200" dirty="0" smtClean="0"/>
              <a:t>10nm to 500nm of two structural types: stable </a:t>
            </a:r>
            <a:r>
              <a:rPr lang="en-US" sz="1200" dirty="0"/>
              <a:t>α-Al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 </a:t>
            </a:r>
            <a:r>
              <a:rPr lang="en-US" sz="1200" b="1" dirty="0"/>
              <a:t>(Fig. a) </a:t>
            </a:r>
            <a:r>
              <a:rPr lang="en-US" sz="1200" dirty="0"/>
              <a:t>and metastable cubic η-Al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. The η-Al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 nanoparticles were of triangular shape </a:t>
            </a:r>
            <a:r>
              <a:rPr lang="en-US" sz="1200" b="1" dirty="0"/>
              <a:t>(Fig. b</a:t>
            </a:r>
            <a:r>
              <a:rPr lang="en-US" sz="1200" b="1" dirty="0" smtClean="0"/>
              <a:t>)</a:t>
            </a:r>
            <a:r>
              <a:rPr lang="en-US" sz="1200" dirty="0" smtClean="0"/>
              <a:t> with a well-defined </a:t>
            </a:r>
            <a:r>
              <a:rPr lang="en-US" sz="1200" dirty="0"/>
              <a:t>crystal orientation </a:t>
            </a:r>
            <a:r>
              <a:rPr lang="en-US" sz="1200" dirty="0" smtClean="0"/>
              <a:t>relative to the </a:t>
            </a:r>
            <a:r>
              <a:rPr lang="en-US" sz="1200" dirty="0"/>
              <a:t>Cu matrix. </a:t>
            </a:r>
            <a:endParaRPr lang="en-US" sz="1200" dirty="0" smtClean="0"/>
          </a:p>
          <a:p>
            <a:pPr algn="just">
              <a:tabLst>
                <a:tab pos="227013" algn="l"/>
              </a:tabLst>
            </a:pPr>
            <a:r>
              <a:rPr lang="en-US" sz="1200" dirty="0"/>
              <a:t>	</a:t>
            </a:r>
            <a:r>
              <a:rPr lang="en-US" sz="1200" i="1" u="sng" dirty="0" smtClean="0"/>
              <a:t>Dislocations are observed around </a:t>
            </a:r>
            <a:r>
              <a:rPr lang="en-US" sz="1200" i="1" u="sng" dirty="0"/>
              <a:t>the η-Al</a:t>
            </a:r>
            <a:r>
              <a:rPr lang="en-US" sz="1200" i="1" u="sng" baseline="-25000" dirty="0"/>
              <a:t>2</a:t>
            </a:r>
            <a:r>
              <a:rPr lang="en-US" sz="1200" i="1" u="sng" dirty="0"/>
              <a:t>O</a:t>
            </a:r>
            <a:r>
              <a:rPr lang="en-US" sz="1200" i="1" u="sng" baseline="-25000" dirty="0"/>
              <a:t>3</a:t>
            </a:r>
            <a:r>
              <a:rPr lang="en-US" sz="1200" i="1" u="sng" dirty="0"/>
              <a:t> </a:t>
            </a:r>
            <a:r>
              <a:rPr lang="en-US" sz="1200" i="1" u="sng" dirty="0" smtClean="0"/>
              <a:t>particles, which suggests </a:t>
            </a:r>
            <a:r>
              <a:rPr lang="en-US" sz="1200" i="1" u="sng" dirty="0"/>
              <a:t>that dislocations were unable to cut through alumina particles during </a:t>
            </a:r>
            <a:r>
              <a:rPr lang="en-US" sz="1200" i="1" u="sng" dirty="0" smtClean="0"/>
              <a:t>conductor deformation</a:t>
            </a:r>
            <a:r>
              <a:rPr lang="en-US" sz="1200" dirty="0"/>
              <a:t>. </a:t>
            </a:r>
            <a:r>
              <a:rPr lang="en-US" sz="1200" dirty="0" smtClean="0"/>
              <a:t>Regions </a:t>
            </a:r>
            <a:r>
              <a:rPr lang="en-US" sz="1200" dirty="0"/>
              <a:t>with no alumina </a:t>
            </a:r>
            <a:r>
              <a:rPr lang="en-US" sz="1200" dirty="0" smtClean="0"/>
              <a:t>particles </a:t>
            </a:r>
            <a:r>
              <a:rPr lang="en-US" sz="1200" b="1" dirty="0" smtClean="0"/>
              <a:t>(Fig. c)</a:t>
            </a:r>
            <a:r>
              <a:rPr lang="en-US" sz="1200" dirty="0" smtClean="0"/>
              <a:t> suggest local </a:t>
            </a:r>
            <a:r>
              <a:rPr lang="en-US" sz="1200" dirty="0"/>
              <a:t>weak mechanical </a:t>
            </a:r>
            <a:r>
              <a:rPr lang="en-US" sz="1200" dirty="0" smtClean="0"/>
              <a:t>strength. </a:t>
            </a:r>
            <a:r>
              <a:rPr lang="en-US" sz="1200" i="1" u="sng" dirty="0" smtClean="0"/>
              <a:t>Finally, </a:t>
            </a:r>
            <a:r>
              <a:rPr lang="en-US" sz="1200" i="1" u="sng" dirty="0" err="1" smtClean="0"/>
              <a:t>microcracks</a:t>
            </a:r>
            <a:r>
              <a:rPr lang="en-US" sz="1200" i="1" u="sng" dirty="0" smtClean="0"/>
              <a:t> found near </a:t>
            </a:r>
            <a:r>
              <a:rPr lang="en-US" sz="1200" i="1" u="sng" dirty="0"/>
              <a:t>large α-Al</a:t>
            </a:r>
            <a:r>
              <a:rPr lang="en-US" sz="1200" i="1" u="sng" baseline="-25000" dirty="0"/>
              <a:t>2</a:t>
            </a:r>
            <a:r>
              <a:rPr lang="en-US" sz="1200" i="1" u="sng" dirty="0"/>
              <a:t>O</a:t>
            </a:r>
            <a:r>
              <a:rPr lang="en-US" sz="1200" i="1" u="sng" baseline="-25000" dirty="0"/>
              <a:t>3</a:t>
            </a:r>
            <a:r>
              <a:rPr lang="en-US" sz="1200" i="1" u="sng" dirty="0"/>
              <a:t> particles </a:t>
            </a:r>
            <a:r>
              <a:rPr lang="en-US" sz="1200" b="1" i="1" u="sng" dirty="0"/>
              <a:t>(Fig. d)</a:t>
            </a:r>
            <a:r>
              <a:rPr lang="en-US" sz="1200" i="1" u="sng" dirty="0"/>
              <a:t> </a:t>
            </a:r>
            <a:r>
              <a:rPr lang="en-US" sz="1200" i="1" u="sng" dirty="0" smtClean="0"/>
              <a:t>presumably </a:t>
            </a:r>
            <a:r>
              <a:rPr lang="en-US" sz="1200" i="1" u="sng" dirty="0"/>
              <a:t>reduce the fatigue life of the </a:t>
            </a:r>
            <a:r>
              <a:rPr lang="en-US" sz="1200" i="1" u="sng" dirty="0" smtClean="0"/>
              <a:t>material, which can be a limiting factor in the lifetime of pulsed magnets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66319" y="1118571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38100" y="6081141"/>
            <a:ext cx="44196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Division: Magnet Science and Technology</a:t>
            </a:r>
          </a:p>
          <a:p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>
                <a:solidFill>
                  <a:srgbClr val="333399"/>
                </a:solidFill>
              </a:rPr>
              <a:t>Xin, Y.; Lu, J.; Han, K., </a:t>
            </a:r>
            <a:r>
              <a:rPr lang="en-US" sz="1100" i="1" dirty="0">
                <a:solidFill>
                  <a:srgbClr val="333399"/>
                </a:solidFill>
              </a:rPr>
              <a:t>Microstructure of </a:t>
            </a:r>
            <a:r>
              <a:rPr lang="en-US" sz="1100" i="1" dirty="0" err="1">
                <a:solidFill>
                  <a:srgbClr val="333399"/>
                </a:solidFill>
              </a:rPr>
              <a:t>Glidcop</a:t>
            </a:r>
            <a:r>
              <a:rPr lang="en-US" sz="1100" i="1" dirty="0">
                <a:solidFill>
                  <a:srgbClr val="333399"/>
                </a:solidFill>
              </a:rPr>
              <a:t> AL-60,</a:t>
            </a:r>
            <a:r>
              <a:rPr lang="en-US" sz="1100" dirty="0">
                <a:solidFill>
                  <a:srgbClr val="333399"/>
                </a:solidFill>
              </a:rPr>
              <a:t> </a:t>
            </a:r>
            <a:r>
              <a:rPr lang="en-US" sz="1100" b="1" dirty="0">
                <a:solidFill>
                  <a:srgbClr val="333399"/>
                </a:solidFill>
              </a:rPr>
              <a:t>IEEE Transactions on Applied Superconductivity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b="1" dirty="0">
                <a:solidFill>
                  <a:srgbClr val="333399"/>
                </a:solidFill>
              </a:rPr>
              <a:t>32</a:t>
            </a:r>
            <a:r>
              <a:rPr lang="en-US" sz="1100" dirty="0">
                <a:solidFill>
                  <a:srgbClr val="333399"/>
                </a:solidFill>
              </a:rPr>
              <a:t> (6), 7100105 (2022) </a:t>
            </a:r>
            <a:r>
              <a:rPr lang="en-US" sz="1100" dirty="0">
                <a:solidFill>
                  <a:srgbClr val="3333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doi.org/10.1109/TASC.2022.3159498</a:t>
            </a:r>
            <a:endParaRPr lang="en-US" sz="1200" dirty="0">
              <a:solidFill>
                <a:srgbClr val="333399"/>
              </a:solidFill>
            </a:endParaRPr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0613" y="5107"/>
            <a:ext cx="1017188" cy="1023315"/>
          </a:xfrm>
          <a:prstGeom prst="rect">
            <a:avLst/>
          </a:prstGeom>
        </p:spPr>
      </p:pic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843500" y="51177"/>
            <a:ext cx="71305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kern="1200" dirty="0"/>
              <a:t>Microstructure of </a:t>
            </a:r>
            <a:r>
              <a:rPr lang="en-US" sz="1600" b="1" kern="1200" dirty="0" err="1"/>
              <a:t>Glidcop</a:t>
            </a:r>
            <a:r>
              <a:rPr lang="en-US" sz="1600" b="1" kern="1200" baseline="30000" dirty="0"/>
              <a:t>®</a:t>
            </a:r>
            <a:r>
              <a:rPr lang="en-US" sz="1600" b="1" kern="1200" dirty="0"/>
              <a:t> </a:t>
            </a:r>
            <a:r>
              <a:rPr lang="en-US" sz="1600" b="1" kern="1200" dirty="0" smtClean="0"/>
              <a:t>AL-60 Conductor used in Pulsed Magnets</a:t>
            </a:r>
            <a:endParaRPr lang="en-US" sz="1600" b="1" kern="1200" dirty="0"/>
          </a:p>
          <a:p>
            <a:pPr algn="ctr">
              <a:spcBef>
                <a:spcPts val="0"/>
              </a:spcBef>
            </a:pP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/>
              <a:t>Yan Xin</a:t>
            </a:r>
            <a:r>
              <a:rPr lang="en-US" sz="1100" kern="1200" baseline="30000" dirty="0"/>
              <a:t>1</a:t>
            </a:r>
            <a:r>
              <a:rPr lang="en-US" sz="1100" dirty="0"/>
              <a:t>, Jun Lu</a:t>
            </a:r>
            <a:r>
              <a:rPr lang="en-US" sz="1100" kern="1200" baseline="30000" dirty="0"/>
              <a:t>1</a:t>
            </a:r>
            <a:r>
              <a:rPr lang="en-US" sz="1100" dirty="0"/>
              <a:t>, and Ke Han</a:t>
            </a:r>
            <a:r>
              <a:rPr lang="en-US" sz="1100" kern="1200" baseline="30000" dirty="0"/>
              <a:t>1</a:t>
            </a:r>
            <a:endParaRPr lang="en-US" sz="1100" kern="1200" dirty="0"/>
          </a:p>
          <a:p>
            <a:pPr marL="228600" indent="-228600" algn="ctr">
              <a:spcBef>
                <a:spcPts val="0"/>
              </a:spcBef>
              <a:buAutoNum type="arabicPeriod"/>
            </a:pPr>
            <a:r>
              <a:rPr lang="en-US" sz="1050" b="1" kern="1200" dirty="0">
                <a:solidFill>
                  <a:srgbClr val="0033CC"/>
                </a:solidFill>
              </a:rPr>
              <a:t> National High Magnetic Field Laboratory</a:t>
            </a:r>
          </a:p>
          <a:p>
            <a:pPr algn="ctr">
              <a:spcBef>
                <a:spcPts val="0"/>
              </a:spcBef>
            </a:pPr>
            <a:endParaRPr lang="en-US" sz="600" b="1" kern="1200" dirty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 G.S. Boebinger (NSF </a:t>
            </a:r>
            <a:r>
              <a:rPr lang="en-US" sz="1050" dirty="0"/>
              <a:t>DMR-1644779</a:t>
            </a:r>
            <a:r>
              <a:rPr lang="en-US" sz="1050" kern="1200" dirty="0"/>
              <a:t>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71977" y="1372661"/>
            <a:ext cx="4695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58" y="1315208"/>
            <a:ext cx="4014990" cy="4032887"/>
          </a:xfrm>
          <a:prstGeom prst="rect">
            <a:avLst/>
          </a:prstGeom>
        </p:spPr>
      </p:pic>
      <p:sp>
        <p:nvSpPr>
          <p:cNvPr id="15" name="Rectangle 49">
            <a:extLst>
              <a:ext uri="{FF2B5EF4-FFF2-40B4-BE49-F238E27FC236}">
                <a16:creationId xmlns:a16="http://schemas.microsoft.com/office/drawing/2014/main" id="{C9FBEA11-2643-46F0-9120-EED390261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996" y="1246704"/>
            <a:ext cx="4545166" cy="5532437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A8C84-6B26-42F9-94F8-427ADCBA6B63}"/>
              </a:ext>
            </a:extLst>
          </p:cNvPr>
          <p:cNvSpPr txBox="1"/>
          <p:nvPr/>
        </p:nvSpPr>
        <p:spPr>
          <a:xfrm>
            <a:off x="4523063" y="5371120"/>
            <a:ext cx="45430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Electron microscope images of </a:t>
            </a:r>
            <a:r>
              <a:rPr lang="en-US" sz="1200" dirty="0" err="1" smtClean="0"/>
              <a:t>Glidcop</a:t>
            </a:r>
            <a:r>
              <a:rPr lang="en-US" sz="1200" dirty="0" smtClean="0"/>
              <a:t>® </a:t>
            </a:r>
            <a:r>
              <a:rPr lang="en-US" sz="1200" dirty="0"/>
              <a:t>conductor, showing</a:t>
            </a:r>
          </a:p>
          <a:p>
            <a:pPr algn="just"/>
            <a:r>
              <a:rPr lang="en-US" sz="1200" dirty="0" smtClean="0"/>
              <a:t>(a) the </a:t>
            </a:r>
            <a:r>
              <a:rPr lang="en-US" sz="1200" dirty="0"/>
              <a:t>large α-Al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 </a:t>
            </a:r>
            <a:r>
              <a:rPr lang="en-US" sz="1200" dirty="0"/>
              <a:t>particle; (b) the small η-Al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 particles; and (c) </a:t>
            </a:r>
            <a:r>
              <a:rPr lang="en-US" sz="1200" dirty="0" smtClean="0"/>
              <a:t>cold-drawn </a:t>
            </a:r>
            <a:r>
              <a:rPr lang="en-US" sz="1200" dirty="0"/>
              <a:t>wire showing </a:t>
            </a:r>
            <a:r>
              <a:rPr lang="en-US" sz="1200" dirty="0" smtClean="0"/>
              <a:t>both a region of large Al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3 </a:t>
            </a:r>
            <a:r>
              <a:rPr lang="en-US" sz="1200" dirty="0" smtClean="0"/>
              <a:t>particles </a:t>
            </a:r>
            <a:r>
              <a:rPr lang="en-US" sz="1200" dirty="0"/>
              <a:t>of irregular shapes and a region with no 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 smtClean="0"/>
              <a:t> </a:t>
            </a:r>
            <a:r>
              <a:rPr lang="en-US" sz="1200" dirty="0"/>
              <a:t>particles</a:t>
            </a:r>
            <a:r>
              <a:rPr lang="en-US" sz="1200" dirty="0" smtClean="0"/>
              <a:t>.</a:t>
            </a:r>
          </a:p>
          <a:p>
            <a:pPr algn="just"/>
            <a:r>
              <a:rPr lang="en-US" sz="1200" dirty="0" smtClean="0"/>
              <a:t>(</a:t>
            </a:r>
            <a:r>
              <a:rPr lang="en-US" sz="1200" dirty="0"/>
              <a:t>d) STEM image of </a:t>
            </a:r>
            <a:r>
              <a:rPr lang="en-US" sz="1200" dirty="0" err="1" smtClean="0"/>
              <a:t>microcracks</a:t>
            </a:r>
            <a:r>
              <a:rPr lang="en-US" sz="1200" dirty="0" smtClean="0"/>
              <a:t> associated </a:t>
            </a:r>
            <a:r>
              <a:rPr lang="en-US" sz="1200" dirty="0"/>
              <a:t>with large 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 smtClean="0"/>
              <a:t> </a:t>
            </a:r>
            <a:r>
              <a:rPr lang="en-US" sz="1200" dirty="0"/>
              <a:t>particles </a:t>
            </a:r>
            <a:r>
              <a:rPr lang="en-US" sz="1200" dirty="0" smtClean="0"/>
              <a:t>after </a:t>
            </a:r>
            <a:r>
              <a:rPr lang="en-US" sz="1200" dirty="0"/>
              <a:t>a tensile </a:t>
            </a:r>
            <a:r>
              <a:rPr lang="en-US" sz="1200" dirty="0" smtClean="0"/>
              <a:t>test </a:t>
            </a:r>
            <a:r>
              <a:rPr lang="en-US" sz="1200" dirty="0"/>
              <a:t>of </a:t>
            </a:r>
            <a:r>
              <a:rPr lang="en-US" sz="1200" dirty="0" err="1" smtClean="0"/>
              <a:t>Glidcop</a:t>
            </a:r>
            <a:r>
              <a:rPr lang="en-US" sz="1200" dirty="0" smtClean="0"/>
              <a:t>® wire. Note that </a:t>
            </a:r>
            <a:r>
              <a:rPr lang="en-US" sz="1200" dirty="0"/>
              <a:t>cracks </a:t>
            </a:r>
            <a:r>
              <a:rPr lang="en-US" sz="1200" dirty="0" smtClean="0"/>
              <a:t>form at </a:t>
            </a:r>
            <a:r>
              <a:rPr lang="en-US" sz="1200" dirty="0"/>
              <a:t>the end of the </a:t>
            </a:r>
            <a:r>
              <a:rPr lang="en-US" sz="1200" dirty="0" smtClean="0"/>
              <a:t>particles, as </a:t>
            </a:r>
            <a:r>
              <a:rPr lang="en-US" sz="1200" dirty="0"/>
              <a:t>indicated by </a:t>
            </a:r>
            <a:r>
              <a:rPr lang="en-US" sz="1200" dirty="0" smtClean="0"/>
              <a:t>the red </a:t>
            </a:r>
            <a:r>
              <a:rPr lang="en-US" sz="1200" dirty="0"/>
              <a:t>arrows.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355435" y="3598877"/>
            <a:ext cx="352338" cy="6048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99152" y="4565009"/>
            <a:ext cx="352338" cy="6048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240785" y="4843245"/>
            <a:ext cx="352338" cy="6048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32024" y="1187691"/>
            <a:ext cx="445835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What is the finding?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i="1" u="sng" dirty="0" smtClean="0"/>
              <a:t>Researchers </a:t>
            </a:r>
            <a:r>
              <a:rPr lang="en-US" sz="1200" i="1" u="sng" dirty="0"/>
              <a:t>identified two types of alumina particles </a:t>
            </a:r>
            <a:r>
              <a:rPr lang="en-US" sz="1200" i="1" u="sng" dirty="0" smtClean="0"/>
              <a:t>in </a:t>
            </a:r>
            <a:r>
              <a:rPr lang="en-US" sz="1200" i="1" u="sng" dirty="0" err="1" smtClean="0"/>
              <a:t>Glidcop</a:t>
            </a:r>
            <a:r>
              <a:rPr lang="en-US" sz="1200" i="1" u="sng" dirty="0" smtClean="0"/>
              <a:t> AL-60</a:t>
            </a:r>
            <a:r>
              <a:rPr lang="en-US" sz="1200" dirty="0"/>
              <a:t>. They are α-Al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 and metastable cubic η-Al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 with average </a:t>
            </a:r>
            <a:r>
              <a:rPr lang="en-US" sz="1200" dirty="0" smtClean="0"/>
              <a:t>sizes of </a:t>
            </a:r>
            <a:r>
              <a:rPr lang="en-US" sz="1200" dirty="0"/>
              <a:t>200 and 10 nm respectively. The η-Al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 nanoparticles are of triangular </a:t>
            </a:r>
            <a:r>
              <a:rPr lang="en-US" sz="1200" dirty="0" smtClean="0"/>
              <a:t>shape, with a well-defined </a:t>
            </a:r>
            <a:r>
              <a:rPr lang="en-US" sz="1200" dirty="0"/>
              <a:t>crystal orientation </a:t>
            </a:r>
            <a:r>
              <a:rPr lang="en-US" sz="1200" dirty="0" smtClean="0"/>
              <a:t>relative to the </a:t>
            </a:r>
            <a:r>
              <a:rPr lang="en-US" sz="1200" dirty="0"/>
              <a:t>Cu matrix. </a:t>
            </a:r>
            <a:r>
              <a:rPr lang="en-US" sz="1200" i="1" u="sng" dirty="0" smtClean="0"/>
              <a:t>The dislocations observed around </a:t>
            </a:r>
            <a:r>
              <a:rPr lang="en-US" sz="1200" i="1" u="sng" dirty="0"/>
              <a:t>the alumina </a:t>
            </a:r>
            <a:r>
              <a:rPr lang="en-US" sz="1200" i="1" u="sng" dirty="0" smtClean="0"/>
              <a:t>particles suggest </a:t>
            </a:r>
            <a:r>
              <a:rPr lang="en-US" sz="1200" i="1" u="sng" dirty="0"/>
              <a:t>that alumina particles </a:t>
            </a:r>
            <a:r>
              <a:rPr lang="en-US" sz="1200" i="1" u="sng" dirty="0" smtClean="0"/>
              <a:t>resist </a:t>
            </a:r>
            <a:r>
              <a:rPr lang="en-US" sz="1200" i="1" u="sng" dirty="0"/>
              <a:t>dislocation </a:t>
            </a:r>
            <a:r>
              <a:rPr lang="en-US" sz="1200" i="1" u="sng" dirty="0" smtClean="0"/>
              <a:t>movement, providing the </a:t>
            </a:r>
            <a:r>
              <a:rPr lang="en-US" sz="1200" i="1" u="sng" dirty="0"/>
              <a:t>main strengthening </a:t>
            </a:r>
            <a:r>
              <a:rPr lang="en-US" sz="1200" i="1" u="sng" dirty="0" smtClean="0"/>
              <a:t>mechanism for the conductor</a:t>
            </a:r>
            <a:r>
              <a:rPr lang="en-US" sz="1200" dirty="0" smtClean="0"/>
              <a:t>. </a:t>
            </a:r>
            <a:r>
              <a:rPr lang="en-US" sz="1200" dirty="0" err="1" smtClean="0"/>
              <a:t>Microcracks</a:t>
            </a:r>
            <a:r>
              <a:rPr lang="en-US" sz="1200" dirty="0" smtClean="0"/>
              <a:t> </a:t>
            </a:r>
            <a:r>
              <a:rPr lang="en-US" sz="1200" dirty="0"/>
              <a:t>near large </a:t>
            </a:r>
            <a:r>
              <a:rPr lang="en-US" sz="1200" dirty="0" smtClean="0"/>
              <a:t>particles evidence a </a:t>
            </a:r>
            <a:r>
              <a:rPr lang="en-US" sz="1200" dirty="0"/>
              <a:t>detrimental effect of </a:t>
            </a:r>
            <a:r>
              <a:rPr lang="en-US" sz="1200" dirty="0" smtClean="0"/>
              <a:t>too-large </a:t>
            </a:r>
            <a:r>
              <a:rPr lang="en-US" sz="1200" dirty="0"/>
              <a:t>particles </a:t>
            </a:r>
            <a:r>
              <a:rPr lang="en-US" sz="1200" dirty="0" smtClean="0"/>
              <a:t>on the fatigue life of </a:t>
            </a:r>
            <a:r>
              <a:rPr lang="en-US" sz="1200" dirty="0"/>
              <a:t>AL-60.</a:t>
            </a:r>
            <a:endParaRPr lang="en-US" sz="1200" dirty="0">
              <a:latin typeface="Arial" charset="0"/>
            </a:endParaRPr>
          </a:p>
          <a:p>
            <a:pPr algn="just"/>
            <a:endParaRPr lang="en-US" sz="12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 </a:t>
            </a:r>
            <a:r>
              <a:rPr lang="en-US" sz="1200" dirty="0"/>
              <a:t>Ultrahigh-field pulsed magnets require high-strength, high-conductivity </a:t>
            </a:r>
            <a:r>
              <a:rPr lang="en-US" sz="1200" dirty="0" smtClean="0"/>
              <a:t>conductors like </a:t>
            </a:r>
            <a:r>
              <a:rPr lang="en-US" sz="1200" dirty="0" err="1"/>
              <a:t>Glidcop</a:t>
            </a:r>
            <a:r>
              <a:rPr lang="en-US" sz="1200" dirty="0"/>
              <a:t>® </a:t>
            </a:r>
            <a:r>
              <a:rPr lang="en-US" sz="1200" dirty="0" smtClean="0"/>
              <a:t>      AL-60</a:t>
            </a:r>
            <a:r>
              <a:rPr lang="en-US" sz="1200" dirty="0"/>
              <a:t>, </a:t>
            </a:r>
            <a:r>
              <a:rPr lang="en-US" sz="1200" dirty="0" smtClean="0"/>
              <a:t>a copper conductor strengthened by alumina particles. </a:t>
            </a:r>
            <a:r>
              <a:rPr lang="en-US" sz="1200" i="1" u="sng" dirty="0"/>
              <a:t>Identification of both the type and the distribution of alumina particles has been contributing to the improvement of both the fabrication and the endurance of conductors used in </a:t>
            </a:r>
            <a:r>
              <a:rPr lang="en-US" sz="1200" i="1" u="sng" dirty="0" smtClean="0"/>
              <a:t>65T </a:t>
            </a:r>
            <a:r>
              <a:rPr lang="en-US" sz="1200" i="1" u="sng" dirty="0"/>
              <a:t>short pulsed, </a:t>
            </a:r>
            <a:r>
              <a:rPr lang="en-US" sz="1200" i="1" u="sng" dirty="0" smtClean="0"/>
              <a:t>60T controlled-waveform, </a:t>
            </a:r>
            <a:r>
              <a:rPr lang="en-US" sz="1200" i="1" u="sng" dirty="0"/>
              <a:t>and </a:t>
            </a:r>
            <a:r>
              <a:rPr lang="en-US" sz="1200" i="1" u="sng" dirty="0" smtClean="0"/>
              <a:t>100T </a:t>
            </a:r>
            <a:r>
              <a:rPr lang="en-US" sz="1200" i="1" u="sng" dirty="0"/>
              <a:t>pulsed magnets</a:t>
            </a:r>
            <a:r>
              <a:rPr lang="en-US" sz="1200" dirty="0"/>
              <a:t>.</a:t>
            </a:r>
          </a:p>
          <a:p>
            <a:pPr algn="just"/>
            <a:endParaRPr lang="en-US" sz="1200" dirty="0">
              <a:latin typeface="Arial" charset="0"/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did this research need the MagLab?</a:t>
            </a:r>
            <a:r>
              <a:rPr lang="en-US" sz="1200" b="1" dirty="0">
                <a:latin typeface="Arial" charset="0"/>
              </a:rPr>
              <a:t> </a:t>
            </a:r>
            <a:r>
              <a:rPr lang="en-US" sz="1200" dirty="0">
                <a:latin typeface="Arial" charset="0"/>
              </a:rPr>
              <a:t>The MagLab has a world-leading team of </a:t>
            </a:r>
            <a:r>
              <a:rPr lang="en-US" sz="1200" dirty="0" smtClean="0">
                <a:latin typeface="Arial" charset="0"/>
              </a:rPr>
              <a:t>researchers to study high-strength</a:t>
            </a:r>
            <a:r>
              <a:rPr lang="en-US" sz="1200" dirty="0">
                <a:latin typeface="Arial" charset="0"/>
              </a:rPr>
              <a:t>, </a:t>
            </a:r>
            <a:r>
              <a:rPr lang="en-US" sz="1200" dirty="0" smtClean="0">
                <a:latin typeface="Arial" charset="0"/>
              </a:rPr>
              <a:t>high-conductivity materials relevant to high-field magnets. The MagLab also hosts a </a:t>
            </a:r>
            <a:r>
              <a:rPr lang="en-US" sz="1200" dirty="0">
                <a:latin typeface="Arial" charset="0"/>
              </a:rPr>
              <a:t>state-of-the art electron microscopy facility. </a:t>
            </a:r>
            <a:r>
              <a:rPr lang="en-US" sz="1200" i="1" u="sng" dirty="0" smtClean="0">
                <a:latin typeface="Arial" charset="0"/>
              </a:rPr>
              <a:t>The R&amp;D enabled by this expertise and instrumentation </a:t>
            </a:r>
            <a:r>
              <a:rPr lang="en-US" sz="1200" i="1" u="sng" dirty="0">
                <a:latin typeface="Arial" charset="0"/>
              </a:rPr>
              <a:t>is essential </a:t>
            </a:r>
            <a:r>
              <a:rPr lang="en-US" sz="1200" i="1" u="sng" dirty="0" smtClean="0">
                <a:latin typeface="Arial" charset="0"/>
              </a:rPr>
              <a:t>to continued improvement of </a:t>
            </a:r>
            <a:r>
              <a:rPr lang="en-US" sz="1200" i="1" u="sng" dirty="0">
                <a:latin typeface="Arial" charset="0"/>
              </a:rPr>
              <a:t>the performance of ultra-high field pulsed magnets </a:t>
            </a:r>
            <a:r>
              <a:rPr lang="en-US" sz="1200" i="1" u="sng" dirty="0" smtClean="0">
                <a:latin typeface="Arial" charset="0"/>
              </a:rPr>
              <a:t>for </a:t>
            </a:r>
            <a:r>
              <a:rPr lang="en-US" sz="1200" i="1" u="sng" dirty="0">
                <a:latin typeface="Arial" charset="0"/>
              </a:rPr>
              <a:t>the scientific community</a:t>
            </a:r>
            <a:r>
              <a:rPr lang="en-US" sz="1200" dirty="0" smtClean="0">
                <a:latin typeface="Arial" charset="0"/>
              </a:rPr>
              <a:t>.</a:t>
            </a:r>
            <a:endParaRPr lang="en-US" sz="1200" dirty="0">
              <a:latin typeface="Arial" charset="0"/>
            </a:endParaRP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57150" y="1107071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0612" y="9936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6" name="Text Box 28">
            <a:extLst>
              <a:ext uri="{FF2B5EF4-FFF2-40B4-BE49-F238E27FC236}">
                <a16:creationId xmlns:a16="http://schemas.microsoft.com/office/drawing/2014/main" id="{D477F0B0-D3D0-4DA3-87C9-F4692B384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081141"/>
            <a:ext cx="44196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Division: Magnet Science and Technology</a:t>
            </a:r>
          </a:p>
          <a:p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>
                <a:solidFill>
                  <a:srgbClr val="333399"/>
                </a:solidFill>
              </a:rPr>
              <a:t>Xin, Y.; Lu, J.; Han, K., </a:t>
            </a:r>
            <a:r>
              <a:rPr lang="en-US" sz="1100" i="1" dirty="0">
                <a:solidFill>
                  <a:srgbClr val="333399"/>
                </a:solidFill>
              </a:rPr>
              <a:t>Microstructure of </a:t>
            </a:r>
            <a:r>
              <a:rPr lang="en-US" sz="1100" i="1" dirty="0" err="1">
                <a:solidFill>
                  <a:srgbClr val="333399"/>
                </a:solidFill>
              </a:rPr>
              <a:t>Glidcop</a:t>
            </a:r>
            <a:r>
              <a:rPr lang="en-US" sz="1100" i="1" dirty="0">
                <a:solidFill>
                  <a:srgbClr val="333399"/>
                </a:solidFill>
              </a:rPr>
              <a:t> AL-60,</a:t>
            </a:r>
            <a:r>
              <a:rPr lang="en-US" sz="1100" dirty="0">
                <a:solidFill>
                  <a:srgbClr val="333399"/>
                </a:solidFill>
              </a:rPr>
              <a:t> </a:t>
            </a:r>
            <a:r>
              <a:rPr lang="en-US" sz="1100" b="1" dirty="0">
                <a:solidFill>
                  <a:srgbClr val="333399"/>
                </a:solidFill>
              </a:rPr>
              <a:t>IEEE Transactions on Applied Superconductivity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b="1" dirty="0">
                <a:solidFill>
                  <a:srgbClr val="333399"/>
                </a:solidFill>
              </a:rPr>
              <a:t>32</a:t>
            </a:r>
            <a:r>
              <a:rPr lang="en-US" sz="1100" dirty="0">
                <a:solidFill>
                  <a:srgbClr val="333399"/>
                </a:solidFill>
              </a:rPr>
              <a:t> (6), 7100105 (2022) </a:t>
            </a:r>
            <a:r>
              <a:rPr lang="en-US" sz="1100" dirty="0">
                <a:solidFill>
                  <a:srgbClr val="33339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doi.org/10.1109/TASC.2022.3159498</a:t>
            </a:r>
            <a:endParaRPr lang="en-US" sz="1200" dirty="0">
              <a:solidFill>
                <a:srgbClr val="3333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58" y="1315208"/>
            <a:ext cx="4014990" cy="4032887"/>
          </a:xfrm>
          <a:prstGeom prst="rect">
            <a:avLst/>
          </a:prstGeom>
        </p:spPr>
      </p:pic>
      <p:sp>
        <p:nvSpPr>
          <p:cNvPr id="9" name="Rectangle 49">
            <a:extLst>
              <a:ext uri="{FF2B5EF4-FFF2-40B4-BE49-F238E27FC236}">
                <a16:creationId xmlns:a16="http://schemas.microsoft.com/office/drawing/2014/main" id="{C9FBEA11-2643-46F0-9120-EED390261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996" y="1246704"/>
            <a:ext cx="4545166" cy="5532437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55435" y="3598877"/>
            <a:ext cx="352338" cy="6048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99152" y="4565009"/>
            <a:ext cx="352338" cy="6048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240785" y="4843245"/>
            <a:ext cx="352338" cy="6048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62"/>
          <p:cNvSpPr txBox="1">
            <a:spLocks noChangeArrowheads="1"/>
          </p:cNvSpPr>
          <p:nvPr/>
        </p:nvSpPr>
        <p:spPr bwMode="auto">
          <a:xfrm>
            <a:off x="843500" y="51177"/>
            <a:ext cx="71305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kern="1200" dirty="0"/>
              <a:t>Microstructure of </a:t>
            </a:r>
            <a:r>
              <a:rPr lang="en-US" sz="1600" b="1" kern="1200" dirty="0" err="1"/>
              <a:t>Glidcop</a:t>
            </a:r>
            <a:r>
              <a:rPr lang="en-US" sz="1600" b="1" kern="1200" baseline="30000" dirty="0"/>
              <a:t>®</a:t>
            </a:r>
            <a:r>
              <a:rPr lang="en-US" sz="1600" b="1" kern="1200" dirty="0"/>
              <a:t> </a:t>
            </a:r>
            <a:r>
              <a:rPr lang="en-US" sz="1600" b="1" kern="1200" dirty="0" smtClean="0"/>
              <a:t>AL-60 Conductor used in Pulsed Magnets</a:t>
            </a:r>
            <a:endParaRPr lang="en-US" sz="1600" b="1" kern="1200" dirty="0"/>
          </a:p>
          <a:p>
            <a:pPr algn="ctr">
              <a:spcBef>
                <a:spcPts val="0"/>
              </a:spcBef>
            </a:pP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/>
              <a:t>Yan Xin</a:t>
            </a:r>
            <a:r>
              <a:rPr lang="en-US" sz="1100" kern="1200" baseline="30000" dirty="0"/>
              <a:t>1</a:t>
            </a:r>
            <a:r>
              <a:rPr lang="en-US" sz="1100" dirty="0"/>
              <a:t>, Jun Lu</a:t>
            </a:r>
            <a:r>
              <a:rPr lang="en-US" sz="1100" kern="1200" baseline="30000" dirty="0"/>
              <a:t>1</a:t>
            </a:r>
            <a:r>
              <a:rPr lang="en-US" sz="1100" dirty="0"/>
              <a:t>, and Ke Han</a:t>
            </a:r>
            <a:r>
              <a:rPr lang="en-US" sz="1100" kern="1200" baseline="30000" dirty="0"/>
              <a:t>1</a:t>
            </a:r>
            <a:endParaRPr lang="en-US" sz="1100" kern="1200" dirty="0"/>
          </a:p>
          <a:p>
            <a:pPr marL="228600" indent="-228600" algn="ctr">
              <a:spcBef>
                <a:spcPts val="0"/>
              </a:spcBef>
              <a:buAutoNum type="arabicPeriod"/>
            </a:pPr>
            <a:r>
              <a:rPr lang="en-US" sz="1050" b="1" kern="1200" dirty="0">
                <a:solidFill>
                  <a:srgbClr val="0033CC"/>
                </a:solidFill>
              </a:rPr>
              <a:t> National High Magnetic Field Laboratory</a:t>
            </a:r>
          </a:p>
          <a:p>
            <a:pPr algn="ctr">
              <a:spcBef>
                <a:spcPts val="0"/>
              </a:spcBef>
            </a:pPr>
            <a:endParaRPr lang="en-US" sz="600" b="1" kern="1200" dirty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 G.S. Boebinger (NSF </a:t>
            </a:r>
            <a:r>
              <a:rPr lang="en-US" sz="1050" dirty="0"/>
              <a:t>DMR-1644779</a:t>
            </a:r>
            <a:r>
              <a:rPr lang="en-US" sz="1050" kern="1200" dirty="0"/>
              <a:t>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A8C84-6B26-42F9-94F8-427ADCBA6B63}"/>
              </a:ext>
            </a:extLst>
          </p:cNvPr>
          <p:cNvSpPr txBox="1"/>
          <p:nvPr/>
        </p:nvSpPr>
        <p:spPr>
          <a:xfrm>
            <a:off x="4523063" y="5371120"/>
            <a:ext cx="45430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Electron microscope images of </a:t>
            </a:r>
            <a:r>
              <a:rPr lang="en-US" sz="1200" dirty="0" err="1" smtClean="0"/>
              <a:t>Glidcop</a:t>
            </a:r>
            <a:r>
              <a:rPr lang="en-US" sz="1200" dirty="0" smtClean="0"/>
              <a:t>® </a:t>
            </a:r>
            <a:r>
              <a:rPr lang="en-US" sz="1200" dirty="0"/>
              <a:t>conductor, showing</a:t>
            </a:r>
          </a:p>
          <a:p>
            <a:pPr algn="just"/>
            <a:r>
              <a:rPr lang="en-US" sz="1200" dirty="0" smtClean="0"/>
              <a:t>(a) the </a:t>
            </a:r>
            <a:r>
              <a:rPr lang="en-US" sz="1200" dirty="0"/>
              <a:t>large α-Al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 </a:t>
            </a:r>
            <a:r>
              <a:rPr lang="en-US" sz="1200" dirty="0"/>
              <a:t>particle; (b) the small η-Al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 particles; and (c) </a:t>
            </a:r>
            <a:r>
              <a:rPr lang="en-US" sz="1200" dirty="0" smtClean="0"/>
              <a:t>cold-drawn </a:t>
            </a:r>
            <a:r>
              <a:rPr lang="en-US" sz="1200" dirty="0"/>
              <a:t>wire showing </a:t>
            </a:r>
            <a:r>
              <a:rPr lang="en-US" sz="1200" dirty="0" smtClean="0"/>
              <a:t>both a region of large Al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3 </a:t>
            </a:r>
            <a:r>
              <a:rPr lang="en-US" sz="1200" dirty="0" smtClean="0"/>
              <a:t>particles </a:t>
            </a:r>
            <a:r>
              <a:rPr lang="en-US" sz="1200" dirty="0"/>
              <a:t>of irregular shapes and a region with no 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 smtClean="0"/>
              <a:t> </a:t>
            </a:r>
            <a:r>
              <a:rPr lang="en-US" sz="1200" dirty="0"/>
              <a:t>particles</a:t>
            </a:r>
            <a:r>
              <a:rPr lang="en-US" sz="1200" dirty="0" smtClean="0"/>
              <a:t>.</a:t>
            </a:r>
          </a:p>
          <a:p>
            <a:pPr algn="just"/>
            <a:r>
              <a:rPr lang="en-US" sz="1200" dirty="0" smtClean="0"/>
              <a:t>(</a:t>
            </a:r>
            <a:r>
              <a:rPr lang="en-US" sz="1200" dirty="0"/>
              <a:t>d) STEM image of </a:t>
            </a:r>
            <a:r>
              <a:rPr lang="en-US" sz="1200" dirty="0" err="1" smtClean="0"/>
              <a:t>microcracks</a:t>
            </a:r>
            <a:r>
              <a:rPr lang="en-US" sz="1200" dirty="0" smtClean="0"/>
              <a:t> associated </a:t>
            </a:r>
            <a:r>
              <a:rPr lang="en-US" sz="1200" dirty="0"/>
              <a:t>with large 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 smtClean="0"/>
              <a:t> </a:t>
            </a:r>
            <a:r>
              <a:rPr lang="en-US" sz="1200" dirty="0"/>
              <a:t>particles </a:t>
            </a:r>
            <a:r>
              <a:rPr lang="en-US" sz="1200" dirty="0" smtClean="0"/>
              <a:t>after </a:t>
            </a:r>
            <a:r>
              <a:rPr lang="en-US" sz="1200" dirty="0"/>
              <a:t>a tensile </a:t>
            </a:r>
            <a:r>
              <a:rPr lang="en-US" sz="1200" dirty="0" smtClean="0"/>
              <a:t>test </a:t>
            </a:r>
            <a:r>
              <a:rPr lang="en-US" sz="1200" dirty="0"/>
              <a:t>of </a:t>
            </a:r>
            <a:r>
              <a:rPr lang="en-US" sz="1200" dirty="0" err="1" smtClean="0"/>
              <a:t>Glidcop</a:t>
            </a:r>
            <a:r>
              <a:rPr lang="en-US" sz="1200" dirty="0" smtClean="0"/>
              <a:t>® wire. Note that </a:t>
            </a:r>
            <a:r>
              <a:rPr lang="en-US" sz="1200" dirty="0"/>
              <a:t>cracks </a:t>
            </a:r>
            <a:r>
              <a:rPr lang="en-US" sz="1200" dirty="0" smtClean="0"/>
              <a:t>form at </a:t>
            </a:r>
            <a:r>
              <a:rPr lang="en-US" sz="1200" dirty="0"/>
              <a:t>the end of the </a:t>
            </a:r>
            <a:r>
              <a:rPr lang="en-US" sz="1200" dirty="0" smtClean="0"/>
              <a:t>particles, as </a:t>
            </a:r>
            <a:r>
              <a:rPr lang="en-US" sz="1200" dirty="0"/>
              <a:t>indicated by </a:t>
            </a:r>
            <a:r>
              <a:rPr lang="en-US" sz="1200" dirty="0" smtClean="0"/>
              <a:t>the red </a:t>
            </a:r>
            <a:r>
              <a:rPr lang="en-US" sz="1200" dirty="0"/>
              <a:t>arrows.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89ADD64191E43967A9DCBD9FB6C60" ma:contentTypeVersion="1" ma:contentTypeDescription="Create a new document." ma:contentTypeScope="" ma:versionID="a6b847c8da0d2eddcc68a0bc94e4d89e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2E8592-F7F2-4009-B4F1-1E6BCAE45EAC}"/>
</file>

<file path=customXml/itemProps2.xml><?xml version="1.0" encoding="utf-8"?>
<ds:datastoreItem xmlns:ds="http://schemas.openxmlformats.org/officeDocument/2006/customXml" ds:itemID="{D04ACD34-27F1-4B7F-AFB1-07FFE4C61852}"/>
</file>

<file path=customXml/itemProps3.xml><?xml version="1.0" encoding="utf-8"?>
<ds:datastoreItem xmlns:ds="http://schemas.openxmlformats.org/officeDocument/2006/customXml" ds:itemID="{E2018EE9-01EF-488D-9D85-8D87449C9A8A}"/>
</file>

<file path=docProps/app.xml><?xml version="1.0" encoding="utf-8"?>
<Properties xmlns="http://schemas.openxmlformats.org/officeDocument/2006/extended-properties" xmlns:vt="http://schemas.openxmlformats.org/officeDocument/2006/docPropsVTypes">
  <TotalTime>6490</TotalTime>
  <Words>813</Words>
  <Application>Microsoft Office PowerPoint</Application>
  <PresentationFormat>On-screen Show (4:3)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199</cp:revision>
  <cp:lastPrinted>2022-06-28T13:35:40Z</cp:lastPrinted>
  <dcterms:created xsi:type="dcterms:W3CDTF">2004-08-07T03:10:56Z</dcterms:created>
  <dcterms:modified xsi:type="dcterms:W3CDTF">2022-08-05T21:07:03Z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0x01010033489ADD64191E43967A9DCBD9FB6C60</vt:lpwstr>
  </property>
</Properties>
</file>