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9" autoAdjust="0"/>
    <p:restoredTop sz="96763" autoAdjust="0"/>
  </p:normalViewPr>
  <p:slideViewPr>
    <p:cSldViewPr snapToGrid="0">
      <p:cViewPr varScale="1">
        <p:scale>
          <a:sx n="122" d="100"/>
          <a:sy n="122" d="100"/>
        </p:scale>
        <p:origin x="5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tiff"/><Relationship Id="rId4" Type="http://schemas.openxmlformats.org/officeDocument/2006/relationships/hyperlink" Target="https://doi.org/10.1021/jacs.2c0214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21/jacs.2c02145" TargetMode="External"/><Relationship Id="rId5" Type="http://schemas.openxmlformats.org/officeDocument/2006/relationships/image" Target="../media/image4.tif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0802" y="1292109"/>
            <a:ext cx="3651403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</a:rPr>
              <a:t>Understanding the structures and dynamics of water molecules in biological systems, such as proteins and membranes, 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is crucial for addressing many problems in biology and medicine.  </a:t>
            </a:r>
            <a:r>
              <a:rPr lang="en-US" sz="1200" i="1" u="sng" dirty="0">
                <a:effectLst/>
                <a:latin typeface="+mj-lt"/>
                <a:ea typeface="SimSun" panose="02010600030101010101" pitchFamily="2" charset="-122"/>
              </a:rPr>
              <a:t>To date, a </a:t>
            </a:r>
            <a:r>
              <a:rPr lang="en-US" sz="1200" i="1" u="sng" dirty="0">
                <a:latin typeface="+mj-lt"/>
                <a:ea typeface="SimSun" panose="02010600030101010101" pitchFamily="2" charset="-122"/>
              </a:rPr>
              <a:t>direct NMR probe of “bound” water molecules in </a:t>
            </a:r>
            <a:r>
              <a:rPr lang="en-US" sz="1200" i="1" u="sng" dirty="0" smtClean="0">
                <a:latin typeface="+mj-lt"/>
                <a:ea typeface="SimSun" panose="02010600030101010101" pitchFamily="2" charset="-122"/>
              </a:rPr>
              <a:t>proteins and membranes </a:t>
            </a:r>
            <a:r>
              <a:rPr lang="en-US" sz="1200" i="1" u="sng" dirty="0">
                <a:latin typeface="+mj-lt"/>
                <a:ea typeface="SimSun" panose="02010600030101010101" pitchFamily="2" charset="-122"/>
              </a:rPr>
              <a:t>has been evasive, largely because their signals are obscured by those of highly-mobile “bulk” water molecules</a:t>
            </a:r>
            <a:r>
              <a:rPr lang="en-US" sz="1200" dirty="0">
                <a:latin typeface="+mj-lt"/>
                <a:ea typeface="SimSun" panose="02010600030101010101" pitchFamily="2" charset="-122"/>
              </a:rPr>
              <a:t>.</a:t>
            </a:r>
            <a:endParaRPr lang="en-US" sz="1200" dirty="0"/>
          </a:p>
          <a:p>
            <a:pPr algn="just">
              <a:spcAft>
                <a:spcPts val="600"/>
              </a:spcAft>
            </a:pPr>
            <a:r>
              <a:rPr lang="en-US" sz="1200" i="1" u="sng" dirty="0" smtClean="0"/>
              <a:t>Researchers </a:t>
            </a:r>
            <a:r>
              <a:rPr lang="en-US" sz="1200" i="1" u="sng" dirty="0"/>
              <a:t>have developed a novel </a:t>
            </a:r>
            <a:r>
              <a:rPr lang="en-US" sz="1200" i="1" u="sng" baseline="30000" dirty="0"/>
              <a:t>17</a:t>
            </a:r>
            <a:r>
              <a:rPr lang="en-US" sz="1200" i="1" u="sng" dirty="0"/>
              <a:t>O solid-state NMR technique, in combination with the highest-field NMR magnet in the world (35.2T, Series-Connected-Hybrid, SCH)</a:t>
            </a:r>
            <a:r>
              <a:rPr lang="en-US" sz="1200" dirty="0"/>
              <a:t> and </a:t>
            </a:r>
            <a:r>
              <a:rPr lang="en-US" sz="1200" baseline="30000" dirty="0"/>
              <a:t>17</a:t>
            </a:r>
            <a:r>
              <a:rPr lang="en-US" sz="1200" dirty="0"/>
              <a:t>O-enriched water, to selectively suppress the dominant bulk water signals and allow for the direct detection of the bound water signals 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in an extensively hydrated lipid bilayer environment</a:t>
            </a:r>
            <a:r>
              <a:rPr lang="en-US" sz="1200" dirty="0"/>
              <a:t>. </a:t>
            </a:r>
          </a:p>
          <a:p>
            <a:pPr algn="just">
              <a:spcAft>
                <a:spcPts val="600"/>
              </a:spcAft>
            </a:pPr>
            <a:r>
              <a:rPr lang="en-US" sz="1200" i="1" u="sng" dirty="0"/>
              <a:t>With this new approach, </a:t>
            </a:r>
            <a:r>
              <a:rPr lang="en-US" sz="1200" i="1" u="sng" dirty="0">
                <a:latin typeface="+mn-lt"/>
                <a:ea typeface="SimSun" panose="02010600030101010101" pitchFamily="2" charset="-122"/>
              </a:rPr>
              <a:t>two chemically and dynamically distinct water species in the headgroup region of </a:t>
            </a:r>
            <a:r>
              <a:rPr lang="en-US" sz="1200" i="1" u="sng" dirty="0">
                <a:solidFill>
                  <a:srgbClr val="202122"/>
                </a:solidFill>
                <a:latin typeface="+mn-lt"/>
                <a:ea typeface="SimSun" panose="02010600030101010101" pitchFamily="2" charset="-122"/>
              </a:rPr>
              <a:t>hydrated </a:t>
            </a:r>
            <a:r>
              <a:rPr lang="en-US" sz="1200" i="1" u="sng" dirty="0">
                <a:latin typeface="+mn-lt"/>
                <a:ea typeface="SimSun" panose="02010600030101010101" pitchFamily="2" charset="-122"/>
              </a:rPr>
              <a:t>dimyristoylphosphatidylcholine</a:t>
            </a:r>
            <a:r>
              <a:rPr lang="en-US" sz="1200" i="1" u="sng" dirty="0">
                <a:solidFill>
                  <a:srgbClr val="202122"/>
                </a:solidFill>
                <a:latin typeface="+mn-lt"/>
                <a:ea typeface="SimSun" panose="02010600030101010101" pitchFamily="2" charset="-122"/>
              </a:rPr>
              <a:t> (DMPC) lipid bilayers are identified</a:t>
            </a:r>
            <a:r>
              <a:rPr lang="en-US" sz="1200" i="1" u="sng" dirty="0"/>
              <a:t> for the first time</a:t>
            </a:r>
            <a:r>
              <a:rPr lang="en-US" sz="1200" dirty="0"/>
              <a:t>. These</a:t>
            </a:r>
            <a:r>
              <a:rPr lang="en-US" sz="1200" dirty="0">
                <a:effectLst/>
                <a:latin typeface="+mn-lt"/>
                <a:ea typeface="SimSun" panose="02010600030101010101" pitchFamily="2" charset="-122"/>
              </a:rPr>
              <a:t> interfacial water molecules are relatively stable for time periods on the order of milliseconds, </a:t>
            </a:r>
            <a:r>
              <a:rPr lang="en-US" sz="1200" i="1" u="sng" dirty="0">
                <a:effectLst/>
                <a:latin typeface="+mn-lt"/>
                <a:ea typeface="SimSun" panose="02010600030101010101" pitchFamily="2" charset="-122"/>
              </a:rPr>
              <a:t>providing an opportunity to characterize water dynamics on the millisecond </a:t>
            </a:r>
            <a:r>
              <a:rPr lang="en-US" sz="1200" i="1" u="sng">
                <a:effectLst/>
                <a:latin typeface="+mn-lt"/>
                <a:ea typeface="SimSun" panose="02010600030101010101" pitchFamily="2" charset="-122"/>
              </a:rPr>
              <a:t>or </a:t>
            </a:r>
            <a:r>
              <a:rPr lang="en-US" sz="1200" i="1" u="sng" smtClean="0">
                <a:effectLst/>
                <a:latin typeface="+mn-lt"/>
                <a:ea typeface="SimSun" panose="02010600030101010101" pitchFamily="2" charset="-122"/>
              </a:rPr>
              <a:t>longer timescales </a:t>
            </a:r>
            <a:r>
              <a:rPr lang="en-US" sz="1200" i="1" u="sng" dirty="0">
                <a:effectLst/>
                <a:latin typeface="+mn-lt"/>
                <a:ea typeface="SimSun" panose="02010600030101010101" pitchFamily="2" charset="-122"/>
              </a:rPr>
              <a:t>in biomacromolecules of great biological significance</a:t>
            </a:r>
            <a:r>
              <a:rPr lang="en-US" sz="1200" dirty="0">
                <a:effectLst/>
                <a:latin typeface="+mn-lt"/>
                <a:ea typeface="SimSun" panose="02010600030101010101" pitchFamily="2" charset="-122"/>
              </a:rPr>
              <a:t>. </a:t>
            </a:r>
            <a:endParaRPr lang="en-US" sz="1200" dirty="0">
              <a:latin typeface="+mj-lt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3753008" y="1325562"/>
            <a:ext cx="5314794" cy="489272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841155" y="4609277"/>
            <a:ext cx="51500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effectLst/>
                <a:latin typeface="+mj-lt"/>
                <a:ea typeface="SimSun" panose="02010600030101010101" pitchFamily="2" charset="-122"/>
              </a:rPr>
              <a:t>Left: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 Molecules in the 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lipid bilayer under study. 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The hydration of the headgroup region is highlighted with different blue background shading reflecting the waters that interact with the choline, phosphate and carbonyl groups of the lipid headgroups. </a:t>
            </a:r>
          </a:p>
          <a:p>
            <a:pPr algn="just"/>
            <a:r>
              <a:rPr lang="en-US" sz="1200" b="1" dirty="0">
                <a:effectLst/>
                <a:latin typeface="+mj-lt"/>
                <a:ea typeface="SimSun" panose="02010600030101010101" pitchFamily="2" charset="-122"/>
              </a:rPr>
              <a:t>Right: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 The </a:t>
            </a:r>
            <a:r>
              <a:rPr lang="en-US" sz="1200" baseline="30000" dirty="0">
                <a:effectLst/>
                <a:latin typeface="+mj-lt"/>
                <a:ea typeface="SimSun" panose="02010600030101010101" pitchFamily="2" charset="-122"/>
              </a:rPr>
              <a:t>17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O NMR resonances of individual “bound” water molecules that are located in different layers of the 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lipid </a:t>
            </a:r>
            <a:r>
              <a:rPr lang="en-US" sz="1200" dirty="0" err="1">
                <a:effectLst/>
                <a:latin typeface="+mj-lt"/>
                <a:ea typeface="SimSun" panose="02010600030101010101" pitchFamily="2" charset="-122"/>
              </a:rPr>
              <a:t>headgroup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 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region, made visible using the 35.2T Series Connected Hybrid magnet system, even in the presence of much larger numbers of “bulk” water molecules.</a:t>
            </a:r>
            <a:endParaRPr lang="en-US" sz="500" dirty="0"/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22AF58B8-AF1C-4D81-6302-0E2036B05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62621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NMR/MRI Facility: NHMFL 18.8T/800 MHz; DC Facility: 36T SCH.</a:t>
            </a: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Zhang, R.; Cross, T.A.; Peng, X.H.; Fu, R., </a:t>
            </a:r>
            <a:r>
              <a:rPr lang="en-US" sz="1100" i="1" dirty="0">
                <a:solidFill>
                  <a:srgbClr val="333399"/>
                </a:solidFill>
              </a:rPr>
              <a:t>Surprising Rigidity of Functionally Important Water Molecules Buried in the Lipid Headgroup Region,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Journal of the American Chemical Society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144</a:t>
            </a:r>
            <a:r>
              <a:rPr lang="en-US" sz="1100" dirty="0">
                <a:solidFill>
                  <a:srgbClr val="333399"/>
                </a:solidFill>
              </a:rPr>
              <a:t>, 7881-7888 (2022) </a:t>
            </a:r>
            <a:r>
              <a:rPr lang="en-US" sz="1100" dirty="0">
                <a:solidFill>
                  <a:srgbClr val="33339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doi.org/10.1021/jacs.2c02145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16" name="Text Box 62">
            <a:extLst>
              <a:ext uri="{FF2B5EF4-FFF2-40B4-BE49-F238E27FC236}">
                <a16:creationId xmlns:a16="http://schemas.microsoft.com/office/drawing/2014/main" id="{7EE64751-0FB0-15F9-07B0-78A47B5D3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581" y="5028"/>
            <a:ext cx="6480837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Finding Water Molecules with Important Biological Activity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Rongfu Zhang</a:t>
            </a:r>
            <a:r>
              <a:rPr lang="en-US" sz="1100" kern="1200" baseline="30000" dirty="0"/>
              <a:t>1,2</a:t>
            </a:r>
            <a:r>
              <a:rPr lang="en-US" sz="1100" kern="1200" dirty="0"/>
              <a:t>, </a:t>
            </a:r>
            <a:r>
              <a:rPr lang="en-US" sz="1100" dirty="0"/>
              <a:t>Timothy A. Cross</a:t>
            </a:r>
            <a:r>
              <a:rPr lang="en-US" sz="1100" kern="1200" baseline="30000" dirty="0"/>
              <a:t>1,2</a:t>
            </a:r>
            <a:r>
              <a:rPr lang="en-US" sz="1100" kern="1200" dirty="0"/>
              <a:t>, </a:t>
            </a:r>
            <a:r>
              <a:rPr lang="en-US" sz="1100" dirty="0"/>
              <a:t>Xinhua Peng</a:t>
            </a:r>
            <a:r>
              <a:rPr lang="en-US" sz="1100" kern="1200" baseline="30000" dirty="0"/>
              <a:t>3</a:t>
            </a:r>
            <a:r>
              <a:rPr lang="en-US" sz="1100" kern="1200" dirty="0"/>
              <a:t>, </a:t>
            </a:r>
            <a:r>
              <a:rPr lang="en-US" sz="1100" dirty="0"/>
              <a:t>Riqiang Fu</a:t>
            </a:r>
            <a:r>
              <a:rPr lang="en-US" sz="1100" kern="1200" baseline="30000" dirty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dirty="0">
                <a:solidFill>
                  <a:srgbClr val="0033CC"/>
                </a:solidFill>
              </a:rPr>
              <a:t>National High Magnetic Field Laboratory; 2. Florida State University; </a:t>
            </a:r>
            <a:br>
              <a:rPr lang="en-US" sz="1050" b="1" dirty="0">
                <a:solidFill>
                  <a:srgbClr val="0033CC"/>
                </a:solidFill>
              </a:rPr>
            </a:br>
            <a:r>
              <a:rPr lang="en-US" sz="1050" b="1" dirty="0">
                <a:solidFill>
                  <a:srgbClr val="0033CC"/>
                </a:solidFill>
              </a:rPr>
              <a:t>3. University of Science and Technology of China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T.A. Cross (NIH GM122698)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3" name="Picture 12" descr="Diagram&#10;&#10;Description automatically generated">
            <a:extLst>
              <a:ext uri="{FF2B5EF4-FFF2-40B4-BE49-F238E27FC236}">
                <a16:creationId xmlns:a16="http://schemas.microsoft.com/office/drawing/2014/main" id="{C086ACE2-4D8F-6F41-787D-5D07888482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113" y="1631883"/>
            <a:ext cx="4983881" cy="2842266"/>
          </a:xfrm>
          <a:prstGeom prst="rect">
            <a:avLst/>
          </a:prstGeom>
        </p:spPr>
      </p:pic>
      <p:pic>
        <p:nvPicPr>
          <p:cNvPr id="17" name="Picture 16" descr="NSF logo.jpg">
            <a:extLst>
              <a:ext uri="{FF2B5EF4-FFF2-40B4-BE49-F238E27FC236}">
                <a16:creationId xmlns:a16="http://schemas.microsoft.com/office/drawing/2014/main" id="{C12B3D41-CD3F-E543-C131-763D985042F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302702"/>
            <a:ext cx="3664105" cy="520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500"/>
              </a:spcAft>
            </a:pPr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i="1" u="sng" dirty="0">
                <a:latin typeface="Arial" charset="0"/>
              </a:rPr>
              <a:t>A new nuclear magnetic resonance (NMR) technique </a:t>
            </a:r>
            <a:r>
              <a:rPr lang="en-US" sz="1200" i="1" u="sng" dirty="0" smtClean="0">
                <a:latin typeface="Arial" charset="0"/>
              </a:rPr>
              <a:t>at 35.2T can identify </a:t>
            </a:r>
            <a:r>
              <a:rPr lang="en-US" sz="1200" i="1" u="sng" baseline="30000" dirty="0">
                <a:latin typeface="Arial" charset="0"/>
              </a:rPr>
              <a:t>17</a:t>
            </a:r>
            <a:r>
              <a:rPr lang="en-US" sz="1200" i="1" u="sng" dirty="0">
                <a:latin typeface="Arial" charset="0"/>
              </a:rPr>
              <a:t>O NMR signals of chemically and dynamically distinct water </a:t>
            </a:r>
            <a:r>
              <a:rPr lang="en-US" sz="1200" i="1" u="sng" dirty="0" smtClean="0">
                <a:latin typeface="Arial" charset="0"/>
              </a:rPr>
              <a:t>molecules</a:t>
            </a:r>
            <a:r>
              <a:rPr lang="en-US" sz="1200" dirty="0" smtClean="0">
                <a:latin typeface="Arial" charset="0"/>
              </a:rPr>
              <a:t>. These signals are typically </a:t>
            </a:r>
            <a:r>
              <a:rPr lang="en-US" sz="1200" dirty="0">
                <a:latin typeface="Arial" charset="0"/>
              </a:rPr>
              <a:t>obscured by the large signals of bulk water.</a:t>
            </a:r>
            <a:endParaRPr lang="en-US" sz="1200" dirty="0">
              <a:solidFill>
                <a:srgbClr val="000000"/>
              </a:solidFill>
            </a:endParaRPr>
          </a:p>
          <a:p>
            <a:pPr algn="just">
              <a:spcAft>
                <a:spcPts val="500"/>
              </a:spcAft>
            </a:pPr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solidFill>
                  <a:srgbClr val="000000"/>
                </a:solidFill>
                <a:effectLst/>
                <a:latin typeface="+mn-lt"/>
                <a:ea typeface="SimSun" panose="02010600030101010101" pitchFamily="2" charset="-122"/>
              </a:rPr>
              <a:t>Water is ubiquitous and essential for the existence of all known life forms.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</a:rPr>
              <a:t> </a:t>
            </a:r>
            <a:r>
              <a:rPr lang="en-US" sz="1200" i="1" u="sng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</a:rPr>
              <a:t>Recently, </a:t>
            </a:r>
            <a:r>
              <a:rPr lang="en-US" sz="1200" i="1" u="sng" dirty="0">
                <a:solidFill>
                  <a:srgbClr val="202122"/>
                </a:solidFill>
                <a:latin typeface="+mn-lt"/>
                <a:ea typeface="SimSun" panose="02010600030101010101" pitchFamily="2" charset="-122"/>
              </a:rPr>
              <a:t>i</a:t>
            </a:r>
            <a:r>
              <a:rPr lang="en-US" sz="1200" i="1" u="sng" dirty="0">
                <a:solidFill>
                  <a:srgbClr val="202122"/>
                </a:solidFill>
                <a:effectLst/>
                <a:latin typeface="+mn-lt"/>
                <a:ea typeface="SimSun" panose="02010600030101010101" pitchFamily="2" charset="-122"/>
              </a:rPr>
              <a:t>t has been recognized that </a:t>
            </a:r>
            <a:r>
              <a:rPr lang="en-US" sz="1200" i="1" u="sng" dirty="0">
                <a:solidFill>
                  <a:srgbClr val="000000"/>
                </a:solidFill>
                <a:effectLst/>
                <a:latin typeface="+mn-lt"/>
                <a:ea typeface="SimSun" panose="02010600030101010101" pitchFamily="2" charset="-122"/>
              </a:rPr>
              <a:t>the mobility of water molecules in constrained biological systems is restricted and highly related to </a:t>
            </a:r>
            <a:r>
              <a:rPr lang="en-US" sz="1200" i="1" u="sng" dirty="0" smtClean="0">
                <a:solidFill>
                  <a:srgbClr val="000000"/>
                </a:solidFill>
                <a:effectLst/>
                <a:latin typeface="+mn-lt"/>
                <a:ea typeface="SimSun" panose="02010600030101010101" pitchFamily="2" charset="-122"/>
              </a:rPr>
              <a:t>important </a:t>
            </a:r>
            <a:r>
              <a:rPr lang="en-US" sz="1200" i="1" u="sng" dirty="0">
                <a:solidFill>
                  <a:srgbClr val="000000"/>
                </a:solidFill>
                <a:effectLst/>
                <a:latin typeface="+mn-lt"/>
                <a:ea typeface="SimSun" panose="02010600030101010101" pitchFamily="2" charset="-122"/>
              </a:rPr>
              <a:t>biological </a:t>
            </a:r>
            <a:r>
              <a:rPr lang="en-US" sz="1200" i="1" u="sng" dirty="0" smtClean="0">
                <a:solidFill>
                  <a:srgbClr val="000000"/>
                </a:solidFill>
                <a:effectLst/>
                <a:latin typeface="+mn-lt"/>
                <a:ea typeface="SimSun" panose="02010600030101010101" pitchFamily="2" charset="-122"/>
              </a:rPr>
              <a:t>functions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+mn-lt"/>
                <a:ea typeface="SimSun" panose="02010600030101010101" pitchFamily="2" charset="-122"/>
              </a:rPr>
              <a:t>. </a:t>
            </a:r>
            <a:r>
              <a:rPr lang="en-US" sz="1200" dirty="0">
                <a:solidFill>
                  <a:srgbClr val="000000"/>
                </a:solidFill>
                <a:effectLst/>
                <a:latin typeface="+mn-lt"/>
                <a:ea typeface="SimSun" panose="02010600030101010101" pitchFamily="2" charset="-122"/>
              </a:rPr>
              <a:t>However, direct observation of these water molecules is challenging due to their extremely low populations compared to that of bulk water molecules. </a:t>
            </a:r>
            <a:r>
              <a:rPr lang="en-US" sz="1200" i="1" u="sng" dirty="0" smtClean="0">
                <a:effectLst/>
                <a:latin typeface="+mj-lt"/>
                <a:ea typeface="SimSun" panose="02010600030101010101" pitchFamily="2" charset="-122"/>
              </a:rPr>
              <a:t>This new technique </a:t>
            </a:r>
            <a:r>
              <a:rPr lang="en-US" sz="1200" i="1" u="sng" dirty="0">
                <a:effectLst/>
                <a:latin typeface="+mj-lt"/>
                <a:ea typeface="SimSun" panose="02010600030101010101" pitchFamily="2" charset="-122"/>
              </a:rPr>
              <a:t>efficiently suppresses the large </a:t>
            </a:r>
            <a:r>
              <a:rPr lang="en-US" sz="1200" i="1" u="sng" baseline="30000" dirty="0">
                <a:effectLst/>
                <a:latin typeface="+mj-lt"/>
                <a:ea typeface="SimSun" panose="02010600030101010101" pitchFamily="2" charset="-122"/>
              </a:rPr>
              <a:t>17</a:t>
            </a:r>
            <a:r>
              <a:rPr lang="en-US" sz="1200" i="1" u="sng" dirty="0">
                <a:effectLst/>
                <a:latin typeface="+mj-lt"/>
                <a:ea typeface="SimSun" panose="02010600030101010101" pitchFamily="2" charset="-122"/>
              </a:rPr>
              <a:t>O NMR  signals arising from bulk water molecules, thereby allowing for the detection of individual water molecules in </a:t>
            </a:r>
            <a:r>
              <a:rPr lang="en-US" sz="1200" i="1" u="sng" dirty="0" smtClean="0">
                <a:effectLst/>
                <a:latin typeface="+mj-lt"/>
                <a:ea typeface="SimSun" panose="02010600030101010101" pitchFamily="2" charset="-122"/>
              </a:rPr>
              <a:t>a </a:t>
            </a:r>
            <a:r>
              <a:rPr lang="en-US" sz="1200" i="1" u="sng" dirty="0">
                <a:effectLst/>
                <a:latin typeface="+mj-lt"/>
                <a:ea typeface="SimSun" panose="02010600030101010101" pitchFamily="2" charset="-122"/>
              </a:rPr>
              <a:t>lipid bilayer environment</a:t>
            </a:r>
            <a:r>
              <a:rPr lang="en-US" sz="1200" i="1" u="sng" dirty="0">
                <a:latin typeface="+mj-lt"/>
                <a:ea typeface="SimSun" panose="02010600030101010101" pitchFamily="2" charset="-122"/>
              </a:rPr>
              <a:t>, </a:t>
            </a:r>
            <a:r>
              <a:rPr lang="en-US" sz="1200" i="1" u="sng" dirty="0">
                <a:effectLst/>
                <a:latin typeface="+mj-lt"/>
                <a:ea typeface="SimSun" panose="02010600030101010101" pitchFamily="2" charset="-122"/>
              </a:rPr>
              <a:t>providing new opportunities to study biologically relevant water molecules in biological systems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. </a:t>
            </a:r>
            <a:endParaRPr lang="en-US" sz="1200" dirty="0">
              <a:latin typeface="Arial" charset="0"/>
            </a:endParaRPr>
          </a:p>
          <a:p>
            <a:pPr algn="just">
              <a:spcAft>
                <a:spcPts val="500"/>
              </a:spcAft>
            </a:pPr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High field magnets significantly improve both sensitivity and resolution of </a:t>
            </a:r>
            <a:r>
              <a:rPr lang="en-US" sz="1200" baseline="30000" dirty="0">
                <a:latin typeface="Arial" charset="0"/>
              </a:rPr>
              <a:t>17</a:t>
            </a:r>
            <a:r>
              <a:rPr lang="en-US" sz="1200" dirty="0">
                <a:latin typeface="Arial" charset="0"/>
              </a:rPr>
              <a:t>O NMR spectra of bound water molecules. </a:t>
            </a:r>
            <a:r>
              <a:rPr lang="en-US" sz="1200" i="1" u="sng" dirty="0">
                <a:latin typeface="Arial" charset="0"/>
              </a:rPr>
              <a:t>The MagLab’s 35.2T Series Connected </a:t>
            </a:r>
            <a:r>
              <a:rPr lang="en-US" sz="1200" i="1" u="sng" dirty="0" smtClean="0">
                <a:latin typeface="Arial" charset="0"/>
              </a:rPr>
              <a:t>Hybrid system, </a:t>
            </a:r>
            <a:r>
              <a:rPr lang="en-US" sz="1200" i="1" u="sng" dirty="0">
                <a:latin typeface="Arial" charset="0"/>
              </a:rPr>
              <a:t>the highest-field NMR spectrometer in the world, is essential for this research</a:t>
            </a:r>
            <a:r>
              <a:rPr lang="en-US" sz="1200" dirty="0">
                <a:latin typeface="Arial" charset="0"/>
              </a:rPr>
              <a:t>.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581772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21" name="Rectangle 49">
            <a:extLst>
              <a:ext uri="{FF2B5EF4-FFF2-40B4-BE49-F238E27FC236}">
                <a16:creationId xmlns:a16="http://schemas.microsoft.com/office/drawing/2014/main" id="{8E8FF297-3191-44B3-8BCE-6911E175B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2112" y="1420421"/>
            <a:ext cx="5155689" cy="45884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A880DFD-CEBA-4664-9BA4-D37EB920A696}"/>
              </a:ext>
            </a:extLst>
          </p:cNvPr>
          <p:cNvSpPr/>
          <p:nvPr/>
        </p:nvSpPr>
        <p:spPr>
          <a:xfrm>
            <a:off x="3998084" y="4551934"/>
            <a:ext cx="49838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A schematic model for the hydrated phospholipid bilayer, which is a model 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of biological membranes. 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The hydration of the headgroup region is highlighted with different blue background shading reflecting the waters that interact with the choline, phosphate and carbonyl groups of the lipid headgroups. 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High-field </a:t>
            </a:r>
            <a:r>
              <a:rPr lang="en-US" sz="1200" baseline="30000" dirty="0" smtClean="0">
                <a:effectLst/>
                <a:latin typeface="+mj-lt"/>
                <a:ea typeface="SimSun" panose="02010600030101010101" pitchFamily="2" charset="-122"/>
              </a:rPr>
              <a:t>17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O 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solid-state NMR at 35.2T 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identifies 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and </a:t>
            </a:r>
            <a:r>
              <a:rPr lang="en-US" sz="1200" dirty="0" smtClean="0">
                <a:effectLst/>
                <a:latin typeface="+mj-lt"/>
                <a:ea typeface="SimSun" panose="02010600030101010101" pitchFamily="2" charset="-122"/>
              </a:rPr>
              <a:t>fingerprints 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the individual water molecules that are located </a:t>
            </a:r>
            <a:r>
              <a:rPr lang="en-US" sz="1200" dirty="0">
                <a:latin typeface="+mj-lt"/>
                <a:ea typeface="SimSun" panose="02010600030101010101" pitchFamily="2" charset="-122"/>
              </a:rPr>
              <a:t>at</a:t>
            </a:r>
            <a:r>
              <a:rPr lang="en-US" sz="1200" dirty="0">
                <a:effectLst/>
                <a:latin typeface="+mj-lt"/>
                <a:ea typeface="SimSun" panose="02010600030101010101" pitchFamily="2" charset="-122"/>
              </a:rPr>
              <a:t> different layers of the phospholipid headgroup region.</a:t>
            </a:r>
            <a:endParaRPr lang="en-US" sz="500" dirty="0"/>
          </a:p>
        </p:txBody>
      </p:sp>
      <p:sp>
        <p:nvSpPr>
          <p:cNvPr id="16" name="Text Box 62">
            <a:extLst>
              <a:ext uri="{FF2B5EF4-FFF2-40B4-BE49-F238E27FC236}">
                <a16:creationId xmlns:a16="http://schemas.microsoft.com/office/drawing/2014/main" id="{F6F4BFCB-7B38-1B2E-44BD-99406C98D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581" y="5028"/>
            <a:ext cx="6480837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Finding Water Molecules with Important Biological Activity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Rongfu Zhang</a:t>
            </a:r>
            <a:r>
              <a:rPr lang="en-US" sz="1100" kern="1200" baseline="30000" dirty="0"/>
              <a:t>1,2</a:t>
            </a:r>
            <a:r>
              <a:rPr lang="en-US" sz="1100" kern="1200" dirty="0"/>
              <a:t>, </a:t>
            </a:r>
            <a:r>
              <a:rPr lang="en-US" sz="1100" dirty="0"/>
              <a:t>Timothy A. Cross</a:t>
            </a:r>
            <a:r>
              <a:rPr lang="en-US" sz="1100" kern="1200" baseline="30000" dirty="0"/>
              <a:t>1,2</a:t>
            </a:r>
            <a:r>
              <a:rPr lang="en-US" sz="1100" kern="1200" dirty="0"/>
              <a:t>, </a:t>
            </a:r>
            <a:r>
              <a:rPr lang="en-US" sz="1100" dirty="0"/>
              <a:t>Xinhua Peng</a:t>
            </a:r>
            <a:r>
              <a:rPr lang="en-US" sz="1100" kern="1200" baseline="30000" dirty="0"/>
              <a:t>3</a:t>
            </a:r>
            <a:r>
              <a:rPr lang="en-US" sz="1100" kern="1200" dirty="0"/>
              <a:t>, </a:t>
            </a:r>
            <a:r>
              <a:rPr lang="en-US" sz="1100" dirty="0"/>
              <a:t>Riqiang Fu</a:t>
            </a:r>
            <a:r>
              <a:rPr lang="en-US" sz="1100" kern="1200" baseline="30000" dirty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dirty="0">
                <a:solidFill>
                  <a:srgbClr val="0033CC"/>
                </a:solidFill>
              </a:rPr>
              <a:t>National High Magnetic Field Laboratory; 2. Florida State University; </a:t>
            </a:r>
            <a:br>
              <a:rPr lang="en-US" sz="1050" b="1" dirty="0">
                <a:solidFill>
                  <a:srgbClr val="0033CC"/>
                </a:solidFill>
              </a:rPr>
            </a:br>
            <a:r>
              <a:rPr lang="en-US" sz="1050" b="1" dirty="0">
                <a:solidFill>
                  <a:srgbClr val="0033CC"/>
                </a:solidFill>
              </a:rPr>
              <a:t>3. University of Science and Technology of China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T.A. Cross (NIH GM122698)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52CCC9F-AC13-C410-CBCE-D22A7056CC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691" y="1508457"/>
            <a:ext cx="4390639" cy="2985635"/>
          </a:xfrm>
          <a:prstGeom prst="rect">
            <a:avLst/>
          </a:prstGeom>
        </p:spPr>
      </p:pic>
      <p:sp>
        <p:nvSpPr>
          <p:cNvPr id="13" name="Text Box 28">
            <a:extLst>
              <a:ext uri="{FF2B5EF4-FFF2-40B4-BE49-F238E27FC236}">
                <a16:creationId xmlns:a16="http://schemas.microsoft.com/office/drawing/2014/main" id="{CAC1CAA0-75F9-45FC-A94D-2270BE6C0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62621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NMR/MRI Facility: NHMFL 18.8T/800 MHz; DC Facility: 36T SCH.</a:t>
            </a: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Zhang, R.; Cross, T.A.; Peng, X.H.; Fu, R., </a:t>
            </a:r>
            <a:r>
              <a:rPr lang="en-US" sz="1100" i="1" dirty="0">
                <a:solidFill>
                  <a:srgbClr val="333399"/>
                </a:solidFill>
              </a:rPr>
              <a:t>Surprising Rigidity of Functionally Important Water Molecules Buried in the Lipid Headgroup Region,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Journal of the American Chemical Society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144</a:t>
            </a:r>
            <a:r>
              <a:rPr lang="en-US" sz="1100" dirty="0">
                <a:solidFill>
                  <a:srgbClr val="333399"/>
                </a:solidFill>
              </a:rPr>
              <a:t>, 7881-7888 (2022) </a:t>
            </a:r>
            <a:r>
              <a:rPr lang="en-US" sz="1100" dirty="0">
                <a:solidFill>
                  <a:srgbClr val="333399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doi.org/10.1021/jacs.2c02145</a:t>
            </a:r>
            <a:endParaRPr lang="en-US" sz="12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489ADD64191E43967A9DCBD9FB6C60" ma:contentTypeVersion="1" ma:contentTypeDescription="Create a new document." ma:contentTypeScope="" ma:versionID="a6b847c8da0d2eddcc68a0bc94e4d89e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1D5733-D48C-46D0-8961-57FBA4068FD7}"/>
</file>

<file path=customXml/itemProps2.xml><?xml version="1.0" encoding="utf-8"?>
<ds:datastoreItem xmlns:ds="http://schemas.openxmlformats.org/officeDocument/2006/customXml" ds:itemID="{F18993E3-7648-4AFF-8C76-F39D5FAB7B74}"/>
</file>

<file path=customXml/itemProps3.xml><?xml version="1.0" encoding="utf-8"?>
<ds:datastoreItem xmlns:ds="http://schemas.openxmlformats.org/officeDocument/2006/customXml" ds:itemID="{BC9ED4CE-DF54-4186-9BA6-61565D0E24CB}"/>
</file>

<file path=docProps/app.xml><?xml version="1.0" encoding="utf-8"?>
<Properties xmlns="http://schemas.openxmlformats.org/officeDocument/2006/extended-properties" xmlns:vt="http://schemas.openxmlformats.org/officeDocument/2006/docPropsVTypes">
  <TotalTime>6229</TotalTime>
  <Words>811</Words>
  <Application>Microsoft Office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SimSun</vt:lpstr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172</cp:revision>
  <cp:lastPrinted>2019-07-16T13:07:28Z</cp:lastPrinted>
  <dcterms:created xsi:type="dcterms:W3CDTF">2004-08-07T03:10:56Z</dcterms:created>
  <dcterms:modified xsi:type="dcterms:W3CDTF">2022-08-05T21:15:06Z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0x01010033489ADD64191E43967A9DCBD9FB6C60</vt:lpwstr>
  </property>
</Properties>
</file>