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0" r:id="rId3"/>
  </p:sldIdLst>
  <p:sldSz cx="9144000" cy="6858000" type="screen4x3"/>
  <p:notesSz cx="7102475" cy="9388475"/>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12" autoAdjust="0"/>
    <p:restoredTop sz="94394" autoAdjust="0"/>
  </p:normalViewPr>
  <p:slideViewPr>
    <p:cSldViewPr snapToGrid="0">
      <p:cViewPr varScale="1">
        <p:scale>
          <a:sx n="129" d="100"/>
          <a:sy n="129" d="100"/>
        </p:scale>
        <p:origin x="3774" y="1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78383" cy="469745"/>
          </a:xfrm>
          <a:prstGeom prst="rect">
            <a:avLst/>
          </a:prstGeom>
          <a:noFill/>
          <a:ln w="9525">
            <a:noFill/>
            <a:miter lim="800000"/>
            <a:headEnd/>
            <a:tailEnd/>
          </a:ln>
          <a:effectLst/>
        </p:spPr>
        <p:txBody>
          <a:bodyPr vert="horz" wrap="square" lIns="94221" tIns="47111" rIns="94221" bIns="47111" numCol="1" anchor="t" anchorCtr="0" compatLnSpc="1">
            <a:prstTxWarp prst="textNoShape">
              <a:avLst/>
            </a:prstTxWarp>
          </a:bodyPr>
          <a:lstStyle>
            <a:lvl1pPr defTabSz="942300">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4022485" y="0"/>
            <a:ext cx="3078383" cy="469745"/>
          </a:xfrm>
          <a:prstGeom prst="rect">
            <a:avLst/>
          </a:prstGeom>
          <a:noFill/>
          <a:ln w="9525">
            <a:noFill/>
            <a:miter lim="800000"/>
            <a:headEnd/>
            <a:tailEnd/>
          </a:ln>
          <a:effectLst/>
        </p:spPr>
        <p:txBody>
          <a:bodyPr vert="horz" wrap="square" lIns="94221" tIns="47111" rIns="94221" bIns="47111" numCol="1" anchor="t" anchorCtr="0" compatLnSpc="1">
            <a:prstTxWarp prst="textNoShape">
              <a:avLst/>
            </a:prstTxWarp>
          </a:bodyPr>
          <a:lstStyle>
            <a:lvl1pPr algn="r" defTabSz="942300">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917127"/>
            <a:ext cx="3078383" cy="469745"/>
          </a:xfrm>
          <a:prstGeom prst="rect">
            <a:avLst/>
          </a:prstGeom>
          <a:noFill/>
          <a:ln w="9525">
            <a:noFill/>
            <a:miter lim="800000"/>
            <a:headEnd/>
            <a:tailEnd/>
          </a:ln>
          <a:effectLst/>
        </p:spPr>
        <p:txBody>
          <a:bodyPr vert="horz" wrap="square" lIns="94221" tIns="47111" rIns="94221" bIns="47111" numCol="1" anchor="b" anchorCtr="0" compatLnSpc="1">
            <a:prstTxWarp prst="textNoShape">
              <a:avLst/>
            </a:prstTxWarp>
          </a:bodyPr>
          <a:lstStyle>
            <a:lvl1pPr defTabSz="942300">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4022485" y="8917127"/>
            <a:ext cx="3078383" cy="469745"/>
          </a:xfrm>
          <a:prstGeom prst="rect">
            <a:avLst/>
          </a:prstGeom>
          <a:noFill/>
          <a:ln w="9525">
            <a:noFill/>
            <a:miter lim="800000"/>
            <a:headEnd/>
            <a:tailEnd/>
          </a:ln>
          <a:effectLst/>
        </p:spPr>
        <p:txBody>
          <a:bodyPr vert="horz" wrap="square" lIns="94221" tIns="47111" rIns="94221" bIns="47111" numCol="1" anchor="b" anchorCtr="0" compatLnSpc="1">
            <a:prstTxWarp prst="textNoShape">
              <a:avLst/>
            </a:prstTxWarp>
          </a:bodyPr>
          <a:lstStyle>
            <a:lvl1pPr algn="r" defTabSz="942300">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78383" cy="469745"/>
          </a:xfrm>
          <a:prstGeom prst="rect">
            <a:avLst/>
          </a:prstGeom>
          <a:noFill/>
          <a:ln w="9525">
            <a:noFill/>
            <a:miter lim="800000"/>
            <a:headEnd/>
            <a:tailEnd/>
          </a:ln>
          <a:effectLst/>
        </p:spPr>
        <p:txBody>
          <a:bodyPr vert="horz" wrap="square" lIns="94221" tIns="47111" rIns="94221" bIns="47111" numCol="1" anchor="t" anchorCtr="0" compatLnSpc="1">
            <a:prstTxWarp prst="textNoShape">
              <a:avLst/>
            </a:prstTxWarp>
          </a:bodyPr>
          <a:lstStyle>
            <a:lvl1pPr defTabSz="942300">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4024093" y="0"/>
            <a:ext cx="3078383" cy="469745"/>
          </a:xfrm>
          <a:prstGeom prst="rect">
            <a:avLst/>
          </a:prstGeom>
          <a:noFill/>
          <a:ln w="9525">
            <a:noFill/>
            <a:miter lim="800000"/>
            <a:headEnd/>
            <a:tailEnd/>
          </a:ln>
          <a:effectLst/>
        </p:spPr>
        <p:txBody>
          <a:bodyPr vert="horz" wrap="square" lIns="94221" tIns="47111" rIns="94221" bIns="47111" numCol="1" anchor="t" anchorCtr="0" compatLnSpc="1">
            <a:prstTxWarp prst="textNoShape">
              <a:avLst/>
            </a:prstTxWarp>
          </a:bodyPr>
          <a:lstStyle>
            <a:lvl1pPr algn="r" defTabSz="942300">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203325" y="703263"/>
            <a:ext cx="4695825" cy="3521075"/>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47320" y="4460167"/>
            <a:ext cx="5207838" cy="4224494"/>
          </a:xfrm>
          <a:prstGeom prst="rect">
            <a:avLst/>
          </a:prstGeom>
          <a:noFill/>
          <a:ln w="9525">
            <a:noFill/>
            <a:miter lim="800000"/>
            <a:headEnd/>
            <a:tailEnd/>
          </a:ln>
          <a:effectLst/>
        </p:spPr>
        <p:txBody>
          <a:bodyPr vert="horz" wrap="square" lIns="94221" tIns="47111" rIns="94221" bIns="4711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918732"/>
            <a:ext cx="3078383" cy="469744"/>
          </a:xfrm>
          <a:prstGeom prst="rect">
            <a:avLst/>
          </a:prstGeom>
          <a:noFill/>
          <a:ln w="9525">
            <a:noFill/>
            <a:miter lim="800000"/>
            <a:headEnd/>
            <a:tailEnd/>
          </a:ln>
          <a:effectLst/>
        </p:spPr>
        <p:txBody>
          <a:bodyPr vert="horz" wrap="square" lIns="94221" tIns="47111" rIns="94221" bIns="47111" numCol="1" anchor="b" anchorCtr="0" compatLnSpc="1">
            <a:prstTxWarp prst="textNoShape">
              <a:avLst/>
            </a:prstTxWarp>
          </a:bodyPr>
          <a:lstStyle>
            <a:lvl1pPr defTabSz="942300">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4024093" y="8918732"/>
            <a:ext cx="3078383" cy="469744"/>
          </a:xfrm>
          <a:prstGeom prst="rect">
            <a:avLst/>
          </a:prstGeom>
          <a:noFill/>
          <a:ln w="9525">
            <a:noFill/>
            <a:miter lim="800000"/>
            <a:headEnd/>
            <a:tailEnd/>
          </a:ln>
          <a:effectLst/>
        </p:spPr>
        <p:txBody>
          <a:bodyPr vert="horz" wrap="square" lIns="94221" tIns="47111" rIns="94221" bIns="47111" numCol="1" anchor="b" anchorCtr="0" compatLnSpc="1">
            <a:prstTxWarp prst="textNoShape">
              <a:avLst/>
            </a:prstTxWarp>
          </a:bodyPr>
          <a:lstStyle>
            <a:lvl1pPr algn="r" defTabSz="942300">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e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g"/><Relationship Id="rId10" Type="http://schemas.openxmlformats.org/officeDocument/2006/relationships/hyperlink" Target="https://doi.org/10.3389/fneur.2020.00549" TargetMode="External"/><Relationship Id="rId4" Type="http://schemas.openxmlformats.org/officeDocument/2006/relationships/image" Target="../media/image2.jpeg"/><Relationship Id="rId9" Type="http://schemas.openxmlformats.org/officeDocument/2006/relationships/image" Target="../media/image7.jpg"/></Relationships>
</file>

<file path=ppt/slides/_rels/slide2.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eg"/><Relationship Id="rId7"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g"/><Relationship Id="rId10" Type="http://schemas.openxmlformats.org/officeDocument/2006/relationships/hyperlink" Target="https://doi.org/10.3389/fneur.2020.00549" TargetMode="External"/><Relationship Id="rId4" Type="http://schemas.openxmlformats.org/officeDocument/2006/relationships/image" Target="../media/image2.jpeg"/><Relationship Id="rId9"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61066" y="1213953"/>
            <a:ext cx="4646340" cy="5078313"/>
          </a:xfrm>
          <a:prstGeom prst="rect">
            <a:avLst/>
          </a:prstGeom>
          <a:noFill/>
          <a:ln w="9525">
            <a:noFill/>
            <a:miter lim="800000"/>
            <a:headEnd/>
            <a:tailEnd/>
          </a:ln>
        </p:spPr>
        <p:txBody>
          <a:bodyPr wrap="square">
            <a:spAutoFit/>
          </a:bodyPr>
          <a:lstStyle/>
          <a:p>
            <a:pPr algn="just"/>
            <a:r>
              <a:rPr lang="en-US" sz="1200" dirty="0"/>
              <a:t>Glial cells represent a major fraction of the total brain volume, and they are responsible for maintaining homeostasis to ensure accurate and consistent neuronal function. In diffusion magnetic resonance (MR) microscopy studies of tissue infarct using isolated </a:t>
            </a:r>
            <a:r>
              <a:rPr lang="en-US" sz="1200" i="1" dirty="0" err="1"/>
              <a:t>Aplysia</a:t>
            </a:r>
            <a:r>
              <a:rPr lang="en-US" sz="1200" dirty="0"/>
              <a:t> (sea slug) neurons, they are surrounded by satellite glial cells which appear </a:t>
            </a:r>
            <a:r>
              <a:rPr lang="en-US" sz="1200" dirty="0" err="1"/>
              <a:t>hyperintense</a:t>
            </a:r>
            <a:r>
              <a:rPr lang="en-US" sz="1200" dirty="0"/>
              <a:t>, as they balance water to the neuron following injury, compared to the </a:t>
            </a:r>
            <a:r>
              <a:rPr lang="en-US" sz="1200" dirty="0" err="1"/>
              <a:t>hypointense</a:t>
            </a:r>
            <a:r>
              <a:rPr lang="en-US" sz="1200" dirty="0"/>
              <a:t> dark interior of the neuron.  </a:t>
            </a:r>
            <a:r>
              <a:rPr lang="en-US" sz="1200" i="1" u="sng" dirty="0" smtClean="0"/>
              <a:t>Instead of a swelling in the neuronal cells, this research presents evidence that </a:t>
            </a:r>
            <a:r>
              <a:rPr lang="en-US" sz="1200" i="1" u="sng" dirty="0"/>
              <a:t>a swelling of </a:t>
            </a:r>
            <a:r>
              <a:rPr lang="en-US" sz="1200" i="1" u="sng" dirty="0" smtClean="0"/>
              <a:t>glial </a:t>
            </a:r>
            <a:r>
              <a:rPr lang="en-US" sz="1200" i="1" u="sng" dirty="0"/>
              <a:t>cells following ischemia is </a:t>
            </a:r>
            <a:r>
              <a:rPr lang="en-US" sz="1200" i="1" u="sng" dirty="0" smtClean="0"/>
              <a:t>the </a:t>
            </a:r>
            <a:r>
              <a:rPr lang="en-US" sz="1200" i="1" u="sng" dirty="0"/>
              <a:t>cause of the MR </a:t>
            </a:r>
            <a:r>
              <a:rPr lang="en-US" sz="1200" i="1" u="sng" dirty="0" err="1"/>
              <a:t>hyperintensity</a:t>
            </a:r>
            <a:r>
              <a:rPr lang="en-US" sz="1200" i="1" u="sng" dirty="0"/>
              <a:t> in stroke, potentially solving a 30 year old </a:t>
            </a:r>
            <a:r>
              <a:rPr lang="en-US" sz="1200" i="1" u="sng" dirty="0" smtClean="0"/>
              <a:t>mystery on the origin of the MRI signal in stroke victims</a:t>
            </a:r>
            <a:r>
              <a:rPr lang="en-US" sz="1200" i="1" u="sng" dirty="0" smtClean="0"/>
              <a:t>.</a:t>
            </a:r>
          </a:p>
          <a:p>
            <a:pPr algn="just"/>
            <a:endParaRPr lang="en-US" sz="1200" dirty="0"/>
          </a:p>
          <a:p>
            <a:pPr algn="just"/>
            <a:r>
              <a:rPr lang="en-US" sz="1200" dirty="0"/>
              <a:t>A quantitative understanding of changes in glial cell volume will allow the development of working mathematical models that can be used on tissues </a:t>
            </a:r>
            <a:r>
              <a:rPr lang="en-US" sz="1200" i="1" dirty="0"/>
              <a:t>in situ </a:t>
            </a:r>
            <a:r>
              <a:rPr lang="en-US" sz="1200" dirty="0"/>
              <a:t>to understand signal changes in disease, like reversible and irreversible ischemia. </a:t>
            </a:r>
            <a:r>
              <a:rPr lang="en-US" sz="1200" i="1" u="sng" dirty="0" smtClean="0"/>
              <a:t>Instrumentation is being developed to improve these measurements by moving to higher magnetic fields, including the MagLab’s 32T </a:t>
            </a:r>
            <a:r>
              <a:rPr lang="en-US" sz="1200" i="1" u="sng" dirty="0"/>
              <a:t>magnet. </a:t>
            </a:r>
            <a:r>
              <a:rPr lang="en-US" sz="1200" dirty="0"/>
              <a:t>These studies </a:t>
            </a:r>
            <a:r>
              <a:rPr lang="en-US" sz="1200" dirty="0" smtClean="0"/>
              <a:t>ultimately aim </a:t>
            </a:r>
            <a:r>
              <a:rPr lang="en-US" sz="1200" dirty="0"/>
              <a:t>to </a:t>
            </a:r>
            <a:r>
              <a:rPr lang="en-US" sz="1200" dirty="0" smtClean="0"/>
              <a:t>improve </a:t>
            </a:r>
            <a:r>
              <a:rPr lang="en-US" sz="1200" dirty="0"/>
              <a:t>clinical MR significantly by </a:t>
            </a:r>
            <a:r>
              <a:rPr lang="en-US" sz="1200" dirty="0" smtClean="0"/>
              <a:t>increasing </a:t>
            </a:r>
            <a:r>
              <a:rPr lang="en-US" sz="1200" dirty="0"/>
              <a:t>its sensitivity and specificity. </a:t>
            </a:r>
            <a:endParaRPr lang="en-US" sz="1200" dirty="0"/>
          </a:p>
          <a:p>
            <a:pPr algn="just"/>
            <a:endParaRPr lang="en-US" sz="1200" dirty="0"/>
          </a:p>
          <a:p>
            <a:pPr algn="just"/>
            <a:r>
              <a:rPr lang="en-US" sz="1200" i="1" u="sng" dirty="0"/>
              <a:t>We expect that </a:t>
            </a:r>
            <a:r>
              <a:rPr lang="en-US" sz="1200" i="1" u="sng" dirty="0" smtClean="0"/>
              <a:t>this work will lead to improved diagnostics for </a:t>
            </a:r>
            <a:r>
              <a:rPr lang="en-US" sz="1200" i="1" u="sng" dirty="0"/>
              <a:t>other brain disorders where glial cells may play a role, </a:t>
            </a:r>
            <a:r>
              <a:rPr lang="en-US" sz="1200" i="1" u="sng" dirty="0" smtClean="0"/>
              <a:t>including </a:t>
            </a:r>
            <a:r>
              <a:rPr lang="en-US" sz="1200" i="1" u="sng" dirty="0"/>
              <a:t>mood disorders</a:t>
            </a:r>
            <a:r>
              <a:rPr lang="en-US" sz="1200" i="1" u="sng" dirty="0" smtClean="0"/>
              <a:t>, sleep disorders, </a:t>
            </a:r>
            <a:r>
              <a:rPr lang="en-US" sz="1200" i="1" u="sng" dirty="0"/>
              <a:t>movement disorders such as Parkinson’s, </a:t>
            </a:r>
            <a:r>
              <a:rPr lang="en-US" sz="1200" i="1" u="sng" dirty="0" smtClean="0"/>
              <a:t>and memory </a:t>
            </a:r>
            <a:r>
              <a:rPr lang="en-US" sz="1200" i="1" u="sng" dirty="0"/>
              <a:t>disorders such as </a:t>
            </a:r>
            <a:r>
              <a:rPr lang="en-US" sz="1200" i="1" u="sng" dirty="0" smtClean="0"/>
              <a:t>Alzheimer’s</a:t>
            </a:r>
            <a:r>
              <a:rPr lang="en-US" sz="1200" dirty="0" smtClean="0"/>
              <a:t>. </a:t>
            </a:r>
            <a:endParaRPr lang="en-US" sz="1200" dirty="0"/>
          </a:p>
        </p:txBody>
      </p:sp>
      <p:sp>
        <p:nvSpPr>
          <p:cNvPr id="1029" name="Line 42"/>
          <p:cNvSpPr>
            <a:spLocks noChangeShapeType="1"/>
          </p:cNvSpPr>
          <p:nvPr/>
        </p:nvSpPr>
        <p:spPr bwMode="auto">
          <a:xfrm>
            <a:off x="50802" y="1156854"/>
            <a:ext cx="90297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4780155" y="1325562"/>
            <a:ext cx="4287645" cy="4751387"/>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stretch>
            <a:fillRect/>
          </a:stretch>
        </p:blipFill>
        <p:spPr>
          <a:xfrm>
            <a:off x="7974053" y="45116"/>
            <a:ext cx="1017188" cy="1023315"/>
          </a:xfrm>
          <a:prstGeom prst="rect">
            <a:avLst/>
          </a:prstGeom>
        </p:spPr>
      </p:pic>
      <p:sp>
        <p:nvSpPr>
          <p:cNvPr id="13" name="Text Box 62"/>
          <p:cNvSpPr txBox="1">
            <a:spLocks noChangeArrowheads="1"/>
          </p:cNvSpPr>
          <p:nvPr/>
        </p:nvSpPr>
        <p:spPr bwMode="auto">
          <a:xfrm>
            <a:off x="906564" y="40618"/>
            <a:ext cx="7130553" cy="1084912"/>
          </a:xfrm>
          <a:prstGeom prst="rect">
            <a:avLst/>
          </a:prstGeom>
          <a:noFill/>
          <a:ln w="9525">
            <a:noFill/>
            <a:miter lim="800000"/>
            <a:headEnd/>
            <a:tailEnd/>
          </a:ln>
        </p:spPr>
        <p:txBody>
          <a:bodyPr wrap="square">
            <a:spAutoFit/>
          </a:bodyPr>
          <a:lstStyle/>
          <a:p>
            <a:pPr algn="ctr">
              <a:spcBef>
                <a:spcPts val="0"/>
              </a:spcBef>
            </a:pPr>
            <a:r>
              <a:rPr lang="en-US" sz="1600" b="1" dirty="0"/>
              <a:t>On the Origin of MRI Signal In Stroke</a:t>
            </a:r>
            <a:endParaRPr lang="en-US" sz="600" dirty="0"/>
          </a:p>
          <a:p>
            <a:pPr algn="ctr">
              <a:spcBef>
                <a:spcPts val="0"/>
              </a:spcBef>
            </a:pPr>
            <a:r>
              <a:rPr lang="en-US" sz="1100" dirty="0"/>
              <a:t>SJ Blackband</a:t>
            </a:r>
            <a:r>
              <a:rPr lang="en-US" sz="1100" kern="1200" baseline="30000" dirty="0"/>
              <a:t>1,2</a:t>
            </a:r>
            <a:r>
              <a:rPr lang="en-US" sz="1100" kern="1200" dirty="0"/>
              <a:t>, JJ Flint</a:t>
            </a:r>
            <a:r>
              <a:rPr lang="en-US" sz="1100" kern="1200" baseline="30000" dirty="0"/>
              <a:t>1</a:t>
            </a:r>
            <a:r>
              <a:rPr lang="en-US" sz="1100" kern="1200" dirty="0"/>
              <a:t>, </a:t>
            </a:r>
            <a:r>
              <a:rPr lang="en-US" sz="1100" dirty="0"/>
              <a:t>B Hansen</a:t>
            </a:r>
            <a:r>
              <a:rPr lang="en-US" sz="1100" baseline="30000" dirty="0"/>
              <a:t>3 </a:t>
            </a:r>
            <a:r>
              <a:rPr lang="en-US" sz="1100" dirty="0"/>
              <a:t>, TM Shepherd</a:t>
            </a:r>
            <a:r>
              <a:rPr lang="en-US" sz="1100" baseline="30000" dirty="0"/>
              <a:t>4 </a:t>
            </a:r>
            <a:r>
              <a:rPr lang="en-US" sz="1100" dirty="0"/>
              <a:t>, CH Lee</a:t>
            </a:r>
            <a:r>
              <a:rPr lang="en-US" sz="1100" baseline="30000" dirty="0"/>
              <a:t>1,4</a:t>
            </a:r>
            <a:r>
              <a:rPr lang="en-US" sz="1100" dirty="0"/>
              <a:t>, WJ Streit</a:t>
            </a:r>
            <a:r>
              <a:rPr lang="en-US" sz="1100" baseline="30000" dirty="0"/>
              <a:t>1</a:t>
            </a:r>
            <a:r>
              <a:rPr lang="en-US" sz="1100" dirty="0"/>
              <a:t>, JR Forder</a:t>
            </a:r>
            <a:r>
              <a:rPr lang="en-US" sz="1100" baseline="30000" dirty="0"/>
              <a:t>1,2</a:t>
            </a:r>
            <a:endParaRPr lang="en-US" sz="1100" kern="1200" dirty="0"/>
          </a:p>
          <a:p>
            <a:pPr marL="228600" indent="-228600" algn="ctr">
              <a:spcBef>
                <a:spcPts val="0"/>
              </a:spcBef>
              <a:buFontTx/>
              <a:buAutoNum type="arabicPeriod"/>
            </a:pPr>
            <a:r>
              <a:rPr lang="en-US" sz="1050" b="1" kern="1200" dirty="0">
                <a:solidFill>
                  <a:srgbClr val="0033CC"/>
                </a:solidFill>
              </a:rPr>
              <a:t>University of Florida; 2. National </a:t>
            </a:r>
            <a:r>
              <a:rPr lang="en-US" sz="1050" b="1" dirty="0">
                <a:solidFill>
                  <a:srgbClr val="0033CC"/>
                </a:solidFill>
              </a:rPr>
              <a:t>MagLab</a:t>
            </a:r>
            <a:r>
              <a:rPr lang="en-US" sz="1050" b="1" kern="1200" dirty="0">
                <a:solidFill>
                  <a:srgbClr val="0033CC"/>
                </a:solidFill>
              </a:rPr>
              <a:t>; </a:t>
            </a:r>
          </a:p>
          <a:p>
            <a:pPr algn="ctr">
              <a:spcBef>
                <a:spcPts val="0"/>
              </a:spcBef>
            </a:pPr>
            <a:r>
              <a:rPr lang="en-US" sz="1050" b="1" kern="1200" dirty="0">
                <a:solidFill>
                  <a:srgbClr val="0033CC"/>
                </a:solidFill>
              </a:rPr>
              <a:t>3. Aarhus University</a:t>
            </a:r>
            <a:r>
              <a:rPr lang="en-US" sz="1050" b="1" dirty="0">
                <a:solidFill>
                  <a:srgbClr val="0033CC"/>
                </a:solidFill>
              </a:rPr>
              <a:t>, Denmark; 4. New York University School of Medicine</a:t>
            </a:r>
            <a:endParaRPr lang="en-US" sz="1050" b="1" kern="1200" dirty="0">
              <a:solidFill>
                <a:srgbClr val="0033CC"/>
              </a:solidFill>
            </a:endParaRPr>
          </a:p>
          <a:p>
            <a:pPr algn="ctr">
              <a:spcBef>
                <a:spcPts val="0"/>
              </a:spcBef>
            </a:pPr>
            <a:r>
              <a:rPr lang="en-US" sz="600" b="1" kern="1200" dirty="0">
                <a:solidFill>
                  <a:srgbClr val="0033CC"/>
                </a:solidFill>
              </a:rPr>
              <a:t> </a:t>
            </a:r>
          </a:p>
          <a:p>
            <a:pPr algn="ctr">
              <a:spcBef>
                <a:spcPts val="0"/>
              </a:spcBef>
            </a:pPr>
            <a:r>
              <a:rPr lang="en-US" sz="1050" b="1" kern="1200" dirty="0"/>
              <a:t>Funding Grants:</a:t>
            </a:r>
            <a:r>
              <a:rPr lang="en-US" sz="1050" kern="1200" dirty="0"/>
              <a:t> </a:t>
            </a:r>
            <a:r>
              <a:rPr lang="en-US" sz="1050" dirty="0"/>
              <a:t>Boebinger (NSF DMR-1644779)</a:t>
            </a:r>
            <a:r>
              <a:rPr lang="en-US" sz="1050" b="1" dirty="0">
                <a:solidFill>
                  <a:srgbClr val="0033CC"/>
                </a:solidFill>
              </a:rPr>
              <a:t>; </a:t>
            </a:r>
            <a:r>
              <a:rPr lang="en-US" sz="1050" dirty="0" err="1"/>
              <a:t>Blackband</a:t>
            </a:r>
            <a:r>
              <a:rPr lang="en-US" sz="1050" dirty="0"/>
              <a:t> </a:t>
            </a:r>
            <a:r>
              <a:rPr lang="en-US" sz="1050" kern="1200" dirty="0"/>
              <a:t>(NIH R01EB012874)</a:t>
            </a:r>
            <a:endParaRPr lang="en-US" sz="1050" b="1" kern="1200" dirty="0">
              <a:solidFill>
                <a:srgbClr val="0033CC"/>
              </a:solidFill>
            </a:endParaRPr>
          </a:p>
        </p:txBody>
      </p:sp>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866" y="42335"/>
            <a:ext cx="792698" cy="944759"/>
          </a:xfrm>
          <a:prstGeom prst="rect">
            <a:avLst/>
          </a:prstGeom>
        </p:spPr>
      </p:pic>
      <p:grpSp>
        <p:nvGrpSpPr>
          <p:cNvPr id="8" name="Group 7"/>
          <p:cNvGrpSpPr/>
          <p:nvPr/>
        </p:nvGrpSpPr>
        <p:grpSpPr>
          <a:xfrm>
            <a:off x="4844148" y="1443570"/>
            <a:ext cx="2473911" cy="4527648"/>
            <a:chOff x="4478433" y="1443570"/>
            <a:chExt cx="2473911" cy="4527648"/>
          </a:xfrm>
        </p:grpSpPr>
        <p:pic>
          <p:nvPicPr>
            <p:cNvPr id="18" name="Picture 1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24759" y="3904343"/>
              <a:ext cx="2427585" cy="2066875"/>
            </a:xfrm>
            <a:prstGeom prst="rect">
              <a:avLst/>
            </a:prstGeom>
          </p:spPr>
        </p:pic>
        <p:grpSp>
          <p:nvGrpSpPr>
            <p:cNvPr id="7" name="Group 6"/>
            <p:cNvGrpSpPr/>
            <p:nvPr/>
          </p:nvGrpSpPr>
          <p:grpSpPr>
            <a:xfrm>
              <a:off x="4478433" y="1443570"/>
              <a:ext cx="2473909" cy="2355919"/>
              <a:chOff x="4667120" y="1458084"/>
              <a:chExt cx="1989948" cy="1916804"/>
            </a:xfrm>
          </p:grpSpPr>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67704" y="1458084"/>
                <a:ext cx="998073" cy="969204"/>
              </a:xfrm>
              <a:prstGeom prst="rect">
                <a:avLst/>
              </a:prstGeom>
            </p:spPr>
          </p:pic>
          <p:pic>
            <p:nvPicPr>
              <p:cNvPr id="20" name="Picture 1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663013" y="1458084"/>
                <a:ext cx="994055" cy="969204"/>
              </a:xfrm>
              <a:prstGeom prst="rect">
                <a:avLst/>
              </a:prstGeom>
            </p:spPr>
          </p:pic>
          <p:pic>
            <p:nvPicPr>
              <p:cNvPr id="21" name="Picture 2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667120" y="2404970"/>
                <a:ext cx="1018906" cy="969204"/>
              </a:xfrm>
              <a:prstGeom prst="rect">
                <a:avLst/>
              </a:prstGeom>
            </p:spPr>
          </p:pic>
          <p:pic>
            <p:nvPicPr>
              <p:cNvPr id="22" name="Picture 21"/>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682419" y="2405684"/>
                <a:ext cx="974648" cy="969204"/>
              </a:xfrm>
              <a:prstGeom prst="rect">
                <a:avLst/>
              </a:prstGeom>
            </p:spPr>
          </p:pic>
        </p:grpSp>
      </p:grpSp>
      <p:sp>
        <p:nvSpPr>
          <p:cNvPr id="23" name="TextBox 22">
            <a:extLst>
              <a:ext uri="{FF2B5EF4-FFF2-40B4-BE49-F238E27FC236}">
                <a16:creationId xmlns:a16="http://schemas.microsoft.com/office/drawing/2014/main" id="{604D555E-5FC7-8640-AEAD-4EEA9E10DFF4}"/>
              </a:ext>
            </a:extLst>
          </p:cNvPr>
          <p:cNvSpPr txBox="1"/>
          <p:nvPr/>
        </p:nvSpPr>
        <p:spPr>
          <a:xfrm>
            <a:off x="7344937" y="1443569"/>
            <a:ext cx="1722864" cy="4339650"/>
          </a:xfrm>
          <a:prstGeom prst="rect">
            <a:avLst/>
          </a:prstGeom>
          <a:noFill/>
        </p:spPr>
        <p:txBody>
          <a:bodyPr wrap="square" rtlCol="0">
            <a:spAutoFit/>
          </a:bodyPr>
          <a:lstStyle/>
          <a:p>
            <a:r>
              <a:rPr lang="en-US" sz="1200" dirty="0"/>
              <a:t>Diffusion MR microscopy of a sea slug neuron at 7.8 </a:t>
            </a:r>
            <a:r>
              <a:rPr lang="el-GR" sz="1200" dirty="0"/>
              <a:t>μ</a:t>
            </a:r>
            <a:r>
              <a:rPr lang="en-US" sz="1200" dirty="0"/>
              <a:t>M resolution (</a:t>
            </a:r>
            <a:r>
              <a:rPr lang="en-US" sz="1200" b="1" dirty="0"/>
              <a:t>top</a:t>
            </a:r>
            <a:r>
              <a:rPr lang="en-US" sz="1200" dirty="0"/>
              <a:t>) showing </a:t>
            </a:r>
            <a:r>
              <a:rPr lang="en-US" sz="1200" dirty="0" err="1"/>
              <a:t>hyperintensity</a:t>
            </a:r>
            <a:r>
              <a:rPr lang="en-US" sz="1200" dirty="0"/>
              <a:t> (brightness) due to water diffusion in glial satellite cells. The cellular structures can also be identified using 40X traditional light microscopy (</a:t>
            </a:r>
            <a:r>
              <a:rPr lang="en-US" sz="1200" b="1" dirty="0"/>
              <a:t>bottom</a:t>
            </a:r>
            <a:r>
              <a:rPr lang="en-US" sz="1200" dirty="0"/>
              <a:t>).</a:t>
            </a:r>
          </a:p>
          <a:p>
            <a:r>
              <a:rPr lang="en-US" sz="1200" dirty="0"/>
              <a:t> </a:t>
            </a:r>
          </a:p>
          <a:p>
            <a:r>
              <a:rPr lang="en-US" sz="1200" dirty="0"/>
              <a:t>N = nucleus </a:t>
            </a:r>
          </a:p>
          <a:p>
            <a:r>
              <a:rPr lang="en-US" sz="1200" dirty="0"/>
              <a:t>C = cytoplasm  (perinuclear and cortical)</a:t>
            </a:r>
          </a:p>
          <a:p>
            <a:r>
              <a:rPr lang="en-US" sz="1200" dirty="0"/>
              <a:t>T = </a:t>
            </a:r>
            <a:r>
              <a:rPr lang="en-US" sz="1200" dirty="0" err="1"/>
              <a:t>trophospongium</a:t>
            </a:r>
            <a:r>
              <a:rPr lang="en-US" sz="1200" dirty="0"/>
              <a:t> (sea slug invagination)</a:t>
            </a:r>
          </a:p>
          <a:p>
            <a:r>
              <a:rPr lang="en-US" sz="1200" dirty="0"/>
              <a:t>S = satellite cells.</a:t>
            </a:r>
          </a:p>
          <a:p>
            <a:endParaRPr lang="en-US" sz="1200" dirty="0"/>
          </a:p>
          <a:p>
            <a:r>
              <a:rPr lang="en-US" sz="1200" dirty="0"/>
              <a:t>Scale bar is 100 </a:t>
            </a:r>
            <a:r>
              <a:rPr lang="el-GR" sz="1200" dirty="0"/>
              <a:t>μ</a:t>
            </a:r>
            <a:r>
              <a:rPr lang="en-US" sz="1200" dirty="0"/>
              <a:t>m.</a:t>
            </a:r>
          </a:p>
        </p:txBody>
      </p:sp>
      <p:sp>
        <p:nvSpPr>
          <p:cNvPr id="19" name="Text Box 28">
            <a:extLst>
              <a:ext uri="{FF2B5EF4-FFF2-40B4-BE49-F238E27FC236}">
                <a16:creationId xmlns:a16="http://schemas.microsoft.com/office/drawing/2014/main" id="{68B62FFE-1B6B-47AF-B963-54B97E07698B}"/>
              </a:ext>
            </a:extLst>
          </p:cNvPr>
          <p:cNvSpPr txBox="1">
            <a:spLocks noChangeArrowheads="1"/>
          </p:cNvSpPr>
          <p:nvPr/>
        </p:nvSpPr>
        <p:spPr bwMode="auto">
          <a:xfrm>
            <a:off x="76200" y="6086878"/>
            <a:ext cx="9067800" cy="769441"/>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a:t>
            </a:r>
            <a:r>
              <a:rPr lang="en-US" sz="1100" dirty="0" smtClean="0">
                <a:solidFill>
                  <a:srgbClr val="333399"/>
                </a:solidFill>
              </a:rPr>
              <a:t>AMRIS Facility, AMRIS RF capabilities including the micro-5 </a:t>
            </a:r>
            <a:r>
              <a:rPr lang="en-US" sz="1100" dirty="0">
                <a:solidFill>
                  <a:srgbClr val="333399"/>
                </a:solidFill>
              </a:rPr>
              <a:t>3000 </a:t>
            </a:r>
            <a:r>
              <a:rPr lang="en-US" sz="1100" dirty="0" err="1">
                <a:solidFill>
                  <a:srgbClr val="333399"/>
                </a:solidFill>
              </a:rPr>
              <a:t>mT</a:t>
            </a:r>
            <a:r>
              <a:rPr lang="en-US" sz="1100" dirty="0">
                <a:solidFill>
                  <a:srgbClr val="333399"/>
                </a:solidFill>
              </a:rPr>
              <a:t>/m imaging gradient </a:t>
            </a:r>
            <a:r>
              <a:rPr lang="en-US" sz="1100" dirty="0" smtClean="0">
                <a:solidFill>
                  <a:srgbClr val="333399"/>
                </a:solidFill>
              </a:rPr>
              <a:t>that enables </a:t>
            </a:r>
            <a:r>
              <a:rPr lang="en-US" sz="1100" dirty="0">
                <a:solidFill>
                  <a:srgbClr val="333399"/>
                </a:solidFill>
              </a:rPr>
              <a:t>imaging at 7.8 </a:t>
            </a:r>
            <a:r>
              <a:rPr lang="el-GR" sz="1100" dirty="0">
                <a:solidFill>
                  <a:srgbClr val="333399"/>
                </a:solidFill>
              </a:rPr>
              <a:t>μ</a:t>
            </a:r>
            <a:r>
              <a:rPr lang="en-US" sz="1100" dirty="0">
                <a:solidFill>
                  <a:srgbClr val="333399"/>
                </a:solidFill>
              </a:rPr>
              <a:t>m in-plane </a:t>
            </a:r>
            <a:r>
              <a:rPr lang="en-US" sz="1100" dirty="0">
                <a:solidFill>
                  <a:srgbClr val="333399"/>
                </a:solidFill>
              </a:rPr>
              <a:t>resolution, MagLab’s User Collaboration Grant </a:t>
            </a:r>
            <a:r>
              <a:rPr lang="en-US" sz="1100" dirty="0" smtClean="0">
                <a:solidFill>
                  <a:srgbClr val="333399"/>
                </a:solidFill>
              </a:rPr>
              <a:t>Program</a:t>
            </a:r>
            <a:r>
              <a:rPr lang="en-US" sz="1100" dirty="0">
                <a:solidFill>
                  <a:srgbClr val="333399"/>
                </a:solidFill>
              </a:rPr>
              <a:t>.</a:t>
            </a:r>
            <a:endParaRPr lang="en-US" sz="1100" dirty="0">
              <a:solidFill>
                <a:srgbClr val="333399"/>
              </a:solidFill>
            </a:endParaRPr>
          </a:p>
          <a:p>
            <a:pPr algn="just"/>
            <a:r>
              <a:rPr lang="en-US" sz="1100" b="1" dirty="0">
                <a:solidFill>
                  <a:srgbClr val="333399"/>
                </a:solidFill>
              </a:rPr>
              <a:t>Citation: </a:t>
            </a:r>
            <a:r>
              <a:rPr lang="en-US" sz="1100" dirty="0" err="1">
                <a:solidFill>
                  <a:srgbClr val="333399"/>
                </a:solidFill>
              </a:rPr>
              <a:t>Blackband</a:t>
            </a:r>
            <a:r>
              <a:rPr lang="en-US" sz="1100" dirty="0">
                <a:solidFill>
                  <a:srgbClr val="333399"/>
                </a:solidFill>
              </a:rPr>
              <a:t>, S.J.; Flint, J.J.; Hansen, B.; Shepherd, T.M.; Lee, C.H.; </a:t>
            </a:r>
            <a:r>
              <a:rPr lang="en-US" sz="1100" dirty="0" err="1">
                <a:solidFill>
                  <a:srgbClr val="333399"/>
                </a:solidFill>
              </a:rPr>
              <a:t>Streit</a:t>
            </a:r>
            <a:r>
              <a:rPr lang="en-US" sz="1100" dirty="0">
                <a:solidFill>
                  <a:srgbClr val="333399"/>
                </a:solidFill>
              </a:rPr>
              <a:t>, W.J.; Forder, J.R., </a:t>
            </a:r>
            <a:r>
              <a:rPr lang="en-US" sz="1100" i="1" dirty="0">
                <a:solidFill>
                  <a:srgbClr val="333399"/>
                </a:solidFill>
              </a:rPr>
              <a:t>On the Origins of Diffusion MRI Signal Changes in Stroke,</a:t>
            </a:r>
            <a:r>
              <a:rPr lang="en-US" sz="1100" dirty="0">
                <a:solidFill>
                  <a:srgbClr val="333399"/>
                </a:solidFill>
              </a:rPr>
              <a:t> Frontiers in Neurology, </a:t>
            </a:r>
            <a:r>
              <a:rPr lang="en-US" sz="1100" b="1" dirty="0">
                <a:solidFill>
                  <a:srgbClr val="333399"/>
                </a:solidFill>
              </a:rPr>
              <a:t>11</a:t>
            </a:r>
            <a:r>
              <a:rPr lang="en-US" sz="1100" dirty="0">
                <a:solidFill>
                  <a:srgbClr val="333399"/>
                </a:solidFill>
              </a:rPr>
              <a:t>, 549 (2020) </a:t>
            </a:r>
            <a:r>
              <a:rPr lang="en-US" sz="1100" dirty="0">
                <a:solidFill>
                  <a:srgbClr val="333399"/>
                </a:solidFill>
                <a:hlinkClick r:id="rId10">
                  <a:extLst>
                    <a:ext uri="{A12FA001-AC4F-418D-AE19-62706E023703}">
                      <ahyp:hlinkClr xmlns="" xmlns:ahyp="http://schemas.microsoft.com/office/drawing/2018/hyperlinkcolor" val="tx"/>
                    </a:ext>
                  </a:extLst>
                </a:hlinkClick>
              </a:rPr>
              <a:t>doi.org/10.3389/fneur.2020.00549</a:t>
            </a:r>
            <a:endParaRPr lang="en-US" sz="1200" dirty="0">
              <a:solidFill>
                <a:srgbClr val="333399"/>
              </a:solidFill>
            </a:endParaRPr>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34" name="Text Box 28"/>
          <p:cNvSpPr txBox="1">
            <a:spLocks noChangeArrowheads="1"/>
          </p:cNvSpPr>
          <p:nvPr/>
        </p:nvSpPr>
        <p:spPr bwMode="auto">
          <a:xfrm>
            <a:off x="76200" y="1254431"/>
            <a:ext cx="4677074" cy="5078313"/>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dirty="0"/>
              <a:t>Magnetic resonance imaging (MRI) is a leading diagnostic </a:t>
            </a:r>
            <a:r>
              <a:rPr lang="en-US" sz="1200" dirty="0" smtClean="0"/>
              <a:t>technique for </a:t>
            </a:r>
            <a:r>
              <a:rPr lang="en-US" sz="1200" dirty="0"/>
              <a:t>neurological studies. Glial cells in the brain are responsible for maintaining water balance to ensure accurate and consistent neuron function. In MRI scans taken within the first hours after a stroke, the images appear bright around the injury, but this has been a mystery because the direct effect on neuronal swelling appears dark. </a:t>
            </a:r>
            <a:r>
              <a:rPr lang="en-US" sz="1200" i="1" u="sng" dirty="0"/>
              <a:t>In this </a:t>
            </a:r>
            <a:r>
              <a:rPr lang="en-US" sz="1200" i="1" u="sng" dirty="0" smtClean="0"/>
              <a:t>work, a MagLab user collaboration finds that </a:t>
            </a:r>
            <a:r>
              <a:rPr lang="en-US" sz="1200" i="1" u="sng" dirty="0"/>
              <a:t>it is the changes in glial cell volumes that cause the bright </a:t>
            </a:r>
            <a:r>
              <a:rPr lang="en-US" sz="1200" i="1" u="sng" dirty="0" smtClean="0"/>
              <a:t>effect in the MRI signal after stroke. </a:t>
            </a:r>
            <a:endParaRPr lang="en-US" sz="1200" i="1" u="sng" dirty="0"/>
          </a:p>
          <a:p>
            <a:pPr algn="just"/>
            <a:endParaRPr lang="en-US" sz="1200" dirty="0"/>
          </a:p>
          <a:p>
            <a:pPr algn="just"/>
            <a:r>
              <a:rPr lang="en-US" sz="1200" b="1" dirty="0">
                <a:solidFill>
                  <a:srgbClr val="000000"/>
                </a:solidFill>
              </a:rPr>
              <a:t>Why is this important? </a:t>
            </a:r>
            <a:r>
              <a:rPr lang="en-US" sz="1200" i="1" dirty="0" smtClean="0">
                <a:solidFill>
                  <a:srgbClr val="000000"/>
                </a:solidFill>
              </a:rPr>
              <a:t>This work is a milestone of thirty-five years of ongoing research, starting with the first MRI image of a single cell by the lead collaborator on this team</a:t>
            </a:r>
            <a:r>
              <a:rPr lang="en-US" sz="1200" dirty="0" smtClean="0">
                <a:solidFill>
                  <a:srgbClr val="000000"/>
                </a:solidFill>
              </a:rPr>
              <a:t>. A decades-long-held belief had been that MRI image changes seen in stroke were due to neuronal swelling. </a:t>
            </a:r>
            <a:r>
              <a:rPr lang="en-US" sz="1200" i="1" u="sng" dirty="0" smtClean="0">
                <a:solidFill>
                  <a:srgbClr val="000000"/>
                </a:solidFill>
              </a:rPr>
              <a:t>Instead, the finding is that it is glial cell swelling, leading to a better </a:t>
            </a:r>
            <a:r>
              <a:rPr lang="en-US" sz="1200" i="1" u="sng" dirty="0" smtClean="0"/>
              <a:t>understanding of </a:t>
            </a:r>
            <a:r>
              <a:rPr lang="en-US" sz="1200" i="1" u="sng" dirty="0"/>
              <a:t>the changes in MRI signals </a:t>
            </a:r>
            <a:r>
              <a:rPr lang="en-US" sz="1200" i="1" u="sng" dirty="0" smtClean="0"/>
              <a:t>that might one day distinguish </a:t>
            </a:r>
            <a:r>
              <a:rPr lang="en-US" sz="1200" i="1" u="sng" dirty="0"/>
              <a:t>reversible and irreversible stroke events that require different treatments.</a:t>
            </a:r>
            <a:r>
              <a:rPr lang="en-US" sz="1200" dirty="0"/>
              <a:t> </a:t>
            </a:r>
          </a:p>
          <a:p>
            <a:pPr algn="just"/>
            <a:endParaRPr lang="en-US" sz="1200" dirty="0"/>
          </a:p>
          <a:p>
            <a:pPr algn="just"/>
            <a:r>
              <a:rPr lang="en-US" sz="1200" b="1" dirty="0">
                <a:solidFill>
                  <a:srgbClr val="000000"/>
                </a:solidFill>
              </a:rPr>
              <a:t>Why did this research need the MagLab?</a:t>
            </a:r>
            <a:r>
              <a:rPr lang="en-US" sz="1200" dirty="0">
                <a:latin typeface="Arial" charset="0"/>
              </a:rPr>
              <a:t> </a:t>
            </a:r>
            <a:r>
              <a:rPr lang="en-US" sz="1200" i="1" u="sng" dirty="0">
                <a:latin typeface="Arial" charset="0"/>
              </a:rPr>
              <a:t>Physicists and neuroscientists utilize highly sensitive MR imaging gradients and </a:t>
            </a:r>
            <a:r>
              <a:rPr lang="en-US" sz="1200" i="1" u="sng" dirty="0" err="1">
                <a:latin typeface="Arial" charset="0"/>
              </a:rPr>
              <a:t>microcoils</a:t>
            </a:r>
            <a:r>
              <a:rPr lang="en-US" sz="1200" i="1" u="sng" dirty="0">
                <a:latin typeface="Arial" charset="0"/>
              </a:rPr>
              <a:t> at the AMRIS Facility because they enable resolution of perfused neuronal cells and capture diffusion measurements at the microscopic cellular level</a:t>
            </a:r>
            <a:r>
              <a:rPr lang="en-US" sz="1200" dirty="0" smtClean="0">
                <a:latin typeface="Arial" charset="0"/>
              </a:rPr>
              <a:t>. </a:t>
            </a:r>
            <a:r>
              <a:rPr lang="en-US" sz="1200" i="1" u="sng" dirty="0"/>
              <a:t>Instrumentation is being developed to improve these measurements by moving to higher magnetic fields, including the MagLab’s </a:t>
            </a:r>
            <a:r>
              <a:rPr lang="en-US" sz="1200" i="1" u="sng" dirty="0" smtClean="0"/>
              <a:t>unique 32T superconducting magnet</a:t>
            </a:r>
            <a:r>
              <a:rPr lang="en-US" sz="1200" i="1" u="sng" dirty="0"/>
              <a:t>. </a:t>
            </a:r>
            <a:endParaRPr lang="en-US" sz="1200" dirty="0"/>
          </a:p>
        </p:txBody>
      </p:sp>
      <p:sp>
        <p:nvSpPr>
          <p:cNvPr id="19" name="Line 42"/>
          <p:cNvSpPr>
            <a:spLocks noChangeShapeType="1"/>
          </p:cNvSpPr>
          <p:nvPr/>
        </p:nvSpPr>
        <p:spPr bwMode="auto">
          <a:xfrm>
            <a:off x="50802" y="1156854"/>
            <a:ext cx="9029700" cy="0"/>
          </a:xfrm>
          <a:prstGeom prst="line">
            <a:avLst/>
          </a:prstGeom>
          <a:noFill/>
          <a:ln w="82550" cmpd="thickThin">
            <a:solidFill>
              <a:schemeClr val="tx1"/>
            </a:solidFill>
            <a:round/>
            <a:headEnd/>
            <a:tailEnd/>
          </a:ln>
        </p:spPr>
        <p:txBody>
          <a:bodyPr/>
          <a:lstStyle/>
          <a:p>
            <a:endParaRPr lang="en-US"/>
          </a:p>
        </p:txBody>
      </p:sp>
      <p:pic>
        <p:nvPicPr>
          <p:cNvPr id="25" name="Picture 24" descr="NSF logo.jpg"/>
          <p:cNvPicPr>
            <a:picLocks noChangeAspect="1"/>
          </p:cNvPicPr>
          <p:nvPr/>
        </p:nvPicPr>
        <p:blipFill>
          <a:blip r:embed="rId3" cstate="print"/>
          <a:stretch>
            <a:fillRect/>
          </a:stretch>
        </p:blipFill>
        <p:spPr>
          <a:xfrm>
            <a:off x="7974053" y="45116"/>
            <a:ext cx="1017188" cy="1023315"/>
          </a:xfrm>
          <a:prstGeom prst="rect">
            <a:avLst/>
          </a:prstGeom>
        </p:spPr>
      </p:pic>
      <p:sp>
        <p:nvSpPr>
          <p:cNvPr id="33" name="Text Box 62"/>
          <p:cNvSpPr txBox="1">
            <a:spLocks noChangeArrowheads="1"/>
          </p:cNvSpPr>
          <p:nvPr/>
        </p:nvSpPr>
        <p:spPr bwMode="auto">
          <a:xfrm>
            <a:off x="906564" y="40618"/>
            <a:ext cx="7130553" cy="1084912"/>
          </a:xfrm>
          <a:prstGeom prst="rect">
            <a:avLst/>
          </a:prstGeom>
          <a:noFill/>
          <a:ln w="9525">
            <a:noFill/>
            <a:miter lim="800000"/>
            <a:headEnd/>
            <a:tailEnd/>
          </a:ln>
        </p:spPr>
        <p:txBody>
          <a:bodyPr wrap="square">
            <a:spAutoFit/>
          </a:bodyPr>
          <a:lstStyle/>
          <a:p>
            <a:pPr algn="ctr">
              <a:spcBef>
                <a:spcPts val="0"/>
              </a:spcBef>
            </a:pPr>
            <a:r>
              <a:rPr lang="en-US" sz="1600" b="1" dirty="0"/>
              <a:t>On the Origin of MRI Signal In Stroke</a:t>
            </a:r>
            <a:endParaRPr lang="en-US" sz="600" dirty="0"/>
          </a:p>
          <a:p>
            <a:pPr algn="ctr">
              <a:spcBef>
                <a:spcPts val="0"/>
              </a:spcBef>
            </a:pPr>
            <a:r>
              <a:rPr lang="en-US" sz="1100" dirty="0"/>
              <a:t>SJ Blackband</a:t>
            </a:r>
            <a:r>
              <a:rPr lang="en-US" sz="1100" kern="1200" baseline="30000" dirty="0"/>
              <a:t>1,2</a:t>
            </a:r>
            <a:r>
              <a:rPr lang="en-US" sz="1100" kern="1200" dirty="0"/>
              <a:t>, JJ Flint</a:t>
            </a:r>
            <a:r>
              <a:rPr lang="en-US" sz="1100" kern="1200" baseline="30000" dirty="0"/>
              <a:t>1</a:t>
            </a:r>
            <a:r>
              <a:rPr lang="en-US" sz="1100" kern="1200" dirty="0"/>
              <a:t>, </a:t>
            </a:r>
            <a:r>
              <a:rPr lang="en-US" sz="1100" dirty="0"/>
              <a:t>B Hansen</a:t>
            </a:r>
            <a:r>
              <a:rPr lang="en-US" sz="1100" baseline="30000" dirty="0"/>
              <a:t>3 </a:t>
            </a:r>
            <a:r>
              <a:rPr lang="en-US" sz="1100" dirty="0"/>
              <a:t>, TM Shepherd</a:t>
            </a:r>
            <a:r>
              <a:rPr lang="en-US" sz="1100" baseline="30000" dirty="0"/>
              <a:t>4 </a:t>
            </a:r>
            <a:r>
              <a:rPr lang="en-US" sz="1100" dirty="0"/>
              <a:t>, CH Lee</a:t>
            </a:r>
            <a:r>
              <a:rPr lang="en-US" sz="1100" baseline="30000" dirty="0"/>
              <a:t>1,4</a:t>
            </a:r>
            <a:r>
              <a:rPr lang="en-US" sz="1100" dirty="0"/>
              <a:t>, WJ Streit</a:t>
            </a:r>
            <a:r>
              <a:rPr lang="en-US" sz="1100" baseline="30000" dirty="0"/>
              <a:t>1</a:t>
            </a:r>
            <a:r>
              <a:rPr lang="en-US" sz="1100" dirty="0"/>
              <a:t>, JR Forder</a:t>
            </a:r>
            <a:r>
              <a:rPr lang="en-US" sz="1100" baseline="30000" dirty="0"/>
              <a:t>1,2</a:t>
            </a:r>
            <a:endParaRPr lang="en-US" sz="1100" kern="1200" dirty="0"/>
          </a:p>
          <a:p>
            <a:pPr marL="228600" indent="-228600" algn="ctr">
              <a:spcBef>
                <a:spcPts val="0"/>
              </a:spcBef>
              <a:buFontTx/>
              <a:buAutoNum type="arabicPeriod"/>
            </a:pPr>
            <a:r>
              <a:rPr lang="en-US" sz="1050" b="1" kern="1200" dirty="0">
                <a:solidFill>
                  <a:srgbClr val="0033CC"/>
                </a:solidFill>
              </a:rPr>
              <a:t>University of Florida; 2. National </a:t>
            </a:r>
            <a:r>
              <a:rPr lang="en-US" sz="1050" b="1" dirty="0">
                <a:solidFill>
                  <a:srgbClr val="0033CC"/>
                </a:solidFill>
              </a:rPr>
              <a:t>MagLab</a:t>
            </a:r>
            <a:r>
              <a:rPr lang="en-US" sz="1050" b="1" kern="1200" dirty="0">
                <a:solidFill>
                  <a:srgbClr val="0033CC"/>
                </a:solidFill>
              </a:rPr>
              <a:t>; </a:t>
            </a:r>
          </a:p>
          <a:p>
            <a:pPr algn="ctr">
              <a:spcBef>
                <a:spcPts val="0"/>
              </a:spcBef>
            </a:pPr>
            <a:r>
              <a:rPr lang="en-US" sz="1050" b="1" kern="1200" dirty="0">
                <a:solidFill>
                  <a:srgbClr val="0033CC"/>
                </a:solidFill>
              </a:rPr>
              <a:t>3. Aarhus University</a:t>
            </a:r>
            <a:r>
              <a:rPr lang="en-US" sz="1050" b="1" dirty="0">
                <a:solidFill>
                  <a:srgbClr val="0033CC"/>
                </a:solidFill>
              </a:rPr>
              <a:t>, Denmark; 4. New York University School of Medicine</a:t>
            </a:r>
            <a:endParaRPr lang="en-US" sz="1050" b="1" kern="1200" dirty="0">
              <a:solidFill>
                <a:srgbClr val="0033CC"/>
              </a:solidFill>
            </a:endParaRPr>
          </a:p>
          <a:p>
            <a:pPr algn="ctr">
              <a:spcBef>
                <a:spcPts val="0"/>
              </a:spcBef>
            </a:pPr>
            <a:r>
              <a:rPr lang="en-US" sz="600" b="1" kern="1200" dirty="0">
                <a:solidFill>
                  <a:srgbClr val="0033CC"/>
                </a:solidFill>
              </a:rPr>
              <a:t> </a:t>
            </a:r>
          </a:p>
          <a:p>
            <a:pPr algn="ctr">
              <a:spcBef>
                <a:spcPts val="0"/>
              </a:spcBef>
            </a:pPr>
            <a:r>
              <a:rPr lang="en-US" sz="1050" b="1" kern="1200" dirty="0"/>
              <a:t>Funding Grants:</a:t>
            </a:r>
            <a:r>
              <a:rPr lang="en-US" sz="1050" kern="1200" dirty="0"/>
              <a:t> </a:t>
            </a:r>
            <a:r>
              <a:rPr lang="en-US" sz="1050" dirty="0"/>
              <a:t>Boebinger (NSF DMR-1644779)</a:t>
            </a:r>
            <a:r>
              <a:rPr lang="en-US" sz="1050" b="1" dirty="0">
                <a:solidFill>
                  <a:srgbClr val="0033CC"/>
                </a:solidFill>
              </a:rPr>
              <a:t>; </a:t>
            </a:r>
            <a:r>
              <a:rPr lang="en-US" sz="1050" dirty="0" err="1"/>
              <a:t>Blackband</a:t>
            </a:r>
            <a:r>
              <a:rPr lang="en-US" sz="1050" dirty="0"/>
              <a:t> </a:t>
            </a:r>
            <a:r>
              <a:rPr lang="en-US" sz="1050" kern="1200" dirty="0"/>
              <a:t>(NIH R01EB012874)</a:t>
            </a:r>
            <a:endParaRPr lang="en-US" sz="1050" b="1" kern="1200" dirty="0">
              <a:solidFill>
                <a:srgbClr val="0033CC"/>
              </a:solidFill>
            </a:endParaRPr>
          </a:p>
        </p:txBody>
      </p:sp>
      <p:pic>
        <p:nvPicPr>
          <p:cNvPr id="35" name="Picture 34"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866" y="42335"/>
            <a:ext cx="792698" cy="944759"/>
          </a:xfrm>
          <a:prstGeom prst="rect">
            <a:avLst/>
          </a:prstGeom>
        </p:spPr>
      </p:pic>
      <p:sp>
        <p:nvSpPr>
          <p:cNvPr id="21" name="Rectangle 49"/>
          <p:cNvSpPr>
            <a:spLocks noChangeArrowheads="1"/>
          </p:cNvSpPr>
          <p:nvPr/>
        </p:nvSpPr>
        <p:spPr bwMode="auto">
          <a:xfrm>
            <a:off x="4780155" y="1325562"/>
            <a:ext cx="4287645" cy="4751387"/>
          </a:xfrm>
          <a:prstGeom prst="rect">
            <a:avLst/>
          </a:prstGeom>
          <a:noFill/>
          <a:ln w="19050">
            <a:solidFill>
              <a:srgbClr val="0033CC"/>
            </a:solidFill>
            <a:miter lim="800000"/>
            <a:headEnd/>
            <a:tailEnd/>
          </a:ln>
        </p:spPr>
        <p:txBody>
          <a:bodyPr wrap="none" anchor="ctr"/>
          <a:lstStyle/>
          <a:p>
            <a:endParaRPr lang="en-US"/>
          </a:p>
        </p:txBody>
      </p:sp>
      <p:grpSp>
        <p:nvGrpSpPr>
          <p:cNvPr id="22" name="Group 21"/>
          <p:cNvGrpSpPr/>
          <p:nvPr/>
        </p:nvGrpSpPr>
        <p:grpSpPr>
          <a:xfrm>
            <a:off x="4844148" y="1443570"/>
            <a:ext cx="2473911" cy="4527648"/>
            <a:chOff x="4478433" y="1443570"/>
            <a:chExt cx="2473911" cy="4527648"/>
          </a:xfrm>
        </p:grpSpPr>
        <p:pic>
          <p:nvPicPr>
            <p:cNvPr id="23" name="Picture 2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24759" y="3904343"/>
              <a:ext cx="2427585" cy="2066875"/>
            </a:xfrm>
            <a:prstGeom prst="rect">
              <a:avLst/>
            </a:prstGeom>
          </p:spPr>
        </p:pic>
        <p:grpSp>
          <p:nvGrpSpPr>
            <p:cNvPr id="24" name="Group 23"/>
            <p:cNvGrpSpPr/>
            <p:nvPr/>
          </p:nvGrpSpPr>
          <p:grpSpPr>
            <a:xfrm>
              <a:off x="4478433" y="1443570"/>
              <a:ext cx="2473909" cy="2355919"/>
              <a:chOff x="4667120" y="1458084"/>
              <a:chExt cx="1989948" cy="1916804"/>
            </a:xfrm>
          </p:grpSpPr>
          <p:pic>
            <p:nvPicPr>
              <p:cNvPr id="36" name="Picture 3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67704" y="1458084"/>
                <a:ext cx="998073" cy="969204"/>
              </a:xfrm>
              <a:prstGeom prst="rect">
                <a:avLst/>
              </a:prstGeom>
            </p:spPr>
          </p:pic>
          <p:pic>
            <p:nvPicPr>
              <p:cNvPr id="37" name="Picture 3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663013" y="1458084"/>
                <a:ext cx="994055" cy="969204"/>
              </a:xfrm>
              <a:prstGeom prst="rect">
                <a:avLst/>
              </a:prstGeom>
            </p:spPr>
          </p:pic>
          <p:pic>
            <p:nvPicPr>
              <p:cNvPr id="38" name="Picture 3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667120" y="2404970"/>
                <a:ext cx="1018906" cy="969204"/>
              </a:xfrm>
              <a:prstGeom prst="rect">
                <a:avLst/>
              </a:prstGeom>
            </p:spPr>
          </p:pic>
          <p:pic>
            <p:nvPicPr>
              <p:cNvPr id="39" name="Picture 3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682419" y="2405684"/>
                <a:ext cx="974648" cy="969204"/>
              </a:xfrm>
              <a:prstGeom prst="rect">
                <a:avLst/>
              </a:prstGeom>
            </p:spPr>
          </p:pic>
        </p:grpSp>
      </p:grpSp>
      <p:sp>
        <p:nvSpPr>
          <p:cNvPr id="40" name="TextBox 39">
            <a:extLst>
              <a:ext uri="{FF2B5EF4-FFF2-40B4-BE49-F238E27FC236}">
                <a16:creationId xmlns:a16="http://schemas.microsoft.com/office/drawing/2014/main" id="{604D555E-5FC7-8640-AEAD-4EEA9E10DFF4}"/>
              </a:ext>
            </a:extLst>
          </p:cNvPr>
          <p:cNvSpPr txBox="1"/>
          <p:nvPr/>
        </p:nvSpPr>
        <p:spPr>
          <a:xfrm>
            <a:off x="7344937" y="1443569"/>
            <a:ext cx="1722864" cy="4339650"/>
          </a:xfrm>
          <a:prstGeom prst="rect">
            <a:avLst/>
          </a:prstGeom>
          <a:noFill/>
        </p:spPr>
        <p:txBody>
          <a:bodyPr wrap="square" rtlCol="0">
            <a:spAutoFit/>
          </a:bodyPr>
          <a:lstStyle/>
          <a:p>
            <a:r>
              <a:rPr lang="en-US" sz="1200" dirty="0"/>
              <a:t>Diffusion MR microscopy of a sea slug neuron at 7.8 </a:t>
            </a:r>
            <a:r>
              <a:rPr lang="el-GR" sz="1200" dirty="0"/>
              <a:t>μ</a:t>
            </a:r>
            <a:r>
              <a:rPr lang="en-US" sz="1200" dirty="0"/>
              <a:t>M resolution (</a:t>
            </a:r>
            <a:r>
              <a:rPr lang="en-US" sz="1200" b="1" dirty="0"/>
              <a:t>top</a:t>
            </a:r>
            <a:r>
              <a:rPr lang="en-US" sz="1200" dirty="0"/>
              <a:t>) showing </a:t>
            </a:r>
            <a:r>
              <a:rPr lang="en-US" sz="1200" dirty="0" err="1"/>
              <a:t>hyperintensity</a:t>
            </a:r>
            <a:r>
              <a:rPr lang="en-US" sz="1200" dirty="0"/>
              <a:t> (brightness) due to water diffusion in glial satellite cells. The cellular structures can also be identified using 40X traditional light microscopy (</a:t>
            </a:r>
            <a:r>
              <a:rPr lang="en-US" sz="1200" b="1" dirty="0"/>
              <a:t>bottom</a:t>
            </a:r>
            <a:r>
              <a:rPr lang="en-US" sz="1200" dirty="0"/>
              <a:t>).</a:t>
            </a:r>
          </a:p>
          <a:p>
            <a:r>
              <a:rPr lang="en-US" sz="1200" dirty="0"/>
              <a:t> </a:t>
            </a:r>
          </a:p>
          <a:p>
            <a:r>
              <a:rPr lang="en-US" sz="1200" dirty="0"/>
              <a:t>N = nucleus </a:t>
            </a:r>
          </a:p>
          <a:p>
            <a:r>
              <a:rPr lang="en-US" sz="1200" dirty="0"/>
              <a:t>C = cytoplasm  (perinuclear and cortical)</a:t>
            </a:r>
          </a:p>
          <a:p>
            <a:r>
              <a:rPr lang="en-US" sz="1200" dirty="0"/>
              <a:t>T = </a:t>
            </a:r>
            <a:r>
              <a:rPr lang="en-US" sz="1200" dirty="0" err="1"/>
              <a:t>trophospongium</a:t>
            </a:r>
            <a:r>
              <a:rPr lang="en-US" sz="1200" dirty="0"/>
              <a:t> (sea slug invagination)</a:t>
            </a:r>
          </a:p>
          <a:p>
            <a:r>
              <a:rPr lang="en-US" sz="1200" dirty="0"/>
              <a:t>S = satellite cells.</a:t>
            </a:r>
          </a:p>
          <a:p>
            <a:endParaRPr lang="en-US" sz="1200" dirty="0"/>
          </a:p>
          <a:p>
            <a:r>
              <a:rPr lang="en-US" sz="1200" dirty="0"/>
              <a:t>Scale bar is 100 </a:t>
            </a:r>
            <a:r>
              <a:rPr lang="el-GR" sz="1200" dirty="0"/>
              <a:t>μ</a:t>
            </a:r>
            <a:r>
              <a:rPr lang="en-US" sz="1200" dirty="0"/>
              <a:t>m.</a:t>
            </a:r>
          </a:p>
        </p:txBody>
      </p:sp>
      <p:sp>
        <p:nvSpPr>
          <p:cNvPr id="41" name="Text Box 28">
            <a:extLst>
              <a:ext uri="{FF2B5EF4-FFF2-40B4-BE49-F238E27FC236}">
                <a16:creationId xmlns:a16="http://schemas.microsoft.com/office/drawing/2014/main" id="{68B62FFE-1B6B-47AF-B963-54B97E07698B}"/>
              </a:ext>
            </a:extLst>
          </p:cNvPr>
          <p:cNvSpPr txBox="1">
            <a:spLocks noChangeArrowheads="1"/>
          </p:cNvSpPr>
          <p:nvPr/>
        </p:nvSpPr>
        <p:spPr bwMode="auto">
          <a:xfrm>
            <a:off x="76200" y="6086878"/>
            <a:ext cx="9067800" cy="769441"/>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a:t>
            </a:r>
            <a:r>
              <a:rPr lang="en-US" sz="1100" dirty="0" smtClean="0">
                <a:solidFill>
                  <a:srgbClr val="333399"/>
                </a:solidFill>
              </a:rPr>
              <a:t>AMRIS Facility, AMRIS RF capabilities including the micro-5 </a:t>
            </a:r>
            <a:r>
              <a:rPr lang="en-US" sz="1100" dirty="0">
                <a:solidFill>
                  <a:srgbClr val="333399"/>
                </a:solidFill>
              </a:rPr>
              <a:t>3000 </a:t>
            </a:r>
            <a:r>
              <a:rPr lang="en-US" sz="1100" dirty="0" err="1">
                <a:solidFill>
                  <a:srgbClr val="333399"/>
                </a:solidFill>
              </a:rPr>
              <a:t>mT</a:t>
            </a:r>
            <a:r>
              <a:rPr lang="en-US" sz="1100" dirty="0">
                <a:solidFill>
                  <a:srgbClr val="333399"/>
                </a:solidFill>
              </a:rPr>
              <a:t>/m imaging gradient </a:t>
            </a:r>
            <a:r>
              <a:rPr lang="en-US" sz="1100" dirty="0" smtClean="0">
                <a:solidFill>
                  <a:srgbClr val="333399"/>
                </a:solidFill>
              </a:rPr>
              <a:t>that enables </a:t>
            </a:r>
            <a:r>
              <a:rPr lang="en-US" sz="1100" dirty="0">
                <a:solidFill>
                  <a:srgbClr val="333399"/>
                </a:solidFill>
              </a:rPr>
              <a:t>imaging at 7.8 </a:t>
            </a:r>
            <a:r>
              <a:rPr lang="el-GR" sz="1100" dirty="0">
                <a:solidFill>
                  <a:srgbClr val="333399"/>
                </a:solidFill>
              </a:rPr>
              <a:t>μ</a:t>
            </a:r>
            <a:r>
              <a:rPr lang="en-US" sz="1100" dirty="0">
                <a:solidFill>
                  <a:srgbClr val="333399"/>
                </a:solidFill>
              </a:rPr>
              <a:t>m in-plane </a:t>
            </a:r>
            <a:r>
              <a:rPr lang="en-US" sz="1100" dirty="0">
                <a:solidFill>
                  <a:srgbClr val="333399"/>
                </a:solidFill>
              </a:rPr>
              <a:t>resolution, MagLab’s User Collaboration Grant </a:t>
            </a:r>
            <a:r>
              <a:rPr lang="en-US" sz="1100" dirty="0" smtClean="0">
                <a:solidFill>
                  <a:srgbClr val="333399"/>
                </a:solidFill>
              </a:rPr>
              <a:t>Program</a:t>
            </a:r>
            <a:r>
              <a:rPr lang="en-US" sz="1100" dirty="0">
                <a:solidFill>
                  <a:srgbClr val="333399"/>
                </a:solidFill>
              </a:rPr>
              <a:t>.</a:t>
            </a:r>
            <a:endParaRPr lang="en-US" sz="1100" dirty="0">
              <a:solidFill>
                <a:srgbClr val="333399"/>
              </a:solidFill>
            </a:endParaRPr>
          </a:p>
          <a:p>
            <a:pPr algn="just"/>
            <a:r>
              <a:rPr lang="en-US" sz="1100" b="1" dirty="0">
                <a:solidFill>
                  <a:srgbClr val="333399"/>
                </a:solidFill>
              </a:rPr>
              <a:t>Citation: </a:t>
            </a:r>
            <a:r>
              <a:rPr lang="en-US" sz="1100" dirty="0" err="1">
                <a:solidFill>
                  <a:srgbClr val="333399"/>
                </a:solidFill>
              </a:rPr>
              <a:t>Blackband</a:t>
            </a:r>
            <a:r>
              <a:rPr lang="en-US" sz="1100" dirty="0">
                <a:solidFill>
                  <a:srgbClr val="333399"/>
                </a:solidFill>
              </a:rPr>
              <a:t>, S.J.; Flint, J.J.; Hansen, B.; Shepherd, T.M.; Lee, C.H.; </a:t>
            </a:r>
            <a:r>
              <a:rPr lang="en-US" sz="1100" dirty="0" err="1">
                <a:solidFill>
                  <a:srgbClr val="333399"/>
                </a:solidFill>
              </a:rPr>
              <a:t>Streit</a:t>
            </a:r>
            <a:r>
              <a:rPr lang="en-US" sz="1100" dirty="0">
                <a:solidFill>
                  <a:srgbClr val="333399"/>
                </a:solidFill>
              </a:rPr>
              <a:t>, W.J.; Forder, J.R., </a:t>
            </a:r>
            <a:r>
              <a:rPr lang="en-US" sz="1100" i="1" dirty="0">
                <a:solidFill>
                  <a:srgbClr val="333399"/>
                </a:solidFill>
              </a:rPr>
              <a:t>On the Origins of Diffusion MRI Signal Changes in Stroke,</a:t>
            </a:r>
            <a:r>
              <a:rPr lang="en-US" sz="1100" dirty="0">
                <a:solidFill>
                  <a:srgbClr val="333399"/>
                </a:solidFill>
              </a:rPr>
              <a:t> Frontiers in Neurology, </a:t>
            </a:r>
            <a:r>
              <a:rPr lang="en-US" sz="1100" b="1" dirty="0">
                <a:solidFill>
                  <a:srgbClr val="333399"/>
                </a:solidFill>
              </a:rPr>
              <a:t>11</a:t>
            </a:r>
            <a:r>
              <a:rPr lang="en-US" sz="1100" dirty="0">
                <a:solidFill>
                  <a:srgbClr val="333399"/>
                </a:solidFill>
              </a:rPr>
              <a:t>, 549 (2020) </a:t>
            </a:r>
            <a:r>
              <a:rPr lang="en-US" sz="1100" dirty="0">
                <a:solidFill>
                  <a:srgbClr val="333399"/>
                </a:solidFill>
                <a:hlinkClick r:id="rId10">
                  <a:extLst>
                    <a:ext uri="{A12FA001-AC4F-418D-AE19-62706E023703}">
                      <ahyp:hlinkClr xmlns="" xmlns:ahyp="http://schemas.microsoft.com/office/drawing/2018/hyperlinkcolor" val="tx"/>
                    </a:ext>
                  </a:extLst>
                </a:hlinkClick>
              </a:rPr>
              <a:t>doi.org/10.3389/fneur.2020.00549</a:t>
            </a:r>
            <a:endParaRPr lang="en-US" sz="1200" dirty="0">
              <a:solidFill>
                <a:srgbClr val="333399"/>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489ADD64191E43967A9DCBD9FB6C60" ma:contentTypeVersion="1" ma:contentTypeDescription="Create a new document." ma:contentTypeScope="" ma:versionID="a6b847c8da0d2eddcc68a0bc94e4d89e">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6B2C697-8988-4214-BE61-F1722FC5714D}"/>
</file>

<file path=customXml/itemProps2.xml><?xml version="1.0" encoding="utf-8"?>
<ds:datastoreItem xmlns:ds="http://schemas.openxmlformats.org/officeDocument/2006/customXml" ds:itemID="{5CEE7E5E-D8CD-4D09-ACA2-0CE091BCBE9A}"/>
</file>

<file path=customXml/itemProps3.xml><?xml version="1.0" encoding="utf-8"?>
<ds:datastoreItem xmlns:ds="http://schemas.openxmlformats.org/officeDocument/2006/customXml" ds:itemID="{04DA7A89-9F08-4911-A98A-E4C1A64C79C7}"/>
</file>

<file path=docProps/app.xml><?xml version="1.0" encoding="utf-8"?>
<Properties xmlns="http://schemas.openxmlformats.org/officeDocument/2006/extended-properties" xmlns:vt="http://schemas.openxmlformats.org/officeDocument/2006/docPropsVTypes">
  <TotalTime>5984</TotalTime>
  <Words>970</Words>
  <Application>Microsoft Office PowerPoint</Application>
  <PresentationFormat>On-screen Show (4:3)</PresentationFormat>
  <Paragraphs>44</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162</cp:revision>
  <cp:lastPrinted>2022-08-04T19:18:48Z</cp:lastPrinted>
  <dcterms:created xsi:type="dcterms:W3CDTF">2004-08-07T03:10:56Z</dcterms:created>
  <dcterms:modified xsi:type="dcterms:W3CDTF">2022-08-12T15:59:34Z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0x01010033489ADD64191E43967A9DCBD9FB6C60</vt:lpwstr>
  </property>
</Properties>
</file>