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4" r:id="rId2"/>
    <p:sldId id="265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78338BDB-AF7D-4393-B715-2A53E86A9F7C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2" autoAdjust="0"/>
    <p:restoredTop sz="89387" autoAdjust="0"/>
  </p:normalViewPr>
  <p:slideViewPr>
    <p:cSldViewPr snapToGrid="0">
      <p:cViewPr varScale="1">
        <p:scale>
          <a:sx n="115" d="100"/>
          <a:sy n="115" d="100"/>
        </p:scale>
        <p:origin x="41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63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7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5A4DD6D-9F0B-4425-AA44-B1ADA71E1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9"/>
          <a:stretch/>
        </p:blipFill>
        <p:spPr>
          <a:xfrm rot="1510762">
            <a:off x="4812124" y="980976"/>
            <a:ext cx="2109404" cy="1649886"/>
          </a:xfrm>
          <a:prstGeom prst="rect">
            <a:avLst/>
          </a:prstGeom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51728" y="1257057"/>
            <a:ext cx="45651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200" dirty="0"/>
              <a:t>Conductor on Round Core (CORC</a:t>
            </a:r>
            <a:r>
              <a:rPr lang="en-US" sz="1200" baseline="30000" dirty="0"/>
              <a:t>®</a:t>
            </a:r>
            <a:r>
              <a:rPr lang="en-US" sz="1200" dirty="0"/>
              <a:t>) </a:t>
            </a:r>
            <a:r>
              <a:rPr lang="en-US" sz="1200" dirty="0" smtClean="0"/>
              <a:t>technology is a cable structure </a:t>
            </a:r>
            <a:r>
              <a:rPr lang="en-US" sz="1200" dirty="0"/>
              <a:t>with multiple layers of helically wound </a:t>
            </a:r>
            <a:r>
              <a:rPr lang="en-US" sz="1200" dirty="0" smtClean="0"/>
              <a:t>high-temperature-superconducting </a:t>
            </a:r>
            <a:r>
              <a:rPr lang="en-US" sz="1200" dirty="0"/>
              <a:t>REBCO tapes. </a:t>
            </a:r>
            <a:r>
              <a:rPr lang="en-US" sz="1200" i="1" u="sng" dirty="0"/>
              <a:t>The </a:t>
            </a:r>
            <a:r>
              <a:rPr lang="en-US" sz="1200" i="1" u="sng" dirty="0"/>
              <a:t>CORC</a:t>
            </a:r>
            <a:r>
              <a:rPr lang="en-US" sz="1200" i="1" u="sng" baseline="30000" dirty="0" smtClean="0"/>
              <a:t>® </a:t>
            </a:r>
            <a:r>
              <a:rPr lang="en-US" sz="1200" i="1" u="sng" dirty="0" smtClean="0"/>
              <a:t>cable design </a:t>
            </a:r>
            <a:r>
              <a:rPr lang="en-US" sz="1200" i="1" u="sng" dirty="0"/>
              <a:t>aims to mitigate potential degradation or failure in any </a:t>
            </a:r>
            <a:r>
              <a:rPr lang="en-US" sz="1200" i="1" u="sng" dirty="0" smtClean="0"/>
              <a:t>individual tape </a:t>
            </a:r>
            <a:r>
              <a:rPr lang="en-US" sz="1200" i="1" u="sng" dirty="0"/>
              <a:t>because current can bypass </a:t>
            </a:r>
            <a:r>
              <a:rPr lang="en-US" sz="1200" i="1" u="sng" dirty="0" smtClean="0"/>
              <a:t>imperfections by transferring to other tapes</a:t>
            </a:r>
            <a:r>
              <a:rPr lang="en-US" sz="1200" dirty="0" smtClean="0"/>
              <a:t>. This flexibility in current path reduces</a:t>
            </a:r>
            <a:r>
              <a:rPr lang="en-US" sz="1200" dirty="0" smtClean="0"/>
              <a:t> </a:t>
            </a:r>
            <a:r>
              <a:rPr lang="en-US" sz="1200" dirty="0"/>
              <a:t>the risk for </a:t>
            </a:r>
            <a:r>
              <a:rPr lang="en-US" sz="1200" dirty="0" smtClean="0"/>
              <a:t>conductor burnout </a:t>
            </a:r>
            <a:r>
              <a:rPr lang="en-US" sz="1200" dirty="0"/>
              <a:t>in large magnets. The tape-to-tape contact resistance, </a:t>
            </a:r>
            <a:r>
              <a:rPr lang="en-US" sz="1200" i="1" dirty="0" err="1"/>
              <a:t>R</a:t>
            </a:r>
            <a:r>
              <a:rPr lang="en-US" sz="1200" i="1" baseline="-25000" dirty="0" err="1"/>
              <a:t>c</a:t>
            </a:r>
            <a:r>
              <a:rPr lang="en-US" sz="1200" dirty="0"/>
              <a:t>, plays a critical role in the </a:t>
            </a:r>
            <a:r>
              <a:rPr lang="en-US" sz="1200" dirty="0"/>
              <a:t>CORC</a:t>
            </a:r>
            <a:r>
              <a:rPr lang="en-US" sz="1200" baseline="30000" dirty="0" smtClean="0"/>
              <a:t>® </a:t>
            </a:r>
            <a:r>
              <a:rPr lang="en-US" sz="1200" dirty="0" smtClean="0"/>
              <a:t>cable’s </a:t>
            </a:r>
            <a:r>
              <a:rPr lang="en-US" sz="1200" dirty="0"/>
              <a:t>ability to share current. </a:t>
            </a:r>
            <a:endParaRPr lang="en-US" sz="1200" dirty="0" smtClean="0"/>
          </a:p>
          <a:p>
            <a:pPr marL="0" indent="0" algn="just">
              <a:buNone/>
            </a:pPr>
            <a:r>
              <a:rPr lang="en-US" sz="600" dirty="0" smtClean="0"/>
              <a:t> </a:t>
            </a:r>
            <a:endParaRPr lang="en-US" sz="600" dirty="0"/>
          </a:p>
          <a:p>
            <a:pPr indent="173038" algn="just">
              <a:buNone/>
            </a:pPr>
            <a:r>
              <a:rPr lang="en-US" sz="1200" dirty="0" smtClean="0"/>
              <a:t>Researchers investigated </a:t>
            </a:r>
            <a:r>
              <a:rPr lang="en-US" sz="1200" dirty="0"/>
              <a:t>the contact topography for various </a:t>
            </a:r>
            <a:r>
              <a:rPr lang="en-US" sz="1200" dirty="0" smtClean="0"/>
              <a:t>tape coatings </a:t>
            </a:r>
            <a:r>
              <a:rPr lang="en-US" sz="1200" dirty="0"/>
              <a:t>intended to give the </a:t>
            </a:r>
            <a:r>
              <a:rPr lang="en-US" sz="1200" dirty="0" smtClean="0"/>
              <a:t>cable </a:t>
            </a:r>
            <a:r>
              <a:rPr lang="en-US" sz="1200" dirty="0"/>
              <a:t>flexibility. </a:t>
            </a:r>
            <a:r>
              <a:rPr lang="en-US" sz="1200" i="1" u="sng" dirty="0"/>
              <a:t>A remarkable finding was relatively large regions with no contact between layers for lubricant coatings, which explains </a:t>
            </a:r>
            <a:r>
              <a:rPr lang="en-US" sz="1200" i="1" u="sng" dirty="0" smtClean="0"/>
              <a:t>the undesired high </a:t>
            </a:r>
            <a:r>
              <a:rPr lang="en-US" sz="1200" i="1" u="sng" dirty="0"/>
              <a:t>contact resistance. In contrast, electroplated </a:t>
            </a:r>
            <a:r>
              <a:rPr lang="en-GB" sz="1200" i="1" u="sng" dirty="0"/>
              <a:t>solder </a:t>
            </a:r>
            <a:r>
              <a:rPr lang="en-GB" sz="1200" i="1" u="sng" dirty="0" smtClean="0"/>
              <a:t>was found to fill </a:t>
            </a:r>
            <a:r>
              <a:rPr lang="en-GB" sz="1200" i="1" u="sng" dirty="0"/>
              <a:t>in contours between the </a:t>
            </a:r>
            <a:r>
              <a:rPr lang="en-GB" sz="1200" i="1" u="sng" dirty="0" smtClean="0"/>
              <a:t>conductors, </a:t>
            </a:r>
            <a:r>
              <a:rPr lang="en-GB" sz="1200" i="1" u="sng" dirty="0"/>
              <a:t>producing a more uniform contact surface between layers</a:t>
            </a:r>
            <a:r>
              <a:rPr lang="en-US" sz="1200" i="1" u="sng" dirty="0"/>
              <a:t>, resulting in </a:t>
            </a:r>
            <a:r>
              <a:rPr lang="en-US" sz="1200" i="1" u="sng" dirty="0" err="1"/>
              <a:t>R</a:t>
            </a:r>
            <a:r>
              <a:rPr lang="en-US" sz="1200" i="1" u="sng" baseline="-25000" dirty="0" err="1"/>
              <a:t>c</a:t>
            </a:r>
            <a:r>
              <a:rPr lang="en-US" sz="1200" i="1" u="sng" dirty="0"/>
              <a:t> values </a:t>
            </a:r>
            <a:r>
              <a:rPr lang="en-US" sz="1200" i="1" u="sng" dirty="0" smtClean="0"/>
              <a:t>that are two to three orders </a:t>
            </a:r>
            <a:r>
              <a:rPr lang="en-US" sz="1200" i="1" u="sng" dirty="0"/>
              <a:t>of magnitude lower.</a:t>
            </a:r>
            <a:r>
              <a:rPr lang="en-US" sz="1200" i="1" dirty="0"/>
              <a:t> </a:t>
            </a:r>
            <a:r>
              <a:rPr lang="en-US" sz="1200" dirty="0"/>
              <a:t>Interestingly, heating the tinned wires to flow the solder resulted in only a small further decrease in </a:t>
            </a:r>
            <a:r>
              <a:rPr lang="en-US" sz="1200" i="1" dirty="0" err="1"/>
              <a:t>R</a:t>
            </a:r>
            <a:r>
              <a:rPr lang="en-US" sz="1200" i="1" baseline="-25000" dirty="0" err="1"/>
              <a:t>c</a:t>
            </a:r>
            <a:r>
              <a:rPr lang="en-US" sz="1200" i="1" dirty="0"/>
              <a:t>,</a:t>
            </a:r>
            <a:r>
              <a:rPr lang="en-US" sz="1200" dirty="0"/>
              <a:t> suggesting that wires need not be made inflexible to achieve low contact resistance</a:t>
            </a:r>
            <a:r>
              <a:rPr lang="en-US" sz="1200" dirty="0" smtClean="0"/>
              <a:t>.</a:t>
            </a:r>
          </a:p>
          <a:p>
            <a:pPr indent="173038" algn="just">
              <a:buNone/>
            </a:pPr>
            <a:r>
              <a:rPr lang="en-US" sz="600" dirty="0" smtClean="0"/>
              <a:t> </a:t>
            </a:r>
            <a:endParaRPr lang="en-US" sz="600" dirty="0"/>
          </a:p>
          <a:p>
            <a:pPr indent="173038" algn="just">
              <a:buNone/>
            </a:pPr>
            <a:r>
              <a:rPr lang="en-US" sz="1200" dirty="0"/>
              <a:t>One key feature of CORC</a:t>
            </a:r>
            <a:r>
              <a:rPr lang="en-US" sz="1200" baseline="30000" dirty="0"/>
              <a:t>®</a:t>
            </a:r>
            <a:r>
              <a:rPr lang="en-US" sz="1200" dirty="0"/>
              <a:t> is an ability to achieve tight bends without degradation, making magnet winding straightforward. </a:t>
            </a:r>
            <a:r>
              <a:rPr lang="en-US" sz="1200" i="1" u="sng" dirty="0" smtClean="0"/>
              <a:t>These </a:t>
            </a:r>
            <a:r>
              <a:rPr lang="en-GB" sz="1200" i="1" u="sng" dirty="0" smtClean="0"/>
              <a:t>results </a:t>
            </a:r>
            <a:r>
              <a:rPr lang="en-GB" sz="1200" i="1" u="sng" dirty="0"/>
              <a:t>indicate that electroplated solder not only ensures good contact topography, </a:t>
            </a:r>
            <a:r>
              <a:rPr lang="en-GB" sz="1200" i="1" u="sng" dirty="0" err="1"/>
              <a:t>R</a:t>
            </a:r>
            <a:r>
              <a:rPr lang="en-GB" sz="1200" i="1" u="sng" baseline="-25000" dirty="0" err="1"/>
              <a:t>c</a:t>
            </a:r>
            <a:r>
              <a:rPr lang="en-GB" sz="1200" i="1" u="sng" dirty="0"/>
              <a:t> is also low enough to permit current transfer over lengths comparable to the helical winding pitch of the </a:t>
            </a:r>
            <a:r>
              <a:rPr lang="en-GB" sz="1200" i="1" u="sng" dirty="0" smtClean="0"/>
              <a:t>tapes, accomplished while </a:t>
            </a:r>
            <a:r>
              <a:rPr lang="en-GB" sz="1200" i="1" u="sng" dirty="0"/>
              <a:t>maintaining wire flexib</a:t>
            </a:r>
            <a:r>
              <a:rPr lang="en-GB" sz="1200" dirty="0"/>
              <a:t>ility. </a:t>
            </a:r>
            <a:endParaRPr lang="en-US" sz="1200" dirty="0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6453" y="45116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5" name="Rectangle 49">
            <a:extLst>
              <a:ext uri="{FF2B5EF4-FFF2-40B4-BE49-F238E27FC236}">
                <a16:creationId xmlns:a16="http://schemas.microsoft.com/office/drawing/2014/main" id="{4C0C2618-A44B-48AD-90FD-C434E6F83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78" y="1325562"/>
            <a:ext cx="4424323" cy="4956176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7DEC1-6131-490C-9279-C25794D914EF}"/>
              </a:ext>
            </a:extLst>
          </p:cNvPr>
          <p:cNvSpPr/>
          <p:nvPr/>
        </p:nvSpPr>
        <p:spPr>
          <a:xfrm>
            <a:off x="4637583" y="3785638"/>
            <a:ext cx="25002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dirty="0"/>
              <a:t>Top left shows </a:t>
            </a:r>
            <a:r>
              <a:rPr lang="en-US" sz="1200" dirty="0" smtClean="0"/>
              <a:t>CORC</a:t>
            </a:r>
            <a:r>
              <a:rPr lang="en-US" sz="1200" baseline="30000" dirty="0"/>
              <a:t>®</a:t>
            </a:r>
            <a:r>
              <a:rPr lang="en-US" sz="1200" dirty="0"/>
              <a:t> wire with shrink wrapping removed and tapes unfurled. </a:t>
            </a:r>
            <a:r>
              <a:rPr lang="en-US" sz="1200" dirty="0" smtClean="0"/>
              <a:t> At right are </a:t>
            </a:r>
            <a:r>
              <a:rPr lang="en-US" sz="1200" dirty="0"/>
              <a:t>photos of the wire cross-section for </a:t>
            </a:r>
            <a:r>
              <a:rPr lang="en-US" sz="1200" dirty="0" smtClean="0"/>
              <a:t>(top) Teflon-like </a:t>
            </a:r>
            <a:r>
              <a:rPr lang="en-US" sz="1200" dirty="0"/>
              <a:t>lubrication, </a:t>
            </a:r>
            <a:r>
              <a:rPr lang="en-US" sz="1200" dirty="0" smtClean="0"/>
              <a:t>(middle) electroplated </a:t>
            </a:r>
            <a:r>
              <a:rPr lang="en-US" sz="1200" dirty="0"/>
              <a:t>solder, and </a:t>
            </a:r>
            <a:r>
              <a:rPr lang="en-US" sz="1200" dirty="0" smtClean="0"/>
              <a:t>(bottom) </a:t>
            </a:r>
            <a:r>
              <a:rPr lang="en-US" sz="1200" dirty="0" smtClean="0"/>
              <a:t>electroplated </a:t>
            </a:r>
            <a:r>
              <a:rPr lang="en-US" sz="1200" dirty="0"/>
              <a:t>solder after heating. The table above shows </a:t>
            </a:r>
            <a:r>
              <a:rPr lang="en-US" sz="1200" dirty="0" smtClean="0"/>
              <a:t>results </a:t>
            </a:r>
            <a:r>
              <a:rPr lang="en-US" sz="1200" dirty="0"/>
              <a:t>of contact resistance measurements for multiple configurations of current feeding and contact crossing. </a:t>
            </a:r>
            <a:r>
              <a:rPr lang="en-US" sz="1200" dirty="0" smtClean="0"/>
              <a:t>Hundreds of measurements </a:t>
            </a:r>
            <a:r>
              <a:rPr lang="en-US" sz="1200" dirty="0"/>
              <a:t>were performed.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288A9D-97EC-4DEB-8B55-B0C623550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96911"/>
              </p:ext>
            </p:extLst>
          </p:nvPr>
        </p:nvGraphicFramePr>
        <p:xfrm>
          <a:off x="4704646" y="2191157"/>
          <a:ext cx="2270650" cy="1523032"/>
        </p:xfrm>
        <a:graphic>
          <a:graphicData uri="http://schemas.openxmlformats.org/drawingml/2006/table">
            <a:tbl>
              <a:tblPr firstRow="1" firstCol="1" bandRow="1"/>
              <a:tblGrid>
                <a:gridCol w="1321541">
                  <a:extLst>
                    <a:ext uri="{9D8B030D-6E8A-4147-A177-3AD203B41FA5}">
                      <a16:colId xmlns:a16="http://schemas.microsoft.com/office/drawing/2014/main" val="2870233586"/>
                    </a:ext>
                  </a:extLst>
                </a:gridCol>
                <a:gridCol w="949109">
                  <a:extLst>
                    <a:ext uri="{9D8B030D-6E8A-4147-A177-3AD203B41FA5}">
                      <a16:colId xmlns:a16="http://schemas.microsoft.com/office/drawing/2014/main" val="3368045069"/>
                    </a:ext>
                  </a:extLst>
                </a:gridCol>
              </a:tblGrid>
              <a:tr h="4960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CORC</a:t>
                      </a:r>
                      <a:r>
                        <a:rPr lang="en-GB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®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wire </a:t>
                      </a:r>
                      <a:b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coating type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Contact Resistance 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100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en-GB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1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831923"/>
                  </a:ext>
                </a:extLst>
              </a:tr>
              <a:tr h="16535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Teflon-like lube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 ± 1000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837969"/>
                  </a:ext>
                </a:extLst>
              </a:tr>
              <a:tr h="18191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Bare (no coating)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 ± 80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752447"/>
                  </a:ext>
                </a:extLst>
              </a:tr>
              <a:tr h="16535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Graphite-like lube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± 25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641954"/>
                  </a:ext>
                </a:extLst>
              </a:tr>
              <a:tr h="16535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Electroplated 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PbSn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 ±  0.4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129716"/>
                  </a:ext>
                </a:extLst>
              </a:tr>
              <a:tr h="330710">
                <a:tc>
                  <a:txBody>
                    <a:bodyPr/>
                    <a:lstStyle/>
                    <a:p>
                      <a:pPr marL="114300" marR="0" indent="-114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Electro. 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PbSn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plus 200 °C for 5 min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 ± 0.4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226991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A6C91EA-54DB-4B1A-BCCB-538555A07E2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1"/>
          <a:stretch/>
        </p:blipFill>
        <p:spPr bwMode="auto">
          <a:xfrm>
            <a:off x="7090758" y="1493190"/>
            <a:ext cx="1969650" cy="1528805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9DCCD2-60C0-42B3-9E1A-854A10FFE78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6"/>
          <a:stretch/>
        </p:blipFill>
        <p:spPr bwMode="auto">
          <a:xfrm>
            <a:off x="7099071" y="3098508"/>
            <a:ext cx="1969650" cy="1466988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782978-19FC-497D-B4AE-4FCDCCE80056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5"/>
          <a:stretch/>
        </p:blipFill>
        <p:spPr bwMode="auto">
          <a:xfrm>
            <a:off x="7090758" y="4621494"/>
            <a:ext cx="1969650" cy="1554855"/>
          </a:xfrm>
          <a:prstGeom prst="rect">
            <a:avLst/>
          </a:prstGeom>
          <a:noFill/>
        </p:spPr>
      </p:pic>
      <p:sp>
        <p:nvSpPr>
          <p:cNvPr id="17" name="Line 42"/>
          <p:cNvSpPr>
            <a:spLocks noChangeShapeType="1"/>
          </p:cNvSpPr>
          <p:nvPr/>
        </p:nvSpPr>
        <p:spPr bwMode="auto">
          <a:xfrm>
            <a:off x="34478" y="1175569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737215" y="65668"/>
            <a:ext cx="7624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/>
              <a:t>The high temperature superconducting </a:t>
            </a:r>
            <a:r>
              <a:rPr lang="en-US" sz="1600" b="1" dirty="0" smtClean="0"/>
              <a:t>CORC</a:t>
            </a:r>
            <a:r>
              <a:rPr lang="en-US" sz="1600" b="1" baseline="30000" dirty="0"/>
              <a:t>®</a:t>
            </a:r>
            <a:r>
              <a:rPr lang="en-US" sz="1600" b="1" dirty="0"/>
              <a:t> </a:t>
            </a:r>
            <a:r>
              <a:rPr lang="en-US" sz="1600" b="1" dirty="0" smtClean="0"/>
              <a:t>cabling technology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/>
            <a:r>
              <a:rPr lang="en-GB" sz="1100" dirty="0"/>
              <a:t>V. Phifer</a:t>
            </a:r>
            <a:r>
              <a:rPr lang="en-GB" sz="1100" baseline="30000" dirty="0"/>
              <a:t>1,2</a:t>
            </a:r>
            <a:r>
              <a:rPr lang="en-GB" sz="1100" dirty="0"/>
              <a:t>, M. Small</a:t>
            </a:r>
            <a:r>
              <a:rPr lang="en-GB" sz="1100" baseline="30000" dirty="0"/>
              <a:t>1,2</a:t>
            </a:r>
            <a:r>
              <a:rPr lang="en-GB" sz="1100" dirty="0"/>
              <a:t> , G. Bradford</a:t>
            </a:r>
            <a:r>
              <a:rPr lang="en-GB" sz="1100" baseline="30000" dirty="0"/>
              <a:t>1,2</a:t>
            </a:r>
            <a:r>
              <a:rPr lang="en-GB" sz="1100" dirty="0"/>
              <a:t>, J. Weiss</a:t>
            </a:r>
            <a:r>
              <a:rPr lang="en-GB" sz="1100" baseline="30000" dirty="0"/>
              <a:t>3,4</a:t>
            </a:r>
            <a:r>
              <a:rPr lang="en-GB" sz="1100" dirty="0"/>
              <a:t>, D. van der Laan</a:t>
            </a:r>
            <a:r>
              <a:rPr lang="en-GB" sz="1100" baseline="30000" dirty="0"/>
              <a:t>3,4</a:t>
            </a:r>
            <a:r>
              <a:rPr lang="en-GB" sz="1100" dirty="0"/>
              <a:t> and L. Cooley</a:t>
            </a:r>
            <a:r>
              <a:rPr lang="en-GB" sz="1100" baseline="30000" dirty="0"/>
              <a:t>1,2</a:t>
            </a:r>
            <a:endParaRPr lang="en-US" sz="1100" dirty="0"/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050" b="1" kern="1200" dirty="0">
                <a:solidFill>
                  <a:srgbClr val="0033CC"/>
                </a:solidFill>
              </a:rPr>
              <a:t>Florida Sate University; 2. Applied Superconductivity Center-NHMFL; 3. </a:t>
            </a:r>
            <a:r>
              <a:rPr lang="en-US" sz="1050" b="1" dirty="0">
                <a:solidFill>
                  <a:srgbClr val="0033CC"/>
                </a:solidFill>
              </a:rPr>
              <a:t>Advanced Conductor Technologies</a:t>
            </a:r>
            <a:endParaRPr lang="en-US" sz="1050" b="1" kern="1200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600" b="1" kern="1200" dirty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</a:t>
            </a:r>
            <a:r>
              <a:rPr lang="en-US" sz="1050" kern="1200" dirty="0" err="1"/>
              <a:t>Boebinger</a:t>
            </a:r>
            <a:r>
              <a:rPr lang="en-US" sz="1050" kern="1200" dirty="0"/>
              <a:t> (NSF </a:t>
            </a:r>
            <a:r>
              <a:rPr lang="en-US" sz="1050" dirty="0"/>
              <a:t>DMR-1644779</a:t>
            </a:r>
            <a:r>
              <a:rPr lang="en-US" sz="1050" kern="1200" dirty="0"/>
              <a:t>); S. </a:t>
            </a:r>
            <a:r>
              <a:rPr lang="en-US" sz="1050" kern="1200" dirty="0" err="1"/>
              <a:t>Pamidi</a:t>
            </a:r>
            <a:r>
              <a:rPr lang="en-US" sz="1050" kern="1200" dirty="0"/>
              <a:t> (</a:t>
            </a:r>
            <a:r>
              <a:rPr lang="en-US" sz="1050" dirty="0"/>
              <a:t>DE-EE0007872); D. </a:t>
            </a:r>
            <a:r>
              <a:rPr lang="en-US" sz="1050" dirty="0" err="1"/>
              <a:t>Larbalestier</a:t>
            </a:r>
            <a:r>
              <a:rPr lang="en-US" sz="1050" dirty="0"/>
              <a:t> (DE-SC0014009) 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0F246963-139B-4715-BB21-CFDCD1FB6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7836"/>
            <a:ext cx="9067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</a:t>
            </a:r>
            <a:r>
              <a:rPr lang="en-US" sz="1100" dirty="0" smtClean="0">
                <a:solidFill>
                  <a:srgbClr val="333399"/>
                </a:solidFill>
              </a:rPr>
              <a:t>MagLab’s Applied </a:t>
            </a:r>
            <a:r>
              <a:rPr lang="en-US" sz="1100" dirty="0">
                <a:solidFill>
                  <a:srgbClr val="333399"/>
                </a:solidFill>
              </a:rPr>
              <a:t>Superconductivity </a:t>
            </a:r>
            <a:r>
              <a:rPr lang="en-US" sz="1100" dirty="0" smtClean="0">
                <a:solidFill>
                  <a:srgbClr val="333399"/>
                </a:solidFill>
              </a:rPr>
              <a:t>Center, in collaboration </a:t>
            </a:r>
            <a:r>
              <a:rPr lang="en-US" sz="1100" dirty="0">
                <a:solidFill>
                  <a:srgbClr val="333399"/>
                </a:solidFill>
              </a:rPr>
              <a:t>with CORC</a:t>
            </a:r>
            <a:r>
              <a:rPr lang="en-US" sz="1100" baseline="30000" dirty="0">
                <a:solidFill>
                  <a:srgbClr val="333399"/>
                </a:solidFill>
              </a:rPr>
              <a:t>®</a:t>
            </a:r>
            <a:r>
              <a:rPr lang="en-US" sz="1100" dirty="0">
                <a:solidFill>
                  <a:srgbClr val="333399"/>
                </a:solidFill>
              </a:rPr>
              <a:t> cable </a:t>
            </a:r>
            <a:r>
              <a:rPr lang="en-US" sz="1100" dirty="0" smtClean="0">
                <a:solidFill>
                  <a:srgbClr val="333399"/>
                </a:solidFill>
              </a:rPr>
              <a:t>fabrication </a:t>
            </a:r>
            <a:r>
              <a:rPr lang="en-US" sz="1100" dirty="0">
                <a:solidFill>
                  <a:srgbClr val="333399"/>
                </a:solidFill>
              </a:rPr>
              <a:t>at Advanced Conductor Technologies, Boulder CO.  </a:t>
            </a:r>
            <a:endParaRPr lang="en-US" sz="1100" dirty="0" smtClean="0">
              <a:solidFill>
                <a:srgbClr val="333399"/>
              </a:solidFill>
            </a:endParaRPr>
          </a:p>
          <a:p>
            <a:r>
              <a:rPr lang="en-US" sz="1100" b="1" dirty="0" smtClean="0">
                <a:solidFill>
                  <a:srgbClr val="333399"/>
                </a:solidFill>
              </a:rPr>
              <a:t>Citation</a:t>
            </a:r>
            <a:r>
              <a:rPr lang="en-US" sz="1100" b="1" dirty="0">
                <a:solidFill>
                  <a:srgbClr val="333399"/>
                </a:solidFill>
              </a:rPr>
              <a:t>: </a:t>
            </a:r>
            <a:r>
              <a:rPr lang="en-US" sz="1100" dirty="0" smtClean="0">
                <a:solidFill>
                  <a:srgbClr val="333399"/>
                </a:solidFill>
              </a:rPr>
              <a:t>This </a:t>
            </a:r>
            <a:r>
              <a:rPr lang="en-US" sz="1100" dirty="0">
                <a:solidFill>
                  <a:srgbClr val="333399"/>
                </a:solidFill>
              </a:rPr>
              <a:t>manuscript is under review by </a:t>
            </a:r>
            <a:r>
              <a:rPr lang="en-US" sz="1100" dirty="0" err="1">
                <a:solidFill>
                  <a:srgbClr val="333399"/>
                </a:solidFill>
              </a:rPr>
              <a:t>Supercond</a:t>
            </a:r>
            <a:r>
              <a:rPr lang="en-US" sz="1100" dirty="0">
                <a:solidFill>
                  <a:srgbClr val="333399"/>
                </a:solidFill>
              </a:rPr>
              <a:t>. Sci. Technol.</a:t>
            </a:r>
            <a:endParaRPr lang="en-US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6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956"/>
          <a:stretch/>
        </p:blipFill>
        <p:spPr>
          <a:xfrm rot="19235240">
            <a:off x="3401781" y="2000445"/>
            <a:ext cx="3435745" cy="2109552"/>
          </a:xfrm>
          <a:prstGeom prst="rect">
            <a:avLst/>
          </a:prstGeom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63039" y="1253355"/>
            <a:ext cx="39360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dirty="0">
                <a:latin typeface="Arial" charset="0"/>
              </a:rPr>
              <a:t>Cross-sectional images of superconducting Conductor on Round Core (CORC</a:t>
            </a:r>
            <a:r>
              <a:rPr lang="en-US" sz="1200" baseline="30000" dirty="0">
                <a:latin typeface="Arial" charset="0"/>
              </a:rPr>
              <a:t>®</a:t>
            </a:r>
            <a:r>
              <a:rPr lang="en-US" sz="1200" dirty="0">
                <a:latin typeface="Arial" charset="0"/>
              </a:rPr>
              <a:t>) </a:t>
            </a:r>
            <a:r>
              <a:rPr lang="en-US" sz="1200" dirty="0" smtClean="0">
                <a:latin typeface="Arial" charset="0"/>
              </a:rPr>
              <a:t>wires </a:t>
            </a:r>
            <a:r>
              <a:rPr lang="en-US" sz="1200" b="1" dirty="0" smtClean="0">
                <a:latin typeface="Arial" charset="0"/>
              </a:rPr>
              <a:t>(</a:t>
            </a:r>
            <a:r>
              <a:rPr lang="en-US" sz="1200" b="1" dirty="0" smtClean="0">
                <a:latin typeface="Arial" charset="0"/>
              </a:rPr>
              <a:t>Fi</a:t>
            </a:r>
            <a:r>
              <a:rPr lang="en-US" sz="1200" b="1" dirty="0" smtClean="0">
                <a:latin typeface="Arial" charset="0"/>
              </a:rPr>
              <a:t>gure 1) </a:t>
            </a:r>
            <a:r>
              <a:rPr lang="en-US" sz="1200" dirty="0">
                <a:latin typeface="Arial" charset="0"/>
              </a:rPr>
              <a:t>revealed </a:t>
            </a:r>
            <a:r>
              <a:rPr lang="en-US" sz="1200" dirty="0" smtClean="0">
                <a:latin typeface="Arial" charset="0"/>
              </a:rPr>
              <a:t>insights to improve the </a:t>
            </a:r>
            <a:r>
              <a:rPr lang="en-US" sz="1200" dirty="0">
                <a:latin typeface="Arial" charset="0"/>
              </a:rPr>
              <a:t>contact between conductors. </a:t>
            </a: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dirty="0">
                <a:solidFill>
                  <a:srgbClr val="000000"/>
                </a:solidFill>
              </a:rPr>
              <a:t>In magnets, one of the biggest concerns is that a localized area of degraded conductor may lead to hot spot formation and cause irreversible damage to the magnet. </a:t>
            </a:r>
            <a:r>
              <a:rPr lang="en-US" sz="1200" i="1" u="sng" dirty="0">
                <a:latin typeface="Arial" charset="0"/>
              </a:rPr>
              <a:t>The ability for current to transfer between conductors </a:t>
            </a:r>
            <a:r>
              <a:rPr lang="en-US" sz="1200" i="1" u="sng" dirty="0" smtClean="0">
                <a:latin typeface="Arial" charset="0"/>
              </a:rPr>
              <a:t>- and thereby bypass </a:t>
            </a:r>
            <a:r>
              <a:rPr lang="en-US" sz="1200" i="1" u="sng" dirty="0">
                <a:latin typeface="Arial" charset="0"/>
              </a:rPr>
              <a:t>degraded conductor </a:t>
            </a:r>
            <a:r>
              <a:rPr lang="en-US" sz="1200" i="1" u="sng" dirty="0" smtClean="0">
                <a:latin typeface="Arial" charset="0"/>
              </a:rPr>
              <a:t>regions - </a:t>
            </a:r>
            <a:r>
              <a:rPr lang="en-US" sz="1200" i="1" u="sng" dirty="0">
                <a:latin typeface="Arial" charset="0"/>
              </a:rPr>
              <a:t>minimizes the chances of conductor burnout</a:t>
            </a:r>
            <a:r>
              <a:rPr lang="en-US" sz="1200" dirty="0">
                <a:latin typeface="Arial" charset="0"/>
              </a:rPr>
              <a:t>. In CORC</a:t>
            </a:r>
            <a:r>
              <a:rPr lang="en-US" sz="1200" baseline="30000" dirty="0" smtClean="0">
                <a:latin typeface="Arial" charset="0"/>
              </a:rPr>
              <a:t>®</a:t>
            </a:r>
            <a:r>
              <a:rPr lang="en-US" sz="1200" dirty="0" smtClean="0">
                <a:latin typeface="Arial" charset="0"/>
              </a:rPr>
              <a:t> cables, </a:t>
            </a:r>
            <a:r>
              <a:rPr lang="en-US" sz="1200" dirty="0">
                <a:latin typeface="Arial" charset="0"/>
              </a:rPr>
              <a:t>current transfer depends on the contact resistance between layers. Imaging revealed that there are large regions without contact in typical </a:t>
            </a:r>
            <a:r>
              <a:rPr lang="en-US" sz="1200" dirty="0" smtClean="0">
                <a:latin typeface="Arial" charset="0"/>
              </a:rPr>
              <a:t>cables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(</a:t>
            </a:r>
            <a:r>
              <a:rPr lang="en-US" sz="1200" b="1" dirty="0" smtClean="0">
                <a:latin typeface="Arial" charset="0"/>
              </a:rPr>
              <a:t>F</a:t>
            </a:r>
            <a:r>
              <a:rPr lang="en-US" sz="1200" b="1" dirty="0" smtClean="0">
                <a:latin typeface="Arial" charset="0"/>
              </a:rPr>
              <a:t>igure 2a)</a:t>
            </a:r>
            <a:r>
              <a:rPr lang="en-US" sz="1200" dirty="0" smtClean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leading to a high resistance between conductors. </a:t>
            </a:r>
            <a:r>
              <a:rPr lang="en-US" sz="1200" i="1" u="sng" dirty="0">
                <a:latin typeface="Arial" charset="0"/>
              </a:rPr>
              <a:t>Winding wires from </a:t>
            </a:r>
            <a:r>
              <a:rPr lang="en-US" sz="1200" i="1" u="sng" dirty="0" err="1">
                <a:latin typeface="Arial" charset="0"/>
              </a:rPr>
              <a:t>PbSn</a:t>
            </a:r>
            <a:r>
              <a:rPr lang="en-US" sz="1200" i="1" u="sng" dirty="0">
                <a:latin typeface="Arial" charset="0"/>
              </a:rPr>
              <a:t> tinned tapes provides more uniform contact between </a:t>
            </a:r>
            <a:r>
              <a:rPr lang="en-US" sz="1200" i="1" u="sng" dirty="0" smtClean="0">
                <a:latin typeface="Arial" charset="0"/>
              </a:rPr>
              <a:t>layers </a:t>
            </a:r>
            <a:r>
              <a:rPr lang="en-US" sz="1200" b="1" i="1" u="sng" dirty="0" smtClean="0">
                <a:latin typeface="Arial" charset="0"/>
              </a:rPr>
              <a:t>(</a:t>
            </a:r>
            <a:r>
              <a:rPr lang="en-US" sz="1200" b="1" i="1" u="sng" dirty="0" smtClean="0">
                <a:latin typeface="Arial" charset="0"/>
              </a:rPr>
              <a:t>F</a:t>
            </a:r>
            <a:r>
              <a:rPr lang="en-US" sz="1200" b="1" i="1" u="sng" dirty="0" smtClean="0">
                <a:latin typeface="Arial" charset="0"/>
              </a:rPr>
              <a:t>igure 2</a:t>
            </a:r>
            <a:r>
              <a:rPr lang="en-US" sz="1200" b="1" i="1" u="sng" dirty="0">
                <a:latin typeface="Arial" charset="0"/>
              </a:rPr>
              <a:t>b</a:t>
            </a:r>
            <a:r>
              <a:rPr lang="en-US" sz="1200" b="1" i="1" u="sng" dirty="0" smtClean="0">
                <a:latin typeface="Arial" charset="0"/>
              </a:rPr>
              <a:t>)</a:t>
            </a:r>
            <a:r>
              <a:rPr lang="en-US" sz="1200" i="1" u="sng" dirty="0" smtClean="0">
                <a:latin typeface="Arial" charset="0"/>
              </a:rPr>
              <a:t>, </a:t>
            </a:r>
            <a:r>
              <a:rPr lang="en-US" sz="1200" i="1" u="sng" dirty="0">
                <a:latin typeface="Arial" charset="0"/>
              </a:rPr>
              <a:t>decreasing the contact resistance by three orders of </a:t>
            </a:r>
            <a:r>
              <a:rPr lang="en-US" sz="1200" i="1" u="sng" dirty="0" smtClean="0">
                <a:latin typeface="Arial" charset="0"/>
              </a:rPr>
              <a:t>magnitude and yielding a cable that is more resistant to burnout</a:t>
            </a:r>
            <a:r>
              <a:rPr lang="en-US" sz="1200" dirty="0" smtClean="0">
                <a:latin typeface="Arial" charset="0"/>
              </a:rPr>
              <a:t>.</a:t>
            </a:r>
            <a:endParaRPr lang="en-US" sz="1200" dirty="0">
              <a:latin typeface="Arial" charset="0"/>
            </a:endParaRPr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i="1" u="sng" dirty="0">
                <a:latin typeface="Arial" charset="0"/>
              </a:rPr>
              <a:t>The </a:t>
            </a:r>
            <a:r>
              <a:rPr lang="en-US" sz="1200" i="1" u="sng" dirty="0" smtClean="0">
                <a:latin typeface="Arial" charset="0"/>
              </a:rPr>
              <a:t>MagLab’s </a:t>
            </a:r>
            <a:r>
              <a:rPr lang="en-US" sz="1200" i="1" u="sng" dirty="0" smtClean="0">
                <a:latin typeface="Arial" charset="0"/>
              </a:rPr>
              <a:t>Applied </a:t>
            </a:r>
            <a:r>
              <a:rPr lang="en-US" sz="1200" i="1" u="sng" dirty="0">
                <a:latin typeface="Arial" charset="0"/>
              </a:rPr>
              <a:t>Superconductivity Center </a:t>
            </a:r>
            <a:r>
              <a:rPr lang="en-US" sz="1200" i="1" u="sng" dirty="0" smtClean="0">
                <a:latin typeface="Arial" charset="0"/>
              </a:rPr>
              <a:t>hosts unique expertise on </a:t>
            </a:r>
            <a:r>
              <a:rPr lang="en-US" sz="1200" i="1" u="sng" dirty="0" smtClean="0">
                <a:latin typeface="Arial" charset="0"/>
              </a:rPr>
              <a:t>superconducting </a:t>
            </a:r>
            <a:r>
              <a:rPr lang="en-US" sz="1200" i="1" u="sng" dirty="0">
                <a:latin typeface="Arial" charset="0"/>
              </a:rPr>
              <a:t>materials. The </a:t>
            </a:r>
            <a:r>
              <a:rPr lang="en-US" sz="1200" i="1" u="sng" dirty="0" smtClean="0">
                <a:latin typeface="Arial" charset="0"/>
              </a:rPr>
              <a:t>imaging and resistivity measurements </a:t>
            </a:r>
            <a:r>
              <a:rPr lang="en-US" sz="1200" i="1" u="sng" dirty="0" smtClean="0">
                <a:latin typeface="Arial" charset="0"/>
              </a:rPr>
              <a:t>reported </a:t>
            </a:r>
            <a:r>
              <a:rPr lang="en-US" sz="1200" i="1" u="sng" dirty="0" smtClean="0">
                <a:latin typeface="Arial" charset="0"/>
              </a:rPr>
              <a:t>here were </a:t>
            </a:r>
            <a:r>
              <a:rPr lang="en-US" sz="1200" i="1" u="sng" dirty="0">
                <a:latin typeface="Arial" charset="0"/>
              </a:rPr>
              <a:t>coupled with electromagnetic measurements like those used for MagLab’s </a:t>
            </a:r>
            <a:r>
              <a:rPr lang="en-US" sz="1200" i="1" u="sng" dirty="0" smtClean="0">
                <a:latin typeface="Arial" charset="0"/>
              </a:rPr>
              <a:t>32T </a:t>
            </a:r>
            <a:r>
              <a:rPr lang="en-US" sz="1200" i="1" u="sng" dirty="0">
                <a:latin typeface="Arial" charset="0"/>
              </a:rPr>
              <a:t>superconducting </a:t>
            </a:r>
            <a:r>
              <a:rPr lang="en-US" sz="1200" i="1" u="sng" dirty="0" smtClean="0">
                <a:latin typeface="Arial" charset="0"/>
              </a:rPr>
              <a:t>magnet</a:t>
            </a:r>
            <a:endParaRPr lang="en-US" sz="1200" dirty="0">
              <a:latin typeface="Arial" charset="0"/>
            </a:endParaRP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4478" y="1175569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6812" y="71414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95801" y="3588653"/>
            <a:ext cx="457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3999052" y="1325563"/>
            <a:ext cx="5068750" cy="4971034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5"/>
          <a:stretch/>
        </p:blipFill>
        <p:spPr bwMode="auto">
          <a:xfrm>
            <a:off x="6240253" y="3350126"/>
            <a:ext cx="2757252" cy="189731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253" y="1355410"/>
            <a:ext cx="2757252" cy="19752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73327" y="5280933"/>
            <a:ext cx="2990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Figure 2: </a:t>
            </a:r>
            <a:r>
              <a:rPr lang="en-US" sz="1200" dirty="0" smtClean="0"/>
              <a:t>Fifty-fold </a:t>
            </a:r>
            <a:r>
              <a:rPr lang="en-US" sz="1200" dirty="0"/>
              <a:t>magnification showing </a:t>
            </a:r>
            <a:r>
              <a:rPr lang="en-US" sz="1200" dirty="0" smtClean="0"/>
              <a:t>(a) typically non-ideal contact </a:t>
            </a:r>
            <a:r>
              <a:rPr lang="en-US" sz="1200" dirty="0"/>
              <a:t>between conductors </a:t>
            </a:r>
            <a:r>
              <a:rPr lang="en-US" sz="1200" dirty="0" smtClean="0"/>
              <a:t>for </a:t>
            </a:r>
            <a:r>
              <a:rPr lang="en-US" sz="1200" dirty="0"/>
              <a:t>untinned CORC</a:t>
            </a:r>
            <a:r>
              <a:rPr lang="en-US" sz="1200" baseline="30000" dirty="0"/>
              <a:t>®</a:t>
            </a:r>
            <a:r>
              <a:rPr lang="en-US" sz="1200" dirty="0"/>
              <a:t> wire and (b) </a:t>
            </a:r>
            <a:r>
              <a:rPr lang="en-US" sz="1200" dirty="0" smtClean="0"/>
              <a:t>improved contact between tinned </a:t>
            </a:r>
            <a:r>
              <a:rPr lang="en-US" sz="1200" dirty="0"/>
              <a:t>CORC</a:t>
            </a:r>
            <a:r>
              <a:rPr lang="en-US" sz="1200" baseline="30000" dirty="0"/>
              <a:t>®</a:t>
            </a:r>
            <a:r>
              <a:rPr lang="en-US" sz="1200" dirty="0"/>
              <a:t> wire before heat treatment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99052" y="4948242"/>
            <a:ext cx="215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1:</a:t>
            </a:r>
            <a:r>
              <a:rPr lang="en-US" sz="1200" dirty="0"/>
              <a:t> </a:t>
            </a:r>
            <a:r>
              <a:rPr lang="en-US" sz="1200" dirty="0" smtClean="0"/>
              <a:t> A Conductor on Round Core, CORC®, cable, in which the tape conductor has been unfurled at the top of the image to reveal the complex braiding around the round core.</a:t>
            </a:r>
            <a:endParaRPr lang="en-US" sz="1200" dirty="0"/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737215" y="65668"/>
            <a:ext cx="7624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/>
              <a:t>The high temperature superconducting </a:t>
            </a:r>
            <a:r>
              <a:rPr lang="en-US" sz="1600" b="1" dirty="0" smtClean="0"/>
              <a:t>CORC</a:t>
            </a:r>
            <a:r>
              <a:rPr lang="en-US" sz="1600" b="1" baseline="30000" dirty="0"/>
              <a:t>®</a:t>
            </a:r>
            <a:r>
              <a:rPr lang="en-US" sz="1600" b="1" dirty="0"/>
              <a:t> </a:t>
            </a:r>
            <a:r>
              <a:rPr lang="en-US" sz="1600" b="1" dirty="0" smtClean="0"/>
              <a:t>cabling technology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/>
            <a:r>
              <a:rPr lang="en-GB" sz="1100" dirty="0"/>
              <a:t>V. Phifer</a:t>
            </a:r>
            <a:r>
              <a:rPr lang="en-GB" sz="1100" baseline="30000" dirty="0"/>
              <a:t>1,2</a:t>
            </a:r>
            <a:r>
              <a:rPr lang="en-GB" sz="1100" dirty="0"/>
              <a:t>, M. Small</a:t>
            </a:r>
            <a:r>
              <a:rPr lang="en-GB" sz="1100" baseline="30000" dirty="0"/>
              <a:t>1,2</a:t>
            </a:r>
            <a:r>
              <a:rPr lang="en-GB" sz="1100" dirty="0"/>
              <a:t> , G. Bradford</a:t>
            </a:r>
            <a:r>
              <a:rPr lang="en-GB" sz="1100" baseline="30000" dirty="0"/>
              <a:t>1,2</a:t>
            </a:r>
            <a:r>
              <a:rPr lang="en-GB" sz="1100" dirty="0"/>
              <a:t>, J. Weiss</a:t>
            </a:r>
            <a:r>
              <a:rPr lang="en-GB" sz="1100" baseline="30000" dirty="0"/>
              <a:t>3,4</a:t>
            </a:r>
            <a:r>
              <a:rPr lang="en-GB" sz="1100" dirty="0"/>
              <a:t>, D. van der Laan</a:t>
            </a:r>
            <a:r>
              <a:rPr lang="en-GB" sz="1100" baseline="30000" dirty="0"/>
              <a:t>3,4</a:t>
            </a:r>
            <a:r>
              <a:rPr lang="en-GB" sz="1100" dirty="0"/>
              <a:t> and L. Cooley</a:t>
            </a:r>
            <a:r>
              <a:rPr lang="en-GB" sz="1100" baseline="30000" dirty="0"/>
              <a:t>1,2</a:t>
            </a:r>
            <a:endParaRPr lang="en-US" sz="1100" dirty="0"/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050" b="1" kern="1200" dirty="0">
                <a:solidFill>
                  <a:srgbClr val="0033CC"/>
                </a:solidFill>
              </a:rPr>
              <a:t>Florida Sate University; 2. Applied Superconductivity Center-NHMFL; 3. </a:t>
            </a:r>
            <a:r>
              <a:rPr lang="en-US" sz="1050" b="1" dirty="0">
                <a:solidFill>
                  <a:srgbClr val="0033CC"/>
                </a:solidFill>
              </a:rPr>
              <a:t>Advanced Conductor Technologies</a:t>
            </a:r>
            <a:endParaRPr lang="en-US" sz="1050" b="1" kern="1200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600" b="1" kern="1200" dirty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</a:t>
            </a:r>
            <a:r>
              <a:rPr lang="en-US" sz="1050" kern="1200" dirty="0" err="1"/>
              <a:t>Boebinger</a:t>
            </a:r>
            <a:r>
              <a:rPr lang="en-US" sz="1050" kern="1200" dirty="0"/>
              <a:t> (NSF </a:t>
            </a:r>
            <a:r>
              <a:rPr lang="en-US" sz="1050" dirty="0"/>
              <a:t>DMR-1644779</a:t>
            </a:r>
            <a:r>
              <a:rPr lang="en-US" sz="1050" kern="1200" dirty="0"/>
              <a:t>); S. </a:t>
            </a:r>
            <a:r>
              <a:rPr lang="en-US" sz="1050" kern="1200" dirty="0" err="1"/>
              <a:t>Pamidi</a:t>
            </a:r>
            <a:r>
              <a:rPr lang="en-US" sz="1050" kern="1200" dirty="0"/>
              <a:t> (</a:t>
            </a:r>
            <a:r>
              <a:rPr lang="en-US" sz="1050" dirty="0"/>
              <a:t>DE-EE0007872); D. </a:t>
            </a:r>
            <a:r>
              <a:rPr lang="en-US" sz="1050" dirty="0" err="1"/>
              <a:t>Larbalestier</a:t>
            </a:r>
            <a:r>
              <a:rPr lang="en-US" sz="1050" dirty="0"/>
              <a:t> (DE-SC0014009) 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0F246963-139B-4715-BB21-CFDCD1FB6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7836"/>
            <a:ext cx="9067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</a:t>
            </a:r>
            <a:r>
              <a:rPr lang="en-US" sz="1100" dirty="0" smtClean="0">
                <a:solidFill>
                  <a:srgbClr val="333399"/>
                </a:solidFill>
              </a:rPr>
              <a:t>MagLab’s Applied </a:t>
            </a:r>
            <a:r>
              <a:rPr lang="en-US" sz="1100" dirty="0">
                <a:solidFill>
                  <a:srgbClr val="333399"/>
                </a:solidFill>
              </a:rPr>
              <a:t>Superconductivity </a:t>
            </a:r>
            <a:r>
              <a:rPr lang="en-US" sz="1100" dirty="0" smtClean="0">
                <a:solidFill>
                  <a:srgbClr val="333399"/>
                </a:solidFill>
              </a:rPr>
              <a:t>Center, in collaboration </a:t>
            </a:r>
            <a:r>
              <a:rPr lang="en-US" sz="1100" dirty="0">
                <a:solidFill>
                  <a:srgbClr val="333399"/>
                </a:solidFill>
              </a:rPr>
              <a:t>with CORC</a:t>
            </a:r>
            <a:r>
              <a:rPr lang="en-US" sz="1100" baseline="30000" dirty="0">
                <a:solidFill>
                  <a:srgbClr val="333399"/>
                </a:solidFill>
              </a:rPr>
              <a:t>®</a:t>
            </a:r>
            <a:r>
              <a:rPr lang="en-US" sz="1100" dirty="0">
                <a:solidFill>
                  <a:srgbClr val="333399"/>
                </a:solidFill>
              </a:rPr>
              <a:t> cable </a:t>
            </a:r>
            <a:r>
              <a:rPr lang="en-US" sz="1100" dirty="0" smtClean="0">
                <a:solidFill>
                  <a:srgbClr val="333399"/>
                </a:solidFill>
              </a:rPr>
              <a:t>fabrication </a:t>
            </a:r>
            <a:r>
              <a:rPr lang="en-US" sz="1100" dirty="0">
                <a:solidFill>
                  <a:srgbClr val="333399"/>
                </a:solidFill>
              </a:rPr>
              <a:t>at Advanced Conductor Technologies, Boulder CO.  </a:t>
            </a:r>
            <a:endParaRPr lang="en-US" sz="1100" dirty="0" smtClean="0">
              <a:solidFill>
                <a:srgbClr val="333399"/>
              </a:solidFill>
            </a:endParaRPr>
          </a:p>
          <a:p>
            <a:r>
              <a:rPr lang="en-US" sz="1100" b="1" dirty="0" smtClean="0">
                <a:solidFill>
                  <a:srgbClr val="333399"/>
                </a:solidFill>
              </a:rPr>
              <a:t>Citation</a:t>
            </a:r>
            <a:r>
              <a:rPr lang="en-US" sz="1100" b="1" dirty="0">
                <a:solidFill>
                  <a:srgbClr val="333399"/>
                </a:solidFill>
              </a:rPr>
              <a:t>: </a:t>
            </a:r>
            <a:r>
              <a:rPr lang="en-US" sz="1100" dirty="0" smtClean="0">
                <a:solidFill>
                  <a:srgbClr val="333399"/>
                </a:solidFill>
              </a:rPr>
              <a:t>This </a:t>
            </a:r>
            <a:r>
              <a:rPr lang="en-US" sz="1100" dirty="0">
                <a:solidFill>
                  <a:srgbClr val="333399"/>
                </a:solidFill>
              </a:rPr>
              <a:t>manuscript is under review by </a:t>
            </a:r>
            <a:r>
              <a:rPr lang="en-US" sz="1100" dirty="0" err="1">
                <a:solidFill>
                  <a:srgbClr val="333399"/>
                </a:solidFill>
              </a:rPr>
              <a:t>Supercond</a:t>
            </a:r>
            <a:r>
              <a:rPr lang="en-US" sz="1100" dirty="0">
                <a:solidFill>
                  <a:srgbClr val="333399"/>
                </a:solidFill>
              </a:rPr>
              <a:t>. Sci. Technol.</a:t>
            </a:r>
            <a:endParaRPr lang="en-US" sz="1200" dirty="0">
              <a:solidFill>
                <a:srgbClr val="33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0863" y="324433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CORC</a:t>
            </a:r>
            <a:r>
              <a:rPr lang="en-US" baseline="30000" dirty="0">
                <a:solidFill>
                  <a:srgbClr val="333399"/>
                </a:solidFill>
              </a:rPr>
              <a:t>®</a:t>
            </a:r>
            <a:r>
              <a:rPr lang="en-US" dirty="0">
                <a:solidFill>
                  <a:srgbClr val="333399"/>
                </a:solidFill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50863" y="324433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CORC</a:t>
            </a:r>
            <a:r>
              <a:rPr lang="en-US" baseline="30000" dirty="0">
                <a:solidFill>
                  <a:srgbClr val="333399"/>
                </a:solidFill>
              </a:rPr>
              <a:t>®</a:t>
            </a:r>
            <a:r>
              <a:rPr lang="en-US" dirty="0">
                <a:solidFill>
                  <a:srgbClr val="333399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370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89ADD64191E43967A9DCBD9FB6C60" ma:contentTypeVersion="1" ma:contentTypeDescription="Create a new document." ma:contentTypeScope="" ma:versionID="a6b847c8da0d2eddcc68a0bc94e4d89e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FA0D00-E3A8-4223-946F-33147466069F}"/>
</file>

<file path=customXml/itemProps2.xml><?xml version="1.0" encoding="utf-8"?>
<ds:datastoreItem xmlns:ds="http://schemas.openxmlformats.org/officeDocument/2006/customXml" ds:itemID="{96F74472-A61E-414E-A1AF-83880B960C6D}"/>
</file>

<file path=customXml/itemProps3.xml><?xml version="1.0" encoding="utf-8"?>
<ds:datastoreItem xmlns:ds="http://schemas.openxmlformats.org/officeDocument/2006/customXml" ds:itemID="{1D744221-4AA9-4AB3-A2C6-9A9CD9C0A608}"/>
</file>

<file path=docProps/app.xml><?xml version="1.0" encoding="utf-8"?>
<Properties xmlns="http://schemas.openxmlformats.org/officeDocument/2006/extended-properties" xmlns:vt="http://schemas.openxmlformats.org/officeDocument/2006/docPropsVTypes">
  <TotalTime>7566</TotalTime>
  <Words>877</Words>
  <Application>Microsoft Office PowerPoint</Application>
  <PresentationFormat>On-screen Show (4:3)</PresentationFormat>
  <Paragraphs>47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Symbol</vt:lpstr>
      <vt:lpstr>Times New Roman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159</cp:revision>
  <cp:lastPrinted>2019-07-16T13:07:28Z</cp:lastPrinted>
  <dcterms:created xsi:type="dcterms:W3CDTF">2004-08-07T03:10:56Z</dcterms:created>
  <dcterms:modified xsi:type="dcterms:W3CDTF">2022-08-12T16:31:05Z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0x01010033489ADD64191E43967A9DCBD9FB6C60</vt:lpwstr>
  </property>
</Properties>
</file>