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4_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60" r:id="rId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035905-54EB-E24C-156B-D1EDB15D5D85}" name="Roxanne Hughes" initials="RH" userId="S::rmh05e@fsu.edu::36b1cd20-6a7e-48e1-a500-75170da109e2" providerId="AD"/>
  <p188:author id="{3DB12106-0DD3-2BC9-2065-101C1D709738}" name="Carlos Villa" initials="CV" userId="S::cvilla@fsu.edu::5bcbe3f0-32a9-46ec-95be-f44812ec9e3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xanne Hughes" initials="RH" lastIdx="2" clrIdx="0">
    <p:extLst>
      <p:ext uri="{19B8F6BF-5375-455C-9EA6-DF929625EA0E}">
        <p15:presenceInfo xmlns:p15="http://schemas.microsoft.com/office/powerpoint/2012/main" userId="S::rmh05e@fsu.edu::36b1cd20-6a7e-48e1-a500-75170da109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2" autoAdjust="0"/>
    <p:restoredTop sz="94620" autoAdjust="0"/>
  </p:normalViewPr>
  <p:slideViewPr>
    <p:cSldViewPr snapToGrid="0">
      <p:cViewPr varScale="1">
        <p:scale>
          <a:sx n="119" d="100"/>
          <a:sy n="119" d="100"/>
        </p:scale>
        <p:origin x="40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omments/modernComment_104_0.xml><?xml version="1.0" encoding="utf-8"?>
<p188:cmLst xmlns:a="http://schemas.openxmlformats.org/drawingml/2006/main" xmlns:r="http://schemas.openxmlformats.org/officeDocument/2006/relationships" xmlns:p188="http://schemas.microsoft.com/office/powerpoint/2018/8/main">
  <p188:cm id="{312E25BC-C475-4E0A-BE17-9354C019490D}" authorId="{BA035905-54EB-E24C-156B-D1EDB15D5D85}" status="resolved" created="2022-07-13T13:07:31.812" complete="100000">
    <ac:txMkLst xmlns:ac="http://schemas.microsoft.com/office/drawing/2013/main/command">
      <pc:docMk xmlns:pc="http://schemas.microsoft.com/office/powerpoint/2013/main/command"/>
      <pc:sldMk xmlns:pc="http://schemas.microsoft.com/office/powerpoint/2013/main/command" cId="0" sldId="260"/>
      <ac:spMk id="13" creationId="{00000000-0000-0000-0000-000000000000}"/>
      <ac:txMk cp="233" len="18">
        <ac:context len="268" hash="1835283946"/>
      </ac:txMk>
    </ac:txMkLst>
    <p188:pos x="4555129" y="919461"/>
    <p188:txBody>
      <a:bodyPr/>
      <a:lstStyle/>
      <a:p>
        <a:r>
          <a:rPr lang="en-US"/>
          <a:t>You can delete this one. It is the 2013-2017 renewal NSF number.</a:t>
        </a:r>
      </a:p>
    </p188:txBody>
  </p188:cm>
  <p188:cm id="{A0EF6645-5B7D-4630-9C18-5D9DD122D781}" authorId="{BA035905-54EB-E24C-156B-D1EDB15D5D85}" status="resolved" created="2022-07-13T13:09:15.030" complete="100000">
    <ac:txMkLst xmlns:ac="http://schemas.microsoft.com/office/drawing/2013/main/command">
      <pc:docMk xmlns:pc="http://schemas.microsoft.com/office/powerpoint/2013/main/command"/>
      <pc:sldMk xmlns:pc="http://schemas.microsoft.com/office/powerpoint/2013/main/command" cId="0" sldId="260"/>
      <ac:spMk id="1028" creationId="{00000000-0000-0000-0000-000000000000}"/>
      <ac:txMk cp="308" len="14">
        <ac:context len="2121" hash="978193522"/>
      </ac:txMk>
    </ac:txMkLst>
    <p188:pos x="4344243" y="953202"/>
    <p188:txBody>
      <a:bodyPr/>
      <a:lstStyle/>
      <a:p>
        <a:r>
          <a:rPr lang="en-US"/>
          <a:t>Add a footnote describing what Title I is.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aip.org/diversity-initiatives/team-up-task-force" TargetMode="External"/><Relationship Id="rId5" Type="http://schemas.openxmlformats.org/officeDocument/2006/relationships/hyperlink" Target="https://www.aip.org/statistics/data-graphics/proportion-physics-bachelors-degrees-awarded-african-americans-and-hispanic" TargetMode="External"/><Relationship Id="rId10" Type="http://schemas.microsoft.com/office/2018/10/relationships/comments" Target="../comments/modernComment_104_0.xml"/><Relationship Id="rId4" Type="http://schemas.openxmlformats.org/officeDocument/2006/relationships/image" Target="../media/image2.jpe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SF logo.jpg"/>
          <p:cNvPicPr>
            <a:picLocks noChangeAspect="1"/>
          </p:cNvPicPr>
          <p:nvPr/>
        </p:nvPicPr>
        <p:blipFill>
          <a:blip r:embed="rId3" cstate="print"/>
          <a:stretch>
            <a:fillRect/>
          </a:stretch>
        </p:blipFill>
        <p:spPr>
          <a:xfrm>
            <a:off x="8050612" y="1244"/>
            <a:ext cx="1017188" cy="1023315"/>
          </a:xfrm>
          <a:prstGeom prst="rect">
            <a:avLst/>
          </a:prstGeom>
        </p:spPr>
      </p:pic>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9142" y="1106188"/>
            <a:ext cx="4466770" cy="5743111"/>
          </a:xfrm>
          <a:prstGeom prst="rect">
            <a:avLst/>
          </a:prstGeom>
          <a:noFill/>
          <a:ln w="9525">
            <a:noFill/>
            <a:miter lim="800000"/>
            <a:headEnd/>
            <a:tailEnd/>
          </a:ln>
        </p:spPr>
        <p:txBody>
          <a:bodyPr wrap="square" lIns="91440" tIns="45720" rIns="91440" bIns="45720" anchor="t">
            <a:spAutoFit/>
          </a:bodyPr>
          <a:lstStyle/>
          <a:p>
            <a:pPr algn="just">
              <a:lnSpc>
                <a:spcPct val="105000"/>
              </a:lnSpc>
              <a:spcBef>
                <a:spcPts val="0"/>
              </a:spcBef>
              <a:spcAft>
                <a:spcPts val="0"/>
              </a:spcAft>
            </a:pPr>
            <a:r>
              <a:rPr lang="en-US" sz="1050" b="1" dirty="0">
                <a:solidFill>
                  <a:srgbClr val="000000"/>
                </a:solidFill>
                <a:latin typeface="Arial"/>
                <a:cs typeface="Arial"/>
              </a:rPr>
              <a:t>What is the event? </a:t>
            </a:r>
            <a:r>
              <a:rPr lang="en-US" sz="1050" i="1" u="sng" dirty="0">
                <a:latin typeface="Arial"/>
                <a:cs typeface="Arial"/>
              </a:rPr>
              <a:t>One of the </a:t>
            </a:r>
            <a:r>
              <a:rPr lang="en-US" sz="1050" i="1" u="sng" dirty="0" err="1">
                <a:latin typeface="Arial"/>
                <a:cs typeface="Arial"/>
              </a:rPr>
              <a:t>MagLab’s</a:t>
            </a:r>
            <a:r>
              <a:rPr lang="en-US" sz="1050" i="1" u="sng" dirty="0">
                <a:latin typeface="Arial"/>
                <a:cs typeface="Arial"/>
              </a:rPr>
              <a:t> core missions is to build a more diverse STEM workforce. To accomplish this goal, the </a:t>
            </a:r>
            <a:r>
              <a:rPr lang="en-US" sz="1050" i="1" u="sng" dirty="0" err="1">
                <a:latin typeface="Arial"/>
                <a:cs typeface="Arial"/>
              </a:rPr>
              <a:t>MagLab's</a:t>
            </a:r>
            <a:r>
              <a:rPr lang="en-US" sz="1050" i="1" u="sng" dirty="0">
                <a:latin typeface="Arial"/>
                <a:cs typeface="Arial"/>
              </a:rPr>
              <a:t> Center for Integrating Research and Learning (CIRL) held its inaugural Godby Science Scholars (GSS) program this summer</a:t>
            </a:r>
            <a:r>
              <a:rPr lang="en-US" sz="1050" dirty="0">
                <a:latin typeface="Arial"/>
                <a:cs typeface="Arial"/>
              </a:rPr>
              <a:t>. GSS is a partnership with Godby High School, a local Title-1 school</a:t>
            </a:r>
            <a:r>
              <a:rPr lang="en-US" sz="1050" baseline="30000" dirty="0">
                <a:latin typeface="Arial"/>
                <a:cs typeface="Arial"/>
              </a:rPr>
              <a:t>1</a:t>
            </a:r>
            <a:r>
              <a:rPr lang="en-US" sz="1050" dirty="0">
                <a:latin typeface="Arial"/>
                <a:cs typeface="Arial"/>
              </a:rPr>
              <a:t> with a predominantly </a:t>
            </a:r>
            <a:r>
              <a:rPr lang="en-US" sz="1050" dirty="0" smtClean="0">
                <a:latin typeface="Arial"/>
                <a:cs typeface="Arial"/>
              </a:rPr>
              <a:t>(</a:t>
            </a:r>
            <a:r>
              <a:rPr lang="en-US" sz="1050" dirty="0">
                <a:latin typeface="Arial"/>
                <a:cs typeface="Arial"/>
              </a:rPr>
              <a:t>72</a:t>
            </a:r>
            <a:r>
              <a:rPr lang="en-US" sz="1050" dirty="0">
                <a:latin typeface="Arial"/>
                <a:cs typeface="Arial"/>
              </a:rPr>
              <a:t>%) Black student </a:t>
            </a:r>
            <a:r>
              <a:rPr lang="en-US" sz="1050" dirty="0" smtClean="0">
                <a:latin typeface="Arial"/>
                <a:cs typeface="Arial"/>
              </a:rPr>
              <a:t>population. </a:t>
            </a:r>
            <a:r>
              <a:rPr lang="en-US" sz="1050" dirty="0">
                <a:latin typeface="Arial"/>
                <a:cs typeface="Arial"/>
              </a:rPr>
              <a:t>The purpose of the GSS program is to introduce participating students to the MagLab and </a:t>
            </a:r>
            <a:r>
              <a:rPr lang="en-US" sz="1050" dirty="0" smtClean="0">
                <a:latin typeface="Arial"/>
                <a:cs typeface="Arial"/>
              </a:rPr>
              <a:t>STEM </a:t>
            </a:r>
            <a:r>
              <a:rPr lang="en-US" sz="1050" dirty="0">
                <a:latin typeface="Arial"/>
                <a:cs typeface="Arial"/>
              </a:rPr>
              <a:t>research. The program ran for </a:t>
            </a:r>
            <a:r>
              <a:rPr lang="en-US" sz="1050" dirty="0" smtClean="0">
                <a:latin typeface="Arial"/>
                <a:cs typeface="Arial"/>
              </a:rPr>
              <a:t>three </a:t>
            </a:r>
            <a:r>
              <a:rPr lang="en-US" sz="1050" dirty="0">
                <a:latin typeface="Arial"/>
                <a:cs typeface="Arial"/>
              </a:rPr>
              <a:t>weeks and included tours of multiple MagLab research spaces by diverse MagLab role models. The program culminated with a poster session </a:t>
            </a:r>
            <a:r>
              <a:rPr lang="en-US" sz="1050" dirty="0" smtClean="0">
                <a:latin typeface="Arial"/>
                <a:cs typeface="Arial"/>
              </a:rPr>
              <a:t>during which </a:t>
            </a:r>
            <a:r>
              <a:rPr lang="en-US" sz="1050" dirty="0">
                <a:latin typeface="Arial"/>
                <a:cs typeface="Arial"/>
              </a:rPr>
              <a:t>participants proposed a MagLab related-research project. Our first cohort was comprised of six young women (5 Black and one Latina). </a:t>
            </a:r>
            <a:r>
              <a:rPr lang="en-US" sz="1050" i="1" u="sng" dirty="0">
                <a:latin typeface="Arial"/>
                <a:cs typeface="Arial"/>
              </a:rPr>
              <a:t>This program serves as a feeder program for </a:t>
            </a:r>
            <a:r>
              <a:rPr lang="en-US" sz="1050" i="1" u="sng" dirty="0" smtClean="0">
                <a:latin typeface="Arial"/>
                <a:cs typeface="Arial"/>
              </a:rPr>
              <a:t>the MagLab’s</a:t>
            </a:r>
            <a:r>
              <a:rPr lang="en-US" sz="1050" i="1" u="sng" dirty="0">
                <a:latin typeface="Arial"/>
                <a:cs typeface="Arial"/>
              </a:rPr>
              <a:t> High School </a:t>
            </a:r>
            <a:r>
              <a:rPr lang="en-US" sz="1050" i="1" u="sng" dirty="0" smtClean="0">
                <a:latin typeface="Arial"/>
                <a:cs typeface="Arial"/>
              </a:rPr>
              <a:t>Externship program, </a:t>
            </a:r>
            <a:r>
              <a:rPr lang="en-US" sz="1050" i="1" u="sng" dirty="0">
                <a:latin typeface="Arial"/>
                <a:cs typeface="Arial"/>
              </a:rPr>
              <a:t>which is an academic year program open to all local high school students.  By the end of the program, five out of the six students already had MagLab mentors lined up for the academic year program</a:t>
            </a:r>
            <a:r>
              <a:rPr lang="en-US" sz="1050" dirty="0">
                <a:latin typeface="Arial"/>
                <a:cs typeface="Arial"/>
              </a:rPr>
              <a:t>.</a:t>
            </a:r>
          </a:p>
          <a:p>
            <a:pPr algn="just">
              <a:lnSpc>
                <a:spcPct val="105000"/>
              </a:lnSpc>
              <a:spcBef>
                <a:spcPts val="0"/>
              </a:spcBef>
              <a:spcAft>
                <a:spcPts val="0"/>
              </a:spcAft>
            </a:pPr>
            <a:endParaRPr lang="en-US" sz="600" dirty="0">
              <a:latin typeface="Arial"/>
              <a:cs typeface="Arial"/>
            </a:endParaRPr>
          </a:p>
          <a:p>
            <a:pPr algn="just">
              <a:spcBef>
                <a:spcPts val="0"/>
              </a:spcBef>
              <a:spcAft>
                <a:spcPts val="0"/>
              </a:spcAft>
            </a:pPr>
            <a:r>
              <a:rPr lang="en-US" sz="1050" b="1" dirty="0">
                <a:latin typeface="Arial"/>
                <a:cs typeface="Arial"/>
              </a:rPr>
              <a:t>Why is this important? </a:t>
            </a:r>
            <a:r>
              <a:rPr lang="en-US" sz="1050" dirty="0">
                <a:solidFill>
                  <a:srgbClr val="000000"/>
                </a:solidFill>
                <a:latin typeface="Arial"/>
                <a:cs typeface="Arial"/>
              </a:rPr>
              <a:t>African Americans make up 13% of the US population but only 4% of engineering and physics bachelor’s degrees. </a:t>
            </a:r>
            <a:r>
              <a:rPr lang="en-US" sz="1050" dirty="0" smtClean="0">
                <a:solidFill>
                  <a:srgbClr val="000000"/>
                </a:solidFill>
                <a:latin typeface="Arial"/>
                <a:cs typeface="Arial"/>
              </a:rPr>
              <a:t>A similar </a:t>
            </a:r>
            <a:r>
              <a:rPr lang="en-US" sz="1050" dirty="0" smtClean="0">
                <a:solidFill>
                  <a:srgbClr val="000000"/>
                </a:solidFill>
                <a:latin typeface="Arial"/>
                <a:cs typeface="Arial"/>
              </a:rPr>
              <a:t>situation exists </a:t>
            </a:r>
            <a:r>
              <a:rPr lang="en-US" sz="1050" dirty="0" smtClean="0">
                <a:solidFill>
                  <a:srgbClr val="000000"/>
                </a:solidFill>
                <a:latin typeface="Arial"/>
                <a:cs typeface="Arial"/>
              </a:rPr>
              <a:t>for the US </a:t>
            </a:r>
            <a:r>
              <a:rPr lang="en-US" sz="1050" dirty="0" err="1" smtClean="0">
                <a:solidFill>
                  <a:srgbClr val="000000"/>
                </a:solidFill>
                <a:latin typeface="Arial"/>
                <a:cs typeface="Arial"/>
              </a:rPr>
              <a:t>Latinx</a:t>
            </a:r>
            <a:r>
              <a:rPr lang="en-US" sz="1050" dirty="0" smtClean="0">
                <a:solidFill>
                  <a:srgbClr val="000000"/>
                </a:solidFill>
                <a:latin typeface="Arial"/>
                <a:cs typeface="Arial"/>
              </a:rPr>
              <a:t> </a:t>
            </a:r>
            <a:r>
              <a:rPr lang="en-US" sz="1050" dirty="0">
                <a:solidFill>
                  <a:srgbClr val="000000"/>
                </a:solidFill>
                <a:latin typeface="Arial"/>
                <a:cs typeface="Arial"/>
              </a:rPr>
              <a:t>population, </a:t>
            </a:r>
            <a:r>
              <a:rPr lang="en-US" sz="1050" dirty="0" smtClean="0">
                <a:solidFill>
                  <a:srgbClr val="000000"/>
                </a:solidFill>
                <a:latin typeface="Arial"/>
                <a:cs typeface="Arial"/>
              </a:rPr>
              <a:t>comprising 18% of the </a:t>
            </a:r>
            <a:r>
              <a:rPr lang="en-US" sz="1050" dirty="0" smtClean="0">
                <a:solidFill>
                  <a:srgbClr val="000000"/>
                </a:solidFill>
                <a:latin typeface="Arial"/>
                <a:cs typeface="Arial"/>
              </a:rPr>
              <a:t>population but </a:t>
            </a:r>
            <a:r>
              <a:rPr lang="en-US" sz="1050" dirty="0">
                <a:solidFill>
                  <a:srgbClr val="000000"/>
                </a:solidFill>
                <a:latin typeface="Arial"/>
                <a:cs typeface="Arial"/>
              </a:rPr>
              <a:t>only 8% of physics bachelor's degrees.</a:t>
            </a:r>
            <a:r>
              <a:rPr lang="en-US" sz="1050" baseline="30000" dirty="0">
                <a:solidFill>
                  <a:srgbClr val="000000"/>
                </a:solidFill>
                <a:latin typeface="Arial"/>
                <a:cs typeface="Arial"/>
              </a:rPr>
              <a:t>2</a:t>
            </a:r>
            <a:r>
              <a:rPr lang="en-US" sz="1050" dirty="0">
                <a:solidFill>
                  <a:srgbClr val="000000"/>
                </a:solidFill>
                <a:latin typeface="Arial"/>
                <a:cs typeface="Arial"/>
              </a:rPr>
              <a:t> </a:t>
            </a:r>
            <a:r>
              <a:rPr lang="en-US" sz="1050" i="1" u="sng" dirty="0">
                <a:solidFill>
                  <a:srgbClr val="000000"/>
                </a:solidFill>
                <a:latin typeface="Arial"/>
                <a:cs typeface="Arial"/>
              </a:rPr>
              <a:t>The American Institute of Physics reported that African Americans are the only demographic group to show a decline in representation in physics (5% in 1999 to 4% in 2017) over the last 20 years.</a:t>
            </a:r>
            <a:r>
              <a:rPr lang="en-US" sz="1050" i="1" u="sng" baseline="30000" dirty="0">
                <a:solidFill>
                  <a:srgbClr val="000000"/>
                </a:solidFill>
                <a:latin typeface="Arial"/>
                <a:cs typeface="Arial"/>
              </a:rPr>
              <a:t>3</a:t>
            </a:r>
            <a:r>
              <a:rPr lang="en-US" sz="1050" i="1" u="sng" dirty="0">
                <a:solidFill>
                  <a:srgbClr val="000000"/>
                </a:solidFill>
                <a:latin typeface="Arial"/>
                <a:cs typeface="Arial"/>
              </a:rPr>
              <a:t> In this same time period, the overall number of physics bachelor’s degrees awarded has increased, but not for African Americans</a:t>
            </a:r>
            <a:r>
              <a:rPr lang="en-US" sz="1050" dirty="0">
                <a:solidFill>
                  <a:srgbClr val="000000"/>
                </a:solidFill>
                <a:latin typeface="Arial"/>
                <a:cs typeface="Arial"/>
              </a:rPr>
              <a:t>. </a:t>
            </a:r>
          </a:p>
          <a:p>
            <a:pPr algn="just">
              <a:spcBef>
                <a:spcPts val="0"/>
              </a:spcBef>
              <a:spcAft>
                <a:spcPts val="0"/>
              </a:spcAft>
            </a:pPr>
            <a:endParaRPr lang="en-US" sz="600" dirty="0">
              <a:solidFill>
                <a:srgbClr val="000000"/>
              </a:solidFill>
            </a:endParaRPr>
          </a:p>
          <a:p>
            <a:pPr algn="just">
              <a:spcBef>
                <a:spcPts val="0"/>
              </a:spcBef>
              <a:spcAft>
                <a:spcPts val="0"/>
              </a:spcAft>
            </a:pPr>
            <a:r>
              <a:rPr lang="en-US" sz="1050" b="1" dirty="0">
                <a:latin typeface="Arial"/>
                <a:cs typeface="Arial"/>
              </a:rPr>
              <a:t>Why did this program need the </a:t>
            </a:r>
            <a:r>
              <a:rPr lang="en-US" sz="1050" b="1" dirty="0" err="1">
                <a:latin typeface="Arial"/>
                <a:cs typeface="Arial"/>
              </a:rPr>
              <a:t>MagLab</a:t>
            </a:r>
            <a:r>
              <a:rPr lang="en-US" sz="1050" b="1" dirty="0">
                <a:latin typeface="Arial"/>
                <a:cs typeface="Arial"/>
              </a:rPr>
              <a:t>?</a:t>
            </a:r>
            <a:r>
              <a:rPr lang="en-US" sz="1050" dirty="0">
                <a:latin typeface="Arial"/>
                <a:cs typeface="Arial"/>
              </a:rPr>
              <a:t> </a:t>
            </a:r>
            <a:r>
              <a:rPr lang="en-US" sz="1050" i="1" u="sng" dirty="0">
                <a:latin typeface="Arial"/>
                <a:cs typeface="Arial"/>
              </a:rPr>
              <a:t>Emily </a:t>
            </a:r>
            <a:r>
              <a:rPr lang="en-US" sz="1050" i="1" u="sng" dirty="0" err="1">
                <a:latin typeface="Arial"/>
                <a:cs typeface="Arial"/>
              </a:rPr>
              <a:t>Gwin</a:t>
            </a:r>
            <a:r>
              <a:rPr lang="en-US" sz="1050" i="1" u="sng" dirty="0">
                <a:latin typeface="Arial"/>
                <a:cs typeface="Arial"/>
              </a:rPr>
              <a:t>, a chemistry teacher at Godby High school, helped facilitate the program with </a:t>
            </a:r>
            <a:r>
              <a:rPr lang="en-US" sz="1050" i="1" u="sng" dirty="0" smtClean="0">
                <a:latin typeface="Arial"/>
                <a:cs typeface="Arial"/>
              </a:rPr>
              <a:t>the MagLab’s Carlos </a:t>
            </a:r>
            <a:r>
              <a:rPr lang="en-US" sz="1050" i="1" u="sng" dirty="0">
                <a:latin typeface="Arial"/>
                <a:cs typeface="Arial"/>
              </a:rPr>
              <a:t>R. Villa.</a:t>
            </a:r>
            <a:r>
              <a:rPr lang="en-US" sz="1050" dirty="0">
                <a:latin typeface="Arial"/>
                <a:cs typeface="Arial"/>
              </a:rPr>
              <a:t> </a:t>
            </a:r>
            <a:r>
              <a:rPr lang="en-US" sz="1050" dirty="0" smtClean="0">
                <a:latin typeface="Arial"/>
                <a:cs typeface="Arial"/>
              </a:rPr>
              <a:t>The MagLab climate also contributes: One </a:t>
            </a:r>
            <a:r>
              <a:rPr lang="en-US" sz="1050" dirty="0">
                <a:latin typeface="Arial"/>
                <a:cs typeface="Arial"/>
              </a:rPr>
              <a:t>participant said that "</a:t>
            </a:r>
            <a:r>
              <a:rPr lang="en-US" sz="1050" i="1" dirty="0">
                <a:latin typeface="Arial"/>
                <a:cs typeface="Arial"/>
              </a:rPr>
              <a:t>I felt like a scientist or engineer. It's a lot of work, and it's overwhelming, but here, basically everybody, they love their job. They're happy to be here, happy to talk to people. Seeing that they actually enjoy it makes me be like </a:t>
            </a:r>
            <a:r>
              <a:rPr lang="en-US" sz="1050" dirty="0">
                <a:latin typeface="Arial"/>
                <a:cs typeface="Arial"/>
              </a:rPr>
              <a:t>'Hmm, okay. There's something that I </a:t>
            </a:r>
            <a:r>
              <a:rPr lang="en-US" sz="1050" dirty="0" err="1">
                <a:latin typeface="Arial"/>
                <a:cs typeface="Arial"/>
              </a:rPr>
              <a:t>wanna</a:t>
            </a:r>
            <a:r>
              <a:rPr lang="en-US" sz="1050" dirty="0">
                <a:latin typeface="Arial"/>
                <a:cs typeface="Arial"/>
              </a:rPr>
              <a:t> do or something that I want to pursue.'" </a:t>
            </a:r>
          </a:p>
        </p:txBody>
      </p:sp>
      <p:sp>
        <p:nvSpPr>
          <p:cNvPr id="1029" name="Line 42"/>
          <p:cNvSpPr>
            <a:spLocks noChangeShapeType="1"/>
          </p:cNvSpPr>
          <p:nvPr/>
        </p:nvSpPr>
        <p:spPr bwMode="auto">
          <a:xfrm>
            <a:off x="38100" y="1092569"/>
            <a:ext cx="9029700" cy="0"/>
          </a:xfrm>
          <a:prstGeom prst="line">
            <a:avLst/>
          </a:prstGeom>
          <a:noFill/>
          <a:ln w="82550" cmpd="thickThin">
            <a:solidFill>
              <a:schemeClr val="tx1"/>
            </a:solidFill>
            <a:round/>
            <a:headEnd/>
            <a:tailEnd/>
          </a:ln>
        </p:spPr>
        <p:txBody>
          <a:bodyPr/>
          <a:lstStyle/>
          <a:p>
            <a:endParaRPr lang="en-US"/>
          </a:p>
        </p:txBody>
      </p:sp>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13" name="Text Box 62"/>
          <p:cNvSpPr txBox="1">
            <a:spLocks noChangeArrowheads="1"/>
          </p:cNvSpPr>
          <p:nvPr/>
        </p:nvSpPr>
        <p:spPr bwMode="auto">
          <a:xfrm>
            <a:off x="843500" y="-5731"/>
            <a:ext cx="7337973" cy="1138773"/>
          </a:xfrm>
          <a:prstGeom prst="rect">
            <a:avLst/>
          </a:prstGeom>
          <a:noFill/>
          <a:ln w="9525">
            <a:noFill/>
            <a:miter lim="800000"/>
            <a:headEnd/>
            <a:tailEnd/>
          </a:ln>
        </p:spPr>
        <p:txBody>
          <a:bodyPr wrap="square" lIns="91440" tIns="45720" rIns="91440" bIns="45720" anchor="t">
            <a:spAutoFit/>
          </a:bodyPr>
          <a:lstStyle/>
          <a:p>
            <a:pPr lvl="0" algn="ctr">
              <a:spcBef>
                <a:spcPts val="0"/>
              </a:spcBef>
            </a:pPr>
            <a:r>
              <a:rPr lang="en-US" sz="1600" b="1" dirty="0" smtClean="0">
                <a:solidFill>
                  <a:srgbClr val="000000"/>
                </a:solidFill>
                <a:latin typeface="Arial"/>
                <a:cs typeface="Arial"/>
              </a:rPr>
              <a:t>MagLab’s </a:t>
            </a:r>
            <a:r>
              <a:rPr lang="en-US" sz="1600" b="1" dirty="0">
                <a:solidFill>
                  <a:srgbClr val="000000"/>
                </a:solidFill>
                <a:latin typeface="Arial"/>
                <a:cs typeface="Arial"/>
              </a:rPr>
              <a:t>K-12 Education: Godby Science Scholars</a:t>
            </a:r>
          </a:p>
          <a:p>
            <a:pPr lvl="0" algn="ctr">
              <a:spcBef>
                <a:spcPts val="0"/>
              </a:spcBef>
            </a:pPr>
            <a:endParaRPr lang="en-US" sz="400" dirty="0">
              <a:solidFill>
                <a:srgbClr val="000000"/>
              </a:solidFill>
              <a:latin typeface="Arial"/>
              <a:cs typeface="Arial"/>
            </a:endParaRPr>
          </a:p>
          <a:p>
            <a:pPr lvl="0" algn="ctr">
              <a:spcBef>
                <a:spcPts val="0"/>
              </a:spcBef>
            </a:pPr>
            <a:r>
              <a:rPr lang="en-US" sz="1000" dirty="0">
                <a:solidFill>
                  <a:srgbClr val="000000"/>
                </a:solidFill>
              </a:rPr>
              <a:t>C.R. Villa</a:t>
            </a:r>
            <a:r>
              <a:rPr lang="en-US" sz="1000" baseline="30000" dirty="0">
                <a:solidFill>
                  <a:srgbClr val="000000"/>
                </a:solidFill>
              </a:rPr>
              <a:t>1</a:t>
            </a:r>
            <a:r>
              <a:rPr lang="en-US" sz="1000" dirty="0">
                <a:solidFill>
                  <a:srgbClr val="000000"/>
                </a:solidFill>
              </a:rPr>
              <a:t>, E.D. Gwin</a:t>
            </a:r>
            <a:r>
              <a:rPr lang="en-US" sz="1000" baseline="30000" dirty="0">
                <a:solidFill>
                  <a:srgbClr val="000000"/>
                </a:solidFill>
              </a:rPr>
              <a:t>2</a:t>
            </a:r>
            <a:r>
              <a:rPr lang="en-US" sz="1000" dirty="0">
                <a:solidFill>
                  <a:srgbClr val="000000"/>
                </a:solidFill>
              </a:rPr>
              <a:t>, R.M. Hughes</a:t>
            </a:r>
            <a:r>
              <a:rPr lang="en-US" sz="1000" baseline="30000" dirty="0">
                <a:solidFill>
                  <a:srgbClr val="000000"/>
                </a:solidFill>
              </a:rPr>
              <a:t>1</a:t>
            </a:r>
            <a:r>
              <a:rPr lang="en-US" sz="1000" dirty="0">
                <a:solidFill>
                  <a:srgbClr val="000000"/>
                </a:solidFill>
              </a:rPr>
              <a:t> </a:t>
            </a:r>
          </a:p>
          <a:p>
            <a:pPr lvl="0" algn="ctr">
              <a:spcBef>
                <a:spcPts val="0"/>
              </a:spcBef>
            </a:pPr>
            <a:r>
              <a:rPr lang="en-US" sz="1000" b="1" dirty="0">
                <a:solidFill>
                  <a:srgbClr val="0033CC"/>
                </a:solidFill>
              </a:rPr>
              <a:t>1-Center for Integrating Research and Learning (CIRL) at the National High Magnetic Field Laboratory, </a:t>
            </a:r>
          </a:p>
          <a:p>
            <a:pPr algn="ctr">
              <a:spcBef>
                <a:spcPts val="0"/>
              </a:spcBef>
            </a:pPr>
            <a:r>
              <a:rPr lang="en-US" sz="1000" b="1" dirty="0">
                <a:solidFill>
                  <a:srgbClr val="0033CC"/>
                </a:solidFill>
                <a:latin typeface="Arial"/>
                <a:cs typeface="Arial"/>
              </a:rPr>
              <a:t>2- Godby Senior High School </a:t>
            </a:r>
          </a:p>
          <a:p>
            <a:pPr algn="ctr">
              <a:spcBef>
                <a:spcPts val="0"/>
              </a:spcBef>
            </a:pPr>
            <a:endParaRPr lang="en-US" sz="600" b="1" dirty="0">
              <a:solidFill>
                <a:srgbClr val="0033CC"/>
              </a:solidFill>
            </a:endParaRPr>
          </a:p>
          <a:p>
            <a:pPr algn="ctr">
              <a:spcBef>
                <a:spcPts val="0"/>
              </a:spcBef>
            </a:pPr>
            <a:r>
              <a:rPr lang="en-US" sz="1000" b="1" dirty="0">
                <a:solidFill>
                  <a:srgbClr val="000000"/>
                </a:solidFill>
                <a:latin typeface="Arial"/>
                <a:cs typeface="Arial"/>
              </a:rPr>
              <a:t>Funding Grant:</a:t>
            </a:r>
            <a:r>
              <a:rPr lang="en-US" sz="1000" dirty="0">
                <a:solidFill>
                  <a:srgbClr val="000000"/>
                </a:solidFill>
                <a:latin typeface="Arial"/>
                <a:cs typeface="Arial"/>
              </a:rPr>
              <a:t>  G.S. Boebinger (NSF DMR-1644779)</a:t>
            </a:r>
            <a:endParaRPr lang="en-US" sz="1000" b="1" dirty="0">
              <a:solidFill>
                <a:srgbClr val="0033CC"/>
              </a:solidFill>
              <a:latin typeface="Arial"/>
              <a:cs typeface="Arial"/>
            </a:endParaRPr>
          </a:p>
        </p:txBody>
      </p:sp>
      <p:sp>
        <p:nvSpPr>
          <p:cNvPr id="1034" name="Rectangle 49"/>
          <p:cNvSpPr>
            <a:spLocks noChangeArrowheads="1"/>
          </p:cNvSpPr>
          <p:nvPr/>
        </p:nvSpPr>
        <p:spPr bwMode="auto">
          <a:xfrm>
            <a:off x="4466491" y="1189197"/>
            <a:ext cx="4623720" cy="4606891"/>
          </a:xfrm>
          <a:prstGeom prst="rect">
            <a:avLst/>
          </a:prstGeom>
          <a:noFill/>
          <a:ln w="19050">
            <a:solidFill>
              <a:srgbClr val="0033CC"/>
            </a:solidFill>
            <a:miter lim="800000"/>
            <a:headEnd/>
            <a:tailEnd/>
          </a:ln>
        </p:spPr>
        <p:txBody>
          <a:bodyPr wrap="none" anchor="ctr"/>
          <a:lstStyle/>
          <a:p>
            <a:endParaRPr lang="en-US"/>
          </a:p>
        </p:txBody>
      </p:sp>
      <p:sp>
        <p:nvSpPr>
          <p:cNvPr id="5" name="Rectangle 4"/>
          <p:cNvSpPr/>
          <p:nvPr/>
        </p:nvSpPr>
        <p:spPr>
          <a:xfrm>
            <a:off x="4430193" y="5796088"/>
            <a:ext cx="4660017" cy="261610"/>
          </a:xfrm>
          <a:prstGeom prst="rect">
            <a:avLst/>
          </a:prstGeom>
        </p:spPr>
        <p:txBody>
          <a:bodyPr wrap="square">
            <a:spAutoFit/>
          </a:bodyPr>
          <a:lstStyle/>
          <a:p>
            <a:pPr lvl="0" algn="ctr"/>
            <a:r>
              <a:rPr lang="en-US" sz="1100" b="1" dirty="0" smtClean="0">
                <a:solidFill>
                  <a:srgbClr val="333399"/>
                </a:solidFill>
              </a:rPr>
              <a:t>Facility:</a:t>
            </a:r>
            <a:r>
              <a:rPr lang="en-US" sz="1100" dirty="0" smtClean="0">
                <a:solidFill>
                  <a:srgbClr val="333399"/>
                </a:solidFill>
              </a:rPr>
              <a:t>  The MagLab’s Center </a:t>
            </a:r>
            <a:r>
              <a:rPr lang="en-US" sz="1100" dirty="0">
                <a:solidFill>
                  <a:srgbClr val="333399"/>
                </a:solidFill>
              </a:rPr>
              <a:t>for Integrating Research and Learning</a:t>
            </a:r>
          </a:p>
        </p:txBody>
      </p:sp>
      <p:sp>
        <p:nvSpPr>
          <p:cNvPr id="11" name="TextBox 10">
            <a:extLst>
              <a:ext uri="{FF2B5EF4-FFF2-40B4-BE49-F238E27FC236}">
                <a16:creationId xmlns:a16="http://schemas.microsoft.com/office/drawing/2014/main" id="{E2482CA5-8190-4BC3-AAC3-5E8597C5F604}"/>
              </a:ext>
            </a:extLst>
          </p:cNvPr>
          <p:cNvSpPr txBox="1"/>
          <p:nvPr/>
        </p:nvSpPr>
        <p:spPr>
          <a:xfrm>
            <a:off x="4466491" y="6099236"/>
            <a:ext cx="4682179" cy="770980"/>
          </a:xfrm>
          <a:prstGeom prst="rect">
            <a:avLst/>
          </a:prstGeom>
          <a:noFill/>
        </p:spPr>
        <p:txBody>
          <a:bodyPr wrap="square">
            <a:spAutoFit/>
          </a:bodyPr>
          <a:lstStyle/>
          <a:p>
            <a:pPr algn="just">
              <a:lnSpc>
                <a:spcPct val="105000"/>
              </a:lnSpc>
              <a:spcBef>
                <a:spcPts val="0"/>
              </a:spcBef>
              <a:spcAft>
                <a:spcPts val="0"/>
              </a:spcAft>
            </a:pPr>
            <a:r>
              <a:rPr lang="en-US" sz="1050" dirty="0">
                <a:latin typeface="Arial" charset="0"/>
              </a:rPr>
              <a:t>1- </a:t>
            </a:r>
            <a:r>
              <a:rPr lang="en-US" sz="1050" dirty="0" smtClean="0">
                <a:latin typeface="Arial" charset="0"/>
              </a:rPr>
              <a:t> A </a:t>
            </a:r>
            <a:r>
              <a:rPr lang="en-US" sz="1050" dirty="0">
                <a:latin typeface="Arial" charset="0"/>
              </a:rPr>
              <a:t>school </a:t>
            </a:r>
            <a:r>
              <a:rPr lang="en-US" sz="1050" dirty="0" smtClean="0">
                <a:latin typeface="Arial" charset="0"/>
              </a:rPr>
              <a:t>in which </a:t>
            </a:r>
            <a:r>
              <a:rPr lang="en-US" sz="1050" dirty="0">
                <a:latin typeface="Arial" charset="0"/>
              </a:rPr>
              <a:t>at least 40% of students are from low-income families </a:t>
            </a:r>
          </a:p>
          <a:p>
            <a:pPr algn="just">
              <a:lnSpc>
                <a:spcPct val="105000"/>
              </a:lnSpc>
              <a:spcBef>
                <a:spcPts val="0"/>
              </a:spcBef>
              <a:spcAft>
                <a:spcPts val="0"/>
              </a:spcAft>
            </a:pPr>
            <a:r>
              <a:rPr lang="en-US" sz="1050" dirty="0" smtClean="0">
                <a:latin typeface="Arial" charset="0"/>
              </a:rPr>
              <a:t>2- </a:t>
            </a:r>
            <a:r>
              <a:rPr lang="en-US" sz="1050" dirty="0" smtClean="0">
                <a:solidFill>
                  <a:srgbClr val="000000"/>
                </a:solidFill>
                <a:hlinkClick r:id="rId5"/>
              </a:rPr>
              <a:t>https</a:t>
            </a:r>
            <a:r>
              <a:rPr lang="en-US" sz="1050" dirty="0">
                <a:solidFill>
                  <a:srgbClr val="000000"/>
                </a:solidFill>
                <a:hlinkClick r:id="rId5"/>
              </a:rPr>
              <a:t>://www.aip.org/statistics/data-graphics/proportion-physics-bachelors-degrees-awarded-african-americans-and-hispanic</a:t>
            </a:r>
            <a:r>
              <a:rPr lang="en-US" sz="1050" dirty="0">
                <a:solidFill>
                  <a:srgbClr val="000000"/>
                </a:solidFill>
              </a:rPr>
              <a:t> </a:t>
            </a:r>
          </a:p>
          <a:p>
            <a:pPr algn="just">
              <a:lnSpc>
                <a:spcPct val="105000"/>
              </a:lnSpc>
              <a:spcBef>
                <a:spcPts val="0"/>
              </a:spcBef>
              <a:spcAft>
                <a:spcPts val="0"/>
              </a:spcAft>
            </a:pPr>
            <a:r>
              <a:rPr lang="en-US" sz="1050" dirty="0">
                <a:solidFill>
                  <a:srgbClr val="000000"/>
                </a:solidFill>
                <a:latin typeface="Arial" charset="0"/>
              </a:rPr>
              <a:t>3- </a:t>
            </a:r>
            <a:r>
              <a:rPr lang="en-US" sz="1050" dirty="0" smtClean="0">
                <a:solidFill>
                  <a:srgbClr val="000000"/>
                </a:solidFill>
                <a:latin typeface="Arial" charset="0"/>
              </a:rPr>
              <a:t> </a:t>
            </a:r>
            <a:r>
              <a:rPr lang="en-US" sz="1050" dirty="0" smtClean="0">
                <a:solidFill>
                  <a:srgbClr val="000000"/>
                </a:solidFill>
                <a:hlinkClick r:id="rId6"/>
              </a:rPr>
              <a:t>https</a:t>
            </a:r>
            <a:r>
              <a:rPr lang="en-US" sz="1050" dirty="0">
                <a:solidFill>
                  <a:srgbClr val="000000"/>
                </a:solidFill>
                <a:hlinkClick r:id="rId6"/>
              </a:rPr>
              <a:t>://www.aip.org/diversity-initiatives/team-up-task-force</a:t>
            </a:r>
            <a:r>
              <a:rPr lang="en-US" sz="1050" dirty="0">
                <a:solidFill>
                  <a:srgbClr val="000000"/>
                </a:solidFill>
              </a:rPr>
              <a:t> </a:t>
            </a:r>
            <a:endParaRPr lang="en-US" sz="1050" dirty="0">
              <a:latin typeface="Arial" charset="0"/>
            </a:endParaRPr>
          </a:p>
        </p:txBody>
      </p:sp>
      <p:sp>
        <p:nvSpPr>
          <p:cNvPr id="17" name="TextBox 16">
            <a:extLst>
              <a:ext uri="{FF2B5EF4-FFF2-40B4-BE49-F238E27FC236}">
                <a16:creationId xmlns:a16="http://schemas.microsoft.com/office/drawing/2014/main" id="{CA590703-F419-4509-B5D0-A35D92E882B7}"/>
              </a:ext>
            </a:extLst>
          </p:cNvPr>
          <p:cNvSpPr txBox="1"/>
          <p:nvPr/>
        </p:nvSpPr>
        <p:spPr>
          <a:xfrm>
            <a:off x="4684294" y="1224059"/>
            <a:ext cx="1462517" cy="1546577"/>
          </a:xfrm>
          <a:prstGeom prst="rect">
            <a:avLst/>
          </a:prstGeom>
          <a:solidFill>
            <a:schemeClr val="bg1"/>
          </a:solidFill>
        </p:spPr>
        <p:txBody>
          <a:bodyPr wrap="square" lIns="91440" tIns="45720" rIns="91440" bIns="45720" rtlCol="0" anchor="t">
            <a:spAutoFit/>
          </a:bodyPr>
          <a:lstStyle/>
          <a:p>
            <a:r>
              <a:rPr lang="en-US" sz="1050" dirty="0">
                <a:latin typeface="Arial"/>
                <a:cs typeface="Arial"/>
              </a:rPr>
              <a:t>Right: GSS Students touring </a:t>
            </a:r>
            <a:endParaRPr lang="en-US" sz="1050" dirty="0"/>
          </a:p>
          <a:p>
            <a:endParaRPr lang="en-US" sz="1050" dirty="0"/>
          </a:p>
          <a:p>
            <a:endParaRPr lang="en-US" sz="1050" dirty="0"/>
          </a:p>
          <a:p>
            <a:endParaRPr lang="en-US" sz="1050" dirty="0"/>
          </a:p>
          <a:p>
            <a:r>
              <a:rPr lang="en-US" sz="1050" dirty="0">
                <a:latin typeface="Arial"/>
                <a:cs typeface="Arial"/>
              </a:rPr>
              <a:t>Below: GSS students </a:t>
            </a:r>
            <a:r>
              <a:rPr lang="en-US" sz="1050" dirty="0" smtClean="0">
                <a:latin typeface="Arial"/>
                <a:cs typeface="Arial"/>
              </a:rPr>
              <a:t>at the 45T hybrid magnet (Photo by </a:t>
            </a:r>
            <a:r>
              <a:rPr lang="en-US" sz="1050" dirty="0">
                <a:latin typeface="Arial"/>
                <a:cs typeface="Arial"/>
              </a:rPr>
              <a:t>Carlos Villa). </a:t>
            </a:r>
            <a:endParaRPr lang="en-US" sz="1050" dirty="0"/>
          </a:p>
        </p:txBody>
      </p:sp>
      <p:pic>
        <p:nvPicPr>
          <p:cNvPr id="4" name="Picture 3" descr="A group of people walking in a building&#10;&#10;Description automatically generated with low confidence">
            <a:extLst>
              <a:ext uri="{FF2B5EF4-FFF2-40B4-BE49-F238E27FC236}">
                <a16:creationId xmlns:a16="http://schemas.microsoft.com/office/drawing/2014/main" id="{26351BA6-7F10-489F-8FEC-3008DB8C342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537236" y="2826790"/>
            <a:ext cx="1818049" cy="2884941"/>
          </a:xfrm>
          <a:prstGeom prst="rect">
            <a:avLst/>
          </a:prstGeom>
          <a:ln w="12700">
            <a:solidFill>
              <a:schemeClr val="tx1"/>
            </a:solidFill>
          </a:ln>
        </p:spPr>
      </p:pic>
      <p:sp>
        <p:nvSpPr>
          <p:cNvPr id="18" name="TextBox 17">
            <a:extLst>
              <a:ext uri="{FF2B5EF4-FFF2-40B4-BE49-F238E27FC236}">
                <a16:creationId xmlns:a16="http://schemas.microsoft.com/office/drawing/2014/main" id="{CFE6E941-422C-4F92-918C-1A634BA96950}"/>
              </a:ext>
            </a:extLst>
          </p:cNvPr>
          <p:cNvSpPr txBox="1"/>
          <p:nvPr/>
        </p:nvSpPr>
        <p:spPr>
          <a:xfrm>
            <a:off x="6713593" y="3427746"/>
            <a:ext cx="2354207" cy="577081"/>
          </a:xfrm>
          <a:prstGeom prst="rect">
            <a:avLst/>
          </a:prstGeom>
          <a:solidFill>
            <a:schemeClr val="bg1"/>
          </a:solidFill>
        </p:spPr>
        <p:txBody>
          <a:bodyPr wrap="square" lIns="91440" tIns="45720" rIns="91440" bIns="45720" rtlCol="0" anchor="t">
            <a:spAutoFit/>
          </a:bodyPr>
          <a:lstStyle/>
          <a:p>
            <a:r>
              <a:rPr lang="en-US" sz="1050" dirty="0">
                <a:latin typeface="Arial"/>
                <a:cs typeface="Arial"/>
              </a:rPr>
              <a:t>Below: GSS student, Yamani Davis, presenting her research proposal . (Photo </a:t>
            </a:r>
            <a:r>
              <a:rPr lang="en-US" sz="1050" dirty="0" smtClean="0">
                <a:latin typeface="Arial"/>
                <a:cs typeface="Arial"/>
              </a:rPr>
              <a:t>by Carlos </a:t>
            </a:r>
            <a:r>
              <a:rPr lang="en-US" sz="1050" dirty="0">
                <a:latin typeface="Arial"/>
                <a:cs typeface="Arial"/>
              </a:rPr>
              <a:t>Villa). </a:t>
            </a:r>
            <a:endParaRPr lang="en-US" sz="1050" dirty="0"/>
          </a:p>
        </p:txBody>
      </p:sp>
      <p:pic>
        <p:nvPicPr>
          <p:cNvPr id="8" name="Picture 7" descr="A picture containing graphical user interface&#10;&#10;Description automatically generated">
            <a:extLst>
              <a:ext uri="{FF2B5EF4-FFF2-40B4-BE49-F238E27FC236}">
                <a16:creationId xmlns:a16="http://schemas.microsoft.com/office/drawing/2014/main" id="{5CE50CAD-1B85-4C47-9582-D90DC8C77A8A}"/>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400521" y="4025596"/>
            <a:ext cx="2648347" cy="1686136"/>
          </a:xfrm>
          <a:prstGeom prst="rect">
            <a:avLst/>
          </a:prstGeom>
          <a:ln w="12700">
            <a:solidFill>
              <a:schemeClr val="tx2"/>
            </a:solidFill>
          </a:ln>
        </p:spPr>
      </p:pic>
      <p:pic>
        <p:nvPicPr>
          <p:cNvPr id="6" name="Picture 5">
            <a:extLst>
              <a:ext uri="{FF2B5EF4-FFF2-40B4-BE49-F238E27FC236}">
                <a16:creationId xmlns:a16="http://schemas.microsoft.com/office/drawing/2014/main" id="{325B1DDD-EF1C-4327-8D0E-E2B498F77FA6}"/>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192046" y="1224059"/>
            <a:ext cx="2852930" cy="1901953"/>
          </a:xfrm>
          <a:prstGeom prst="rect">
            <a:avLst/>
          </a:prstGeom>
          <a:ln w="12700">
            <a:solidFill>
              <a:schemeClr val="tx1"/>
            </a:solidFill>
          </a:ln>
        </p:spPr>
      </p:pic>
    </p:spTree>
  </p:cSld>
  <p:clrMapOvr>
    <a:masterClrMapping/>
  </p:clrMapOvr>
  <p:extLst mod="1">
    <p:ext uri="{6950BFC3-D8DA-4A85-94F7-54DA5524770B}">
      <p188:commentRel xmlns:p188="http://schemas.microsoft.com/office/powerpoint/2018/8/main" xmlns="" r:id="rId10"/>
    </p:ext>
  </p:extLs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489ADD64191E43967A9DCBD9FB6C60" ma:contentTypeVersion="1" ma:contentTypeDescription="Create a new document." ma:contentTypeScope="" ma:versionID="a6b847c8da0d2eddcc68a0bc94e4d89e">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5F10CC-9958-487E-A991-CF9253588E19}">
  <ds:schemaRefs>
    <ds:schemaRef ds:uri="http://schemas.microsoft.com/sharepoint/v3/contenttype/forms"/>
  </ds:schemaRefs>
</ds:datastoreItem>
</file>

<file path=customXml/itemProps2.xml><?xml version="1.0" encoding="utf-8"?>
<ds:datastoreItem xmlns:ds="http://schemas.openxmlformats.org/officeDocument/2006/customXml" ds:itemID="{CAE72A78-09EF-46C4-9683-7A3DAC492743}"/>
</file>

<file path=customXml/itemProps3.xml><?xml version="1.0" encoding="utf-8"?>
<ds:datastoreItem xmlns:ds="http://schemas.openxmlformats.org/officeDocument/2006/customXml" ds:itemID="{51C89B76-0A84-43A7-A713-1C0F04ABC82C}">
  <ds:schemaRefs>
    <ds:schemaRef ds:uri="http://schemas.microsoft.com/office/2006/metadata/properties"/>
    <ds:schemaRef ds:uri="http://www.w3.org/XML/1998/namespace"/>
    <ds:schemaRef ds:uri="http://schemas.openxmlformats.org/package/2006/metadata/core-properties"/>
    <ds:schemaRef ds:uri="8205fd16-9687-41ca-bad6-6c61019586dc"/>
    <ds:schemaRef ds:uri="http://schemas.microsoft.com/office/2006/documentManagement/types"/>
    <ds:schemaRef ds:uri="http://purl.org/dc/terms/"/>
    <ds:schemaRef ds:uri="http://schemas.microsoft.com/office/infopath/2007/PartnerControls"/>
    <ds:schemaRef ds:uri="a44db9cc-518e-47f6-a9d9-9b822d0ec9d4"/>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25767</TotalTime>
  <Words>556</Words>
  <Application>Microsoft Office PowerPoint</Application>
  <PresentationFormat>On-screen Show (4:3)</PresentationFormat>
  <Paragraphs>23</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327</cp:revision>
  <cp:lastPrinted>2019-07-16T13:07:28Z</cp:lastPrinted>
  <dcterms:created xsi:type="dcterms:W3CDTF">2004-08-07T03:10:56Z</dcterms:created>
  <dcterms:modified xsi:type="dcterms:W3CDTF">2022-08-12T17:18:10Z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0x01010033489ADD64191E43967A9DCBD9FB6C60</vt:lpwstr>
  </property>
  <property fmtid="{D5CDD505-2E9C-101B-9397-08002B2CF9AE}" pid="3" name="MediaServiceImageTags">
    <vt:lpwstr/>
  </property>
</Properties>
</file>