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99"/>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6" autoAdjust="0"/>
    <p:restoredTop sz="93792" autoAdjust="0"/>
  </p:normalViewPr>
  <p:slideViewPr>
    <p:cSldViewPr snapToGrid="0">
      <p:cViewPr varScale="1">
        <p:scale>
          <a:sx n="62" d="100"/>
          <a:sy n="62" d="100"/>
        </p:scale>
        <p:origin x="55"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osf.io/jr3d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038/s41557-022-00894-4"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osf.io/jr3d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38/s41557-022-00894-4" TargetMode="External"/><Relationship Id="rId5" Type="http://schemas.openxmlformats.org/officeDocument/2006/relationships/image" Target="../media/image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4B1D600E-3226-62C8-034E-C93B38112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007" y="1332261"/>
            <a:ext cx="4467674" cy="390442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0" y="1272393"/>
            <a:ext cx="4371976" cy="5232202"/>
          </a:xfrm>
          <a:prstGeom prst="rect">
            <a:avLst/>
          </a:prstGeom>
          <a:noFill/>
          <a:ln w="9525">
            <a:noFill/>
            <a:miter lim="800000"/>
            <a:headEnd/>
            <a:tailEnd/>
          </a:ln>
        </p:spPr>
        <p:txBody>
          <a:bodyPr wrap="square">
            <a:spAutoFit/>
          </a:bodyPr>
          <a:lstStyle/>
          <a:p>
            <a:pPr algn="just"/>
            <a:r>
              <a:rPr lang="en-US" sz="1200" dirty="0"/>
              <a:t>Electron spin coherence, important in quantum information science, can be significantly enhanced at so-called clock transitions (CTs) – optimal operating points that are immune to magnetic noise. CTs can be generated via the hyperfine interaction (HFI) between electron and nuclear spins in atoms. Maximizing this interaction to achieve optimum coherence and a desirable operating frequency in the microwave regime requires enhancing electron spin density at the location of the nucleus, which can be achieved using coordination chemistry.</a:t>
            </a:r>
          </a:p>
          <a:p>
            <a:pPr algn="just"/>
            <a:endParaRPr lang="en-US" sz="1100" dirty="0"/>
          </a:p>
          <a:p>
            <a:pPr algn="just"/>
            <a:r>
              <a:rPr lang="en-US" sz="1200" dirty="0"/>
              <a:t>Chemists from UC Irvine prepared a family of molecules containing a single lanthanide (Ln = La or Lu) ion in the rare 2+ oxidation state. In each case, a single unpaired electron resides in a mixed 5d/6s orbital. The HFI can be controlled through choice of: (</a:t>
            </a:r>
            <a:r>
              <a:rPr lang="en-US" sz="1200" dirty="0" err="1"/>
              <a:t>i</a:t>
            </a:r>
            <a:r>
              <a:rPr lang="en-US" sz="1200" dirty="0"/>
              <a:t>) coordinating ligand, which tunes the s-orbital character and, hence, the spin density at the nucleus; and (ii) Ln ion, with increased orbital contraction for heavier Lu. As seen from the peak spacing in the high-field echo-detected ESR spectra (</a:t>
            </a:r>
            <a:r>
              <a:rPr lang="en-US" sz="1200" dirty="0" smtClean="0"/>
              <a:t>Fig</a:t>
            </a:r>
            <a:r>
              <a:rPr lang="en-US" sz="1200" dirty="0" smtClean="0"/>
              <a:t>ure</a:t>
            </a:r>
            <a:r>
              <a:rPr lang="en-US" sz="1200" dirty="0" smtClean="0"/>
              <a:t>), </a:t>
            </a:r>
            <a:r>
              <a:rPr lang="en-US" sz="1200" dirty="0"/>
              <a:t>significant control of the 5d/6s mixing is achievable, with [</a:t>
            </a:r>
            <a:r>
              <a:rPr lang="en-US" sz="1200" dirty="0" err="1"/>
              <a:t>Lu</a:t>
            </a:r>
            <a:r>
              <a:rPr lang="en-US" sz="1200" baseline="30000" dirty="0" err="1"/>
              <a:t>II</a:t>
            </a:r>
            <a:r>
              <a:rPr lang="en-US" sz="1200" dirty="0"/>
              <a:t>(</a:t>
            </a:r>
            <a:r>
              <a:rPr lang="en-US" sz="1200" dirty="0" err="1"/>
              <a:t>OAr</a:t>
            </a:r>
            <a:r>
              <a:rPr lang="en-US" sz="1200" dirty="0"/>
              <a:t>*)</a:t>
            </a:r>
            <a:r>
              <a:rPr lang="en-US" sz="1200" baseline="-25000" dirty="0"/>
              <a:t>3</a:t>
            </a:r>
            <a:r>
              <a:rPr lang="en-US" sz="1200" dirty="0"/>
              <a:t>]</a:t>
            </a:r>
            <a:r>
              <a:rPr lang="en-US" sz="1200" baseline="30000" dirty="0"/>
              <a:t>–</a:t>
            </a:r>
            <a:r>
              <a:rPr lang="en-US" sz="1200" dirty="0"/>
              <a:t> exhibiting a massive 3.47</a:t>
            </a:r>
            <a:r>
              <a:rPr lang="en-US" sz="800" dirty="0"/>
              <a:t> </a:t>
            </a:r>
            <a:r>
              <a:rPr lang="en-US" sz="1200" dirty="0"/>
              <a:t>GHz HFI (c.f. &lt;</a:t>
            </a:r>
            <a:r>
              <a:rPr lang="en-US" sz="800" dirty="0"/>
              <a:t> </a:t>
            </a:r>
            <a:r>
              <a:rPr lang="en-US" sz="1200" dirty="0"/>
              <a:t>100 MHz is typical for related molecules).</a:t>
            </a:r>
          </a:p>
          <a:p>
            <a:pPr algn="just"/>
            <a:endParaRPr lang="en-US" sz="1100" dirty="0"/>
          </a:p>
          <a:p>
            <a:pPr algn="just"/>
            <a:r>
              <a:rPr lang="en-US" sz="1200" dirty="0"/>
              <a:t>Hyperfine CTs are currently employed in more mature trapped ion quantum computers. This investigation demonstrates that the same approach is viable in molecular qubit platforms, giving rise to measurably enhanced coherence and prospects for future scalability via chemical self-assembly.</a:t>
            </a: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4" cstate="print"/>
          <a:stretch>
            <a:fillRect/>
          </a:stretch>
        </p:blipFill>
        <p:spPr>
          <a:xfrm>
            <a:off x="8076010" y="40618"/>
            <a:ext cx="1017188" cy="1023315"/>
          </a:xfrm>
          <a:prstGeom prst="rect">
            <a:avLst/>
          </a:prstGeom>
        </p:spPr>
      </p:pic>
      <p:sp>
        <p:nvSpPr>
          <p:cNvPr id="13" name="Text Box 62"/>
          <p:cNvSpPr txBox="1">
            <a:spLocks noChangeArrowheads="1"/>
          </p:cNvSpPr>
          <p:nvPr/>
        </p:nvSpPr>
        <p:spPr bwMode="auto">
          <a:xfrm>
            <a:off x="843500" y="40618"/>
            <a:ext cx="7232510" cy="1177245"/>
          </a:xfrm>
          <a:prstGeom prst="rect">
            <a:avLst/>
          </a:prstGeom>
          <a:noFill/>
          <a:ln w="9525">
            <a:noFill/>
            <a:miter lim="800000"/>
            <a:headEnd/>
            <a:tailEnd/>
          </a:ln>
        </p:spPr>
        <p:txBody>
          <a:bodyPr wrap="square">
            <a:spAutoFit/>
          </a:bodyPr>
          <a:lstStyle/>
          <a:p>
            <a:pPr algn="ctr">
              <a:spcBef>
                <a:spcPts val="0"/>
              </a:spcBef>
            </a:pPr>
            <a:r>
              <a:rPr lang="en-US" sz="1600" b="1" kern="1200" dirty="0" smtClean="0"/>
              <a:t>Massive </a:t>
            </a:r>
            <a:r>
              <a:rPr lang="en-US" sz="1600" b="1" kern="1200" dirty="0"/>
              <a:t>Hyperfine Interaction in a Lu(II) Qubit</a:t>
            </a:r>
          </a:p>
          <a:p>
            <a:pPr algn="ctr">
              <a:spcBef>
                <a:spcPts val="0"/>
              </a:spcBef>
            </a:pPr>
            <a:endParaRPr lang="en-US" sz="600" dirty="0"/>
          </a:p>
          <a:p>
            <a:pPr algn="ctr">
              <a:spcBef>
                <a:spcPts val="0"/>
              </a:spcBef>
            </a:pPr>
            <a:r>
              <a:rPr lang="en-US" sz="1100" dirty="0"/>
              <a:t>K. Kundu</a:t>
            </a:r>
            <a:r>
              <a:rPr lang="en-US" sz="1100" kern="1200" baseline="30000" dirty="0"/>
              <a:t>1</a:t>
            </a:r>
            <a:r>
              <a:rPr lang="en-US" sz="1100" kern="1200" dirty="0"/>
              <a:t>, </a:t>
            </a:r>
            <a:r>
              <a:rPr lang="en-US" sz="1100" dirty="0"/>
              <a:t>J. R. K. White</a:t>
            </a:r>
            <a:r>
              <a:rPr lang="en-US" sz="1100" kern="1200" baseline="30000" dirty="0"/>
              <a:t>2</a:t>
            </a:r>
            <a:r>
              <a:rPr lang="en-US" sz="1100" kern="1200" dirty="0"/>
              <a:t>, </a:t>
            </a:r>
            <a:r>
              <a:rPr lang="en-US" sz="1100" dirty="0"/>
              <a:t>S. A. Moehring</a:t>
            </a:r>
            <a:r>
              <a:rPr lang="en-US" sz="1100" kern="1200" baseline="30000" dirty="0"/>
              <a:t>2</a:t>
            </a:r>
            <a:r>
              <a:rPr lang="en-US" sz="1100" kern="1200" dirty="0"/>
              <a:t>, </a:t>
            </a:r>
            <a:r>
              <a:rPr lang="en-US" sz="1100" dirty="0"/>
              <a:t>J. M. Yu</a:t>
            </a:r>
            <a:r>
              <a:rPr lang="en-US" sz="1100" kern="1200" baseline="30000" dirty="0"/>
              <a:t>2</a:t>
            </a:r>
            <a:r>
              <a:rPr lang="en-US" sz="1100" kern="1200" dirty="0"/>
              <a:t>, J. W. Ziller</a:t>
            </a:r>
            <a:r>
              <a:rPr lang="en-US" sz="1100" kern="1200" baseline="30000" dirty="0"/>
              <a:t>2</a:t>
            </a:r>
            <a:r>
              <a:rPr lang="en-US" sz="1100" kern="1200" dirty="0"/>
              <a:t>, F. Furche</a:t>
            </a:r>
            <a:r>
              <a:rPr lang="en-US" sz="1100" kern="1200" baseline="30000" dirty="0"/>
              <a:t>2</a:t>
            </a:r>
            <a:r>
              <a:rPr lang="en-US" sz="1100" kern="1200" dirty="0"/>
              <a:t>, W. J. Evans</a:t>
            </a:r>
            <a:r>
              <a:rPr lang="en-US" sz="1100" kern="1200" baseline="30000" dirty="0"/>
              <a:t>2</a:t>
            </a:r>
            <a:r>
              <a:rPr lang="en-US" sz="1100" kern="1200" dirty="0"/>
              <a:t>, S. Hill</a:t>
            </a:r>
            <a:r>
              <a:rPr lang="en-US" sz="1100" kern="1200" baseline="30000" dirty="0"/>
              <a:t>1</a:t>
            </a:r>
          </a:p>
          <a:p>
            <a:pPr algn="ctr">
              <a:spcBef>
                <a:spcPts val="0"/>
              </a:spcBef>
            </a:pPr>
            <a:r>
              <a:rPr lang="en-US" sz="1050" b="1" kern="1200" dirty="0">
                <a:solidFill>
                  <a:srgbClr val="0033CC"/>
                </a:solidFill>
              </a:rPr>
              <a:t>1</a:t>
            </a:r>
            <a:r>
              <a:rPr lang="en-US" sz="1050" b="1" dirty="0">
                <a:solidFill>
                  <a:srgbClr val="0033CC"/>
                </a:solidFill>
              </a:rPr>
              <a:t>. NHMFL and Florida State University; </a:t>
            </a:r>
            <a:r>
              <a:rPr lang="en-US" sz="1050" b="1" kern="1200" dirty="0">
                <a:solidFill>
                  <a:srgbClr val="0033CC"/>
                </a:solidFill>
              </a:rPr>
              <a:t>2. University of California, Irvine</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G. S. Boebinger (NSF </a:t>
            </a:r>
            <a:r>
              <a:rPr lang="en-US" sz="1050" dirty="0"/>
              <a:t>DMR-1644779</a:t>
            </a:r>
            <a:r>
              <a:rPr lang="en-US" sz="1050" kern="1200" dirty="0"/>
              <a:t>); F. </a:t>
            </a:r>
            <a:r>
              <a:rPr lang="en-US" sz="1050" kern="1200" dirty="0" err="1"/>
              <a:t>Furche</a:t>
            </a:r>
            <a:r>
              <a:rPr lang="en-US" sz="1050" kern="1200" dirty="0"/>
              <a:t> (NSF CHE-2102568); </a:t>
            </a:r>
          </a:p>
          <a:p>
            <a:pPr algn="ctr">
              <a:spcBef>
                <a:spcPts val="0"/>
              </a:spcBef>
            </a:pPr>
            <a:r>
              <a:rPr lang="en-US" sz="1050" kern="1200" dirty="0"/>
              <a:t>W. J. Evans (NSF CHE-1855328); S. Hill (DOE DE-SC0020260)</a:t>
            </a:r>
            <a:endParaRPr lang="en-US" sz="105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 name="Text Box 28">
            <a:extLst>
              <a:ext uri="{FF2B5EF4-FFF2-40B4-BE49-F238E27FC236}">
                <a16:creationId xmlns:a16="http://schemas.microsoft.com/office/drawing/2014/main" id="{87EC7357-884C-7638-B19C-0A38B78E3356}"/>
              </a:ext>
            </a:extLst>
          </p:cNvPr>
          <p:cNvSpPr txBox="1">
            <a:spLocks noChangeArrowheads="1"/>
          </p:cNvSpPr>
          <p:nvPr/>
        </p:nvSpPr>
        <p:spPr bwMode="auto">
          <a:xfrm>
            <a:off x="-537" y="6251015"/>
            <a:ext cx="9067800" cy="600164"/>
          </a:xfrm>
          <a:prstGeom prst="rect">
            <a:avLst/>
          </a:prstGeom>
          <a:noFill/>
          <a:ln w="9525">
            <a:noFill/>
            <a:miter lim="800000"/>
            <a:headEnd/>
            <a:tailEnd/>
          </a:ln>
        </p:spPr>
        <p:txBody>
          <a:bodyPr wrap="square">
            <a:spAutoFit/>
          </a:bodyPr>
          <a:lstStyle/>
          <a:p>
            <a:pPr algn="just"/>
            <a:r>
              <a:rPr lang="en-US" sz="1100" b="1" dirty="0">
                <a:solidFill>
                  <a:srgbClr val="333299"/>
                </a:solidFill>
              </a:rPr>
              <a:t>Facilities and instrumentation used:</a:t>
            </a:r>
            <a:r>
              <a:rPr lang="en-US" sz="1100" dirty="0">
                <a:solidFill>
                  <a:srgbClr val="333299"/>
                </a:solidFill>
              </a:rPr>
              <a:t>  EMR (W-Band </a:t>
            </a:r>
            <a:r>
              <a:rPr lang="en-US" sz="1100" dirty="0" err="1">
                <a:solidFill>
                  <a:srgbClr val="333299"/>
                </a:solidFill>
              </a:rPr>
              <a:t>HiPER</a:t>
            </a:r>
            <a:r>
              <a:rPr lang="en-US" sz="1100" dirty="0">
                <a:solidFill>
                  <a:srgbClr val="333299"/>
                </a:solidFill>
              </a:rPr>
              <a:t> Pulsed ESR Spectrometer); </a:t>
            </a:r>
            <a:r>
              <a:rPr lang="en-US" sz="1100" b="1" dirty="0">
                <a:solidFill>
                  <a:srgbClr val="333299"/>
                </a:solidFill>
              </a:rPr>
              <a:t>Citation: </a:t>
            </a:r>
            <a:r>
              <a:rPr lang="en-US" sz="1100" dirty="0">
                <a:solidFill>
                  <a:srgbClr val="333299"/>
                </a:solidFill>
              </a:rPr>
              <a:t> Kundu, K.; White, J.R.K.; </a:t>
            </a:r>
            <a:r>
              <a:rPr lang="en-US" sz="1100" dirty="0" err="1">
                <a:solidFill>
                  <a:srgbClr val="333299"/>
                </a:solidFill>
              </a:rPr>
              <a:t>Moehring</a:t>
            </a:r>
            <a:r>
              <a:rPr lang="en-US" sz="1100" dirty="0">
                <a:solidFill>
                  <a:srgbClr val="333299"/>
                </a:solidFill>
              </a:rPr>
              <a:t>, S.A.; Yu, J.M.; </a:t>
            </a:r>
            <a:r>
              <a:rPr lang="en-US" sz="1100" dirty="0" err="1">
                <a:solidFill>
                  <a:srgbClr val="333299"/>
                </a:solidFill>
              </a:rPr>
              <a:t>Ziller</a:t>
            </a:r>
            <a:r>
              <a:rPr lang="en-US" sz="1100" dirty="0">
                <a:solidFill>
                  <a:srgbClr val="333299"/>
                </a:solidFill>
              </a:rPr>
              <a:t>, J.W.; </a:t>
            </a:r>
            <a:r>
              <a:rPr lang="en-US" sz="1100" dirty="0" err="1">
                <a:solidFill>
                  <a:srgbClr val="333299"/>
                </a:solidFill>
              </a:rPr>
              <a:t>Furche</a:t>
            </a:r>
            <a:r>
              <a:rPr lang="en-US" sz="1100" dirty="0">
                <a:solidFill>
                  <a:srgbClr val="333299"/>
                </a:solidFill>
              </a:rPr>
              <a:t>, F.; Evans, W.J.; Hill, S., </a:t>
            </a:r>
            <a:r>
              <a:rPr lang="en-US" sz="1100" i="1" dirty="0">
                <a:solidFill>
                  <a:srgbClr val="333299"/>
                </a:solidFill>
              </a:rPr>
              <a:t>9.2-GHz clock transition in a Lu(II) molecular spin qubit arising from a 3,467-MHz hyperfine interaction,</a:t>
            </a:r>
            <a:r>
              <a:rPr lang="en-US" sz="1100" dirty="0">
                <a:solidFill>
                  <a:srgbClr val="333299"/>
                </a:solidFill>
              </a:rPr>
              <a:t> </a:t>
            </a:r>
            <a:r>
              <a:rPr lang="en-US" sz="1100" b="1" dirty="0">
                <a:solidFill>
                  <a:srgbClr val="333299"/>
                </a:solidFill>
              </a:rPr>
              <a:t>Nature Chemistry</a:t>
            </a:r>
            <a:r>
              <a:rPr lang="en-US" sz="1100" dirty="0">
                <a:solidFill>
                  <a:srgbClr val="333299"/>
                </a:solidFill>
              </a:rPr>
              <a:t>, </a:t>
            </a:r>
            <a:r>
              <a:rPr lang="en-US" sz="1100" b="1" dirty="0">
                <a:solidFill>
                  <a:srgbClr val="333299"/>
                </a:solidFill>
              </a:rPr>
              <a:t>14</a:t>
            </a:r>
            <a:r>
              <a:rPr lang="en-US" sz="1100" dirty="0">
                <a:solidFill>
                  <a:srgbClr val="333299"/>
                </a:solidFill>
              </a:rPr>
              <a:t>, 1-6 (2022) </a:t>
            </a:r>
            <a:r>
              <a:rPr lang="en-US" sz="1100" dirty="0">
                <a:solidFill>
                  <a:srgbClr val="333299"/>
                </a:solidFill>
                <a:hlinkClick r:id="rId6">
                  <a:extLst>
                    <a:ext uri="{A12FA001-AC4F-418D-AE19-62706E023703}">
                      <ahyp:hlinkClr xmlns:ahyp="http://schemas.microsoft.com/office/drawing/2018/hyperlinkcolor" xmlns="" val="tx"/>
                    </a:ext>
                  </a:extLst>
                </a:hlinkClick>
              </a:rPr>
              <a:t>doi.org/10.1038/s41557-022-00894-4</a:t>
            </a:r>
            <a:r>
              <a:rPr lang="en-US" sz="1100" dirty="0">
                <a:solidFill>
                  <a:srgbClr val="333299"/>
                </a:solidFill>
              </a:rPr>
              <a:t> - </a:t>
            </a:r>
            <a:r>
              <a:rPr lang="en-US" sz="1100" dirty="0">
                <a:solidFill>
                  <a:srgbClr val="333299"/>
                </a:solidFill>
                <a:hlinkClick r:id="rId7">
                  <a:extLst>
                    <a:ext uri="{A12FA001-AC4F-418D-AE19-62706E023703}">
                      <ahyp:hlinkClr xmlns:ahyp="http://schemas.microsoft.com/office/drawing/2018/hyperlinkcolor" xmlns="" val="tx"/>
                    </a:ext>
                  </a:extLst>
                </a:hlinkClick>
              </a:rPr>
              <a:t>Data Set</a:t>
            </a:r>
            <a:endParaRPr lang="en-US" sz="1100" dirty="0">
              <a:solidFill>
                <a:srgbClr val="333299"/>
              </a:solidFill>
            </a:endParaRPr>
          </a:p>
        </p:txBody>
      </p:sp>
      <p:sp>
        <p:nvSpPr>
          <p:cNvPr id="1034" name="Rectangle 49"/>
          <p:cNvSpPr>
            <a:spLocks noChangeArrowheads="1"/>
          </p:cNvSpPr>
          <p:nvPr/>
        </p:nvSpPr>
        <p:spPr bwMode="auto">
          <a:xfrm>
            <a:off x="4371976" y="1325562"/>
            <a:ext cx="4695825" cy="4882167"/>
          </a:xfrm>
          <a:prstGeom prst="rect">
            <a:avLst/>
          </a:prstGeom>
          <a:noFill/>
          <a:ln w="19050">
            <a:solidFill>
              <a:srgbClr val="0033CC"/>
            </a:solidFill>
            <a:miter lim="800000"/>
            <a:headEnd/>
            <a:tailEnd/>
          </a:ln>
        </p:spPr>
        <p:txBody>
          <a:bodyPr wrap="none" anchor="ctr"/>
          <a:lstStyle/>
          <a:p>
            <a:endParaRPr lang="en-US"/>
          </a:p>
        </p:txBody>
      </p:sp>
      <p:sp>
        <p:nvSpPr>
          <p:cNvPr id="5" name="Rectangle 4">
            <a:extLst>
              <a:ext uri="{FF2B5EF4-FFF2-40B4-BE49-F238E27FC236}">
                <a16:creationId xmlns:a16="http://schemas.microsoft.com/office/drawing/2014/main" id="{51478294-3E74-7DE1-9D55-D3DEFF4AA0B0}"/>
              </a:ext>
            </a:extLst>
          </p:cNvPr>
          <p:cNvSpPr/>
          <p:nvPr/>
        </p:nvSpPr>
        <p:spPr>
          <a:xfrm>
            <a:off x="4371975" y="5218152"/>
            <a:ext cx="4695287" cy="1015663"/>
          </a:xfrm>
          <a:prstGeom prst="rect">
            <a:avLst/>
          </a:prstGeom>
        </p:spPr>
        <p:txBody>
          <a:bodyPr wrap="square">
            <a:spAutoFit/>
          </a:bodyPr>
          <a:lstStyle/>
          <a:p>
            <a:pPr algn="just">
              <a:lnSpc>
                <a:spcPts val="1150"/>
              </a:lnSpc>
            </a:pPr>
            <a:r>
              <a:rPr lang="en-US" sz="1100" b="1" dirty="0" smtClean="0"/>
              <a:t>Fig</a:t>
            </a:r>
            <a:r>
              <a:rPr lang="en-US" sz="1100" b="1" dirty="0" smtClean="0"/>
              <a:t>ure</a:t>
            </a:r>
            <a:r>
              <a:rPr lang="en-US" sz="1100" b="1" dirty="0" smtClean="0"/>
              <a:t>.</a:t>
            </a:r>
            <a:r>
              <a:rPr lang="en-US" sz="1100" dirty="0" smtClean="0"/>
              <a:t> </a:t>
            </a:r>
            <a:r>
              <a:rPr lang="en-US" sz="1100" dirty="0"/>
              <a:t>Pulsed electron spin-echo spectra recorded at 94GHz and 5K, for the three compounds shown. The eight (= 2</a:t>
            </a:r>
            <a:r>
              <a:rPr lang="en-US" sz="1100" i="1" dirty="0"/>
              <a:t>I</a:t>
            </a:r>
            <a:r>
              <a:rPr lang="en-US" sz="1100" dirty="0"/>
              <a:t> + 1) lines arise due to the </a:t>
            </a:r>
            <a:r>
              <a:rPr lang="en-US" sz="1100" dirty="0" smtClean="0"/>
              <a:t>hyperfine interaction (HFI) </a:t>
            </a:r>
            <a:r>
              <a:rPr lang="en-US" sz="1100" dirty="0"/>
              <a:t>with the </a:t>
            </a:r>
            <a:r>
              <a:rPr lang="en-US" sz="1100" i="1" dirty="0"/>
              <a:t>I</a:t>
            </a:r>
            <a:r>
              <a:rPr lang="en-US" sz="1100" dirty="0"/>
              <a:t> = </a:t>
            </a:r>
            <a:r>
              <a:rPr lang="en-US" sz="1100" baseline="30000" dirty="0"/>
              <a:t>7</a:t>
            </a:r>
            <a:r>
              <a:rPr lang="en-US" sz="1100" dirty="0"/>
              <a:t>/</a:t>
            </a:r>
            <a:r>
              <a:rPr lang="en-US" sz="1100" baseline="-25000" dirty="0"/>
              <a:t>2</a:t>
            </a:r>
            <a:r>
              <a:rPr lang="en-US" sz="1100" dirty="0"/>
              <a:t> </a:t>
            </a:r>
            <a:r>
              <a:rPr lang="en-US" sz="1100" baseline="30000" dirty="0"/>
              <a:t>175</a:t>
            </a:r>
            <a:r>
              <a:rPr lang="en-US" sz="1100" dirty="0"/>
              <a:t>Lu or </a:t>
            </a:r>
            <a:r>
              <a:rPr lang="en-US" sz="1100" baseline="30000" dirty="0"/>
              <a:t>139</a:t>
            </a:r>
            <a:r>
              <a:rPr lang="en-US" sz="1100" dirty="0"/>
              <a:t>La nuclear spin; the spacing between peaks is a direct measure of the HFI strength, A, which increases from top to bottom. The asterisk marks an impurity and </a:t>
            </a:r>
            <a:r>
              <a:rPr lang="en-US" sz="1100" dirty="0" smtClean="0"/>
              <a:t>the “NQI” feature </a:t>
            </a:r>
            <a:r>
              <a:rPr lang="en-US" sz="1100" dirty="0"/>
              <a:t>is attributed to a strong nuclear quadrupole interaction.</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10;&#10;Description automatically generated">
            <a:extLst>
              <a:ext uri="{FF2B5EF4-FFF2-40B4-BE49-F238E27FC236}">
                <a16:creationId xmlns:a16="http://schemas.microsoft.com/office/drawing/2014/main" id="{19E00470-0E57-377A-5822-A4A111F3E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392" y="1342869"/>
            <a:ext cx="4664768" cy="384919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pic>
        <p:nvPicPr>
          <p:cNvPr id="4" name="Picture 3" descr="NSF logo.jpg">
            <a:extLst>
              <a:ext uri="{FF2B5EF4-FFF2-40B4-BE49-F238E27FC236}">
                <a16:creationId xmlns:a16="http://schemas.microsoft.com/office/drawing/2014/main" id="{5E685B92-1B7B-CB12-601E-AEA3063BFDB0}"/>
              </a:ext>
            </a:extLst>
          </p:cNvPr>
          <p:cNvPicPr>
            <a:picLocks noChangeAspect="1"/>
          </p:cNvPicPr>
          <p:nvPr/>
        </p:nvPicPr>
        <p:blipFill>
          <a:blip r:embed="rId5" cstate="print"/>
          <a:stretch>
            <a:fillRect/>
          </a:stretch>
        </p:blipFill>
        <p:spPr>
          <a:xfrm>
            <a:off x="8076010" y="40618"/>
            <a:ext cx="1017188" cy="1023315"/>
          </a:xfrm>
          <a:prstGeom prst="rect">
            <a:avLst/>
          </a:prstGeom>
        </p:spPr>
      </p:pic>
      <p:sp>
        <p:nvSpPr>
          <p:cNvPr id="5" name="Text Box 62">
            <a:extLst>
              <a:ext uri="{FF2B5EF4-FFF2-40B4-BE49-F238E27FC236}">
                <a16:creationId xmlns:a16="http://schemas.microsoft.com/office/drawing/2014/main" id="{4D765431-A88D-2A56-B878-BE245321BC36}"/>
              </a:ext>
            </a:extLst>
          </p:cNvPr>
          <p:cNvSpPr txBox="1">
            <a:spLocks noChangeArrowheads="1"/>
          </p:cNvSpPr>
          <p:nvPr/>
        </p:nvSpPr>
        <p:spPr bwMode="auto">
          <a:xfrm>
            <a:off x="843500" y="40618"/>
            <a:ext cx="7232510" cy="1177245"/>
          </a:xfrm>
          <a:prstGeom prst="rect">
            <a:avLst/>
          </a:prstGeom>
          <a:noFill/>
          <a:ln w="9525">
            <a:noFill/>
            <a:miter lim="800000"/>
            <a:headEnd/>
            <a:tailEnd/>
          </a:ln>
        </p:spPr>
        <p:txBody>
          <a:bodyPr wrap="square">
            <a:spAutoFit/>
          </a:bodyPr>
          <a:lstStyle/>
          <a:p>
            <a:pPr algn="ctr">
              <a:spcBef>
                <a:spcPts val="0"/>
              </a:spcBef>
            </a:pPr>
            <a:r>
              <a:rPr lang="en-US" sz="1600" b="1" kern="1200" dirty="0" smtClean="0"/>
              <a:t>Massive </a:t>
            </a:r>
            <a:r>
              <a:rPr lang="en-US" sz="1600" b="1" kern="1200" dirty="0"/>
              <a:t>Hyperfine Interaction in a Lu(II) Qubit</a:t>
            </a:r>
          </a:p>
          <a:p>
            <a:pPr algn="ctr">
              <a:spcBef>
                <a:spcPts val="0"/>
              </a:spcBef>
            </a:pPr>
            <a:endParaRPr lang="en-US" sz="600" dirty="0"/>
          </a:p>
          <a:p>
            <a:pPr algn="ctr">
              <a:spcBef>
                <a:spcPts val="0"/>
              </a:spcBef>
            </a:pPr>
            <a:r>
              <a:rPr lang="en-US" sz="1100" dirty="0"/>
              <a:t>K. Kundu</a:t>
            </a:r>
            <a:r>
              <a:rPr lang="en-US" sz="1100" kern="1200" baseline="30000" dirty="0"/>
              <a:t>1</a:t>
            </a:r>
            <a:r>
              <a:rPr lang="en-US" sz="1100" kern="1200" dirty="0"/>
              <a:t>, </a:t>
            </a:r>
            <a:r>
              <a:rPr lang="en-US" sz="1100" dirty="0"/>
              <a:t>J. R. K. White</a:t>
            </a:r>
            <a:r>
              <a:rPr lang="en-US" sz="1100" kern="1200" baseline="30000" dirty="0"/>
              <a:t>2</a:t>
            </a:r>
            <a:r>
              <a:rPr lang="en-US" sz="1100" kern="1200" dirty="0"/>
              <a:t>, </a:t>
            </a:r>
            <a:r>
              <a:rPr lang="en-US" sz="1100" dirty="0"/>
              <a:t>S. A. Moehring</a:t>
            </a:r>
            <a:r>
              <a:rPr lang="en-US" sz="1100" kern="1200" baseline="30000" dirty="0"/>
              <a:t>2</a:t>
            </a:r>
            <a:r>
              <a:rPr lang="en-US" sz="1100" kern="1200" dirty="0"/>
              <a:t>, </a:t>
            </a:r>
            <a:r>
              <a:rPr lang="en-US" sz="1100" dirty="0"/>
              <a:t>J. M. Yu</a:t>
            </a:r>
            <a:r>
              <a:rPr lang="en-US" sz="1100" kern="1200" baseline="30000" dirty="0"/>
              <a:t>2</a:t>
            </a:r>
            <a:r>
              <a:rPr lang="en-US" sz="1100" kern="1200" dirty="0"/>
              <a:t>, J. W. Ziller</a:t>
            </a:r>
            <a:r>
              <a:rPr lang="en-US" sz="1100" kern="1200" baseline="30000" dirty="0"/>
              <a:t>2</a:t>
            </a:r>
            <a:r>
              <a:rPr lang="en-US" sz="1100" kern="1200" dirty="0"/>
              <a:t>, F. Furche</a:t>
            </a:r>
            <a:r>
              <a:rPr lang="en-US" sz="1100" kern="1200" baseline="30000" dirty="0"/>
              <a:t>2</a:t>
            </a:r>
            <a:r>
              <a:rPr lang="en-US" sz="1100" kern="1200" dirty="0"/>
              <a:t>, W. J. Evans</a:t>
            </a:r>
            <a:r>
              <a:rPr lang="en-US" sz="1100" kern="1200" baseline="30000" dirty="0"/>
              <a:t>2</a:t>
            </a:r>
            <a:r>
              <a:rPr lang="en-US" sz="1100" kern="1200" dirty="0"/>
              <a:t>, S. Hill</a:t>
            </a:r>
            <a:r>
              <a:rPr lang="en-US" sz="1100" kern="1200" baseline="30000" dirty="0"/>
              <a:t>1</a:t>
            </a:r>
          </a:p>
          <a:p>
            <a:pPr algn="ctr">
              <a:spcBef>
                <a:spcPts val="0"/>
              </a:spcBef>
            </a:pPr>
            <a:r>
              <a:rPr lang="en-US" sz="1050" b="1" kern="1200" dirty="0">
                <a:solidFill>
                  <a:srgbClr val="0033CC"/>
                </a:solidFill>
              </a:rPr>
              <a:t>1</a:t>
            </a:r>
            <a:r>
              <a:rPr lang="en-US" sz="1050" b="1" dirty="0">
                <a:solidFill>
                  <a:srgbClr val="0033CC"/>
                </a:solidFill>
              </a:rPr>
              <a:t>. NHMFL and Florida State University; </a:t>
            </a:r>
            <a:r>
              <a:rPr lang="en-US" sz="1050" b="1" kern="1200" dirty="0">
                <a:solidFill>
                  <a:srgbClr val="0033CC"/>
                </a:solidFill>
              </a:rPr>
              <a:t>2. University of California, Irvine</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G. S. Boebinger (NSF </a:t>
            </a:r>
            <a:r>
              <a:rPr lang="en-US" sz="1050" dirty="0"/>
              <a:t>DMR-1644779</a:t>
            </a:r>
            <a:r>
              <a:rPr lang="en-US" sz="1050" kern="1200" dirty="0"/>
              <a:t>); F. </a:t>
            </a:r>
            <a:r>
              <a:rPr lang="en-US" sz="1050" kern="1200" dirty="0" err="1"/>
              <a:t>Furche</a:t>
            </a:r>
            <a:r>
              <a:rPr lang="en-US" sz="1050" kern="1200" dirty="0"/>
              <a:t> (NSF CHE-2102568); </a:t>
            </a:r>
          </a:p>
          <a:p>
            <a:pPr algn="ctr">
              <a:spcBef>
                <a:spcPts val="0"/>
              </a:spcBef>
            </a:pPr>
            <a:r>
              <a:rPr lang="en-US" sz="1050" kern="1200" dirty="0"/>
              <a:t>W. J. Evans (NSF CHE-1855328); S. Hill (DOE DE-SC0020260)</a:t>
            </a:r>
            <a:endParaRPr lang="en-US" sz="1050" b="1" kern="1200" dirty="0">
              <a:solidFill>
                <a:srgbClr val="0033CC"/>
              </a:solidFill>
            </a:endParaRPr>
          </a:p>
        </p:txBody>
      </p:sp>
      <p:sp>
        <p:nvSpPr>
          <p:cNvPr id="7" name="Rectangle 49">
            <a:extLst>
              <a:ext uri="{FF2B5EF4-FFF2-40B4-BE49-F238E27FC236}">
                <a16:creationId xmlns:a16="http://schemas.microsoft.com/office/drawing/2014/main" id="{31ACB75F-A87D-923C-CC43-DD9D428FEEFD}"/>
              </a:ext>
            </a:extLst>
          </p:cNvPr>
          <p:cNvSpPr>
            <a:spLocks noChangeArrowheads="1"/>
          </p:cNvSpPr>
          <p:nvPr/>
        </p:nvSpPr>
        <p:spPr bwMode="auto">
          <a:xfrm>
            <a:off x="4371976" y="1325562"/>
            <a:ext cx="4695825" cy="4882167"/>
          </a:xfrm>
          <a:prstGeom prst="rect">
            <a:avLst/>
          </a:prstGeom>
          <a:noFill/>
          <a:ln w="19050">
            <a:solidFill>
              <a:srgbClr val="0033CC"/>
            </a:solidFill>
            <a:miter lim="800000"/>
            <a:headEnd/>
            <a:tailEnd/>
          </a:ln>
        </p:spPr>
        <p:txBody>
          <a:bodyPr wrap="none" anchor="ctr"/>
          <a:lstStyle/>
          <a:p>
            <a:endParaRPr lang="en-US"/>
          </a:p>
        </p:txBody>
      </p:sp>
      <p:sp>
        <p:nvSpPr>
          <p:cNvPr id="11" name="Text Box 28">
            <a:extLst>
              <a:ext uri="{FF2B5EF4-FFF2-40B4-BE49-F238E27FC236}">
                <a16:creationId xmlns:a16="http://schemas.microsoft.com/office/drawing/2014/main" id="{AAAAA7CC-CECA-A7A1-F8CB-5AE120A6BBD1}"/>
              </a:ext>
            </a:extLst>
          </p:cNvPr>
          <p:cNvSpPr txBox="1">
            <a:spLocks noChangeArrowheads="1"/>
          </p:cNvSpPr>
          <p:nvPr/>
        </p:nvSpPr>
        <p:spPr bwMode="auto">
          <a:xfrm>
            <a:off x="-538" y="1272393"/>
            <a:ext cx="4371973" cy="520142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solidFill>
                  <a:srgbClr val="000000"/>
                </a:solidFill>
              </a:rPr>
              <a:t>High-power p</a:t>
            </a:r>
            <a:r>
              <a:rPr lang="en-US" sz="1200" dirty="0">
                <a:solidFill>
                  <a:srgbClr val="000000"/>
                </a:solidFill>
                <a:latin typeface="Arial" charset="0"/>
              </a:rPr>
              <a:t>ulsed electron spin-echo measurements at high </a:t>
            </a:r>
            <a:r>
              <a:rPr lang="en-US" sz="1200" dirty="0" smtClean="0">
                <a:solidFill>
                  <a:srgbClr val="000000"/>
                </a:solidFill>
                <a:latin typeface="Arial" charset="0"/>
              </a:rPr>
              <a:t>magnetic fields </a:t>
            </a:r>
            <a:r>
              <a:rPr lang="en-US" sz="1200" dirty="0">
                <a:solidFill>
                  <a:srgbClr val="000000"/>
                </a:solidFill>
                <a:latin typeface="Arial" charset="0"/>
              </a:rPr>
              <a:t>demonstrate that it is possible to exert synthetic control over the hyperfine coupling between electron and nuclear spins in molecular lanthanide compounds. In turn, this allows chemists to enhance electron spin coherence via engineering of so-called clock transitions.</a:t>
            </a:r>
            <a:endParaRPr lang="en-US" sz="1200" dirty="0">
              <a:latin typeface="Arial" charset="0"/>
            </a:endParaRPr>
          </a:p>
          <a:p>
            <a:pPr algn="just"/>
            <a:r>
              <a:rPr lang="en-US" sz="600" dirty="0" smtClean="0">
                <a:solidFill>
                  <a:srgbClr val="000000"/>
                </a:solidFill>
              </a:rPr>
              <a:t> </a:t>
            </a:r>
            <a:endParaRPr lang="en-US" sz="600" dirty="0">
              <a:solidFill>
                <a:srgbClr val="000000"/>
              </a:solidFill>
            </a:endParaRPr>
          </a:p>
          <a:p>
            <a:pPr algn="just"/>
            <a:r>
              <a:rPr lang="en-US" sz="1200" b="1" dirty="0">
                <a:solidFill>
                  <a:srgbClr val="000000"/>
                </a:solidFill>
              </a:rPr>
              <a:t>Why is this important? </a:t>
            </a:r>
            <a:r>
              <a:rPr lang="en-US" sz="1200" dirty="0">
                <a:solidFill>
                  <a:srgbClr val="000000"/>
                </a:solidFill>
                <a:latin typeface="Arial" charset="0"/>
              </a:rPr>
              <a:t>The strategy of employing clock transitions to enhance </a:t>
            </a:r>
            <a:r>
              <a:rPr lang="en-US" sz="1200" dirty="0" smtClean="0">
                <a:solidFill>
                  <a:srgbClr val="000000"/>
                </a:solidFill>
                <a:latin typeface="Arial" charset="0"/>
              </a:rPr>
              <a:t>quantum coherence </a:t>
            </a:r>
            <a:r>
              <a:rPr lang="en-US" sz="1200" dirty="0">
                <a:solidFill>
                  <a:srgbClr val="000000"/>
                </a:solidFill>
                <a:latin typeface="Arial" charset="0"/>
              </a:rPr>
              <a:t>is </a:t>
            </a:r>
            <a:r>
              <a:rPr lang="en-US" sz="1200" dirty="0" smtClean="0">
                <a:solidFill>
                  <a:srgbClr val="000000"/>
                </a:solidFill>
                <a:latin typeface="Arial" charset="0"/>
              </a:rPr>
              <a:t>employed </a:t>
            </a:r>
            <a:r>
              <a:rPr lang="en-US" sz="1200" dirty="0">
                <a:solidFill>
                  <a:srgbClr val="000000"/>
                </a:solidFill>
                <a:latin typeface="Arial" charset="0"/>
              </a:rPr>
              <a:t>in </a:t>
            </a:r>
            <a:r>
              <a:rPr lang="en-US" sz="1200" dirty="0" smtClean="0">
                <a:solidFill>
                  <a:srgbClr val="000000"/>
                </a:solidFill>
                <a:latin typeface="Arial" charset="0"/>
              </a:rPr>
              <a:t>trapped-ion </a:t>
            </a:r>
            <a:r>
              <a:rPr lang="en-US" sz="1200" dirty="0">
                <a:solidFill>
                  <a:srgbClr val="000000"/>
                </a:solidFill>
                <a:latin typeface="Arial" charset="0"/>
              </a:rPr>
              <a:t>quantum computers. </a:t>
            </a:r>
            <a:r>
              <a:rPr lang="en-US" sz="1200" dirty="0"/>
              <a:t>This study </a:t>
            </a:r>
            <a:r>
              <a:rPr lang="en-US" sz="1200" dirty="0" smtClean="0"/>
              <a:t>shows </a:t>
            </a:r>
            <a:r>
              <a:rPr lang="en-US" sz="1200" dirty="0"/>
              <a:t>that the same approach is viable in magnetic molecules, which show promise for next-generation quantum technologies </a:t>
            </a:r>
            <a:r>
              <a:rPr lang="en-US" sz="1200" dirty="0" smtClean="0"/>
              <a:t>because chemical sel</a:t>
            </a:r>
            <a:r>
              <a:rPr lang="en-US" sz="1200" dirty="0" smtClean="0"/>
              <a:t>f-assembly</a:t>
            </a:r>
            <a:r>
              <a:rPr lang="en-US" sz="1200" dirty="0" smtClean="0"/>
              <a:t> of magnetic molecules may </a:t>
            </a:r>
            <a:r>
              <a:rPr lang="en-US" sz="1200" dirty="0"/>
              <a:t>eventually </a:t>
            </a:r>
            <a:r>
              <a:rPr lang="en-US" sz="1200" dirty="0" smtClean="0"/>
              <a:t>prove to be </a:t>
            </a:r>
            <a:r>
              <a:rPr lang="en-US" sz="1200" dirty="0"/>
              <a:t>more scalable </a:t>
            </a:r>
            <a:r>
              <a:rPr lang="en-US" sz="1200" dirty="0" smtClean="0"/>
              <a:t>than trapped-ion architectures.</a:t>
            </a:r>
            <a:endParaRPr lang="en-US" sz="1200" dirty="0">
              <a:solidFill>
                <a:srgbClr val="000000"/>
              </a:solidFill>
              <a:latin typeface="Arial" charset="0"/>
            </a:endParaRPr>
          </a:p>
          <a:p>
            <a:pPr algn="just"/>
            <a:r>
              <a:rPr lang="en-US" sz="600" dirty="0" smtClean="0">
                <a:latin typeface="Arial" charset="0"/>
              </a:rPr>
              <a:t> </a:t>
            </a:r>
            <a:endParaRPr lang="en-US" sz="600" dirty="0">
              <a:latin typeface="Arial" charset="0"/>
            </a:endParaRPr>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latin typeface="Arial" charset="0"/>
              </a:rPr>
              <a:t> Studies of spin coherence require advanced spectrometers that operate in pulsed mode. The strong electron-nuclear hyperfine coupling deduced from this study gives rise to huge spectral splitting patterns that are not resolvable using commercial low-field instruments; hence the need for the </a:t>
            </a:r>
            <a:r>
              <a:rPr lang="en-US" sz="1200" dirty="0" err="1">
                <a:latin typeface="Arial" charset="0"/>
              </a:rPr>
              <a:t>HiPER</a:t>
            </a:r>
            <a:r>
              <a:rPr lang="en-US" sz="1200" dirty="0">
                <a:latin typeface="Arial" charset="0"/>
              </a:rPr>
              <a:t> spectrometer at the MagLab (</a:t>
            </a:r>
            <a:r>
              <a:rPr lang="en-US" sz="1200" dirty="0" smtClean="0">
                <a:latin typeface="Arial" charset="0"/>
              </a:rPr>
              <a:t>Fig</a:t>
            </a:r>
            <a:r>
              <a:rPr lang="en-US" sz="1200" dirty="0" smtClean="0">
                <a:latin typeface="Arial" charset="0"/>
              </a:rPr>
              <a:t>ure</a:t>
            </a:r>
            <a:r>
              <a:rPr lang="en-US" sz="1200" dirty="0" smtClean="0">
                <a:latin typeface="Arial" charset="0"/>
              </a:rPr>
              <a:t>). </a:t>
            </a:r>
            <a:r>
              <a:rPr lang="en-US" sz="1200" dirty="0">
                <a:latin typeface="Arial" charset="0"/>
              </a:rPr>
              <a:t>Several other features of this instrument proved essential for this investigation, including (i) its uniquely high-power (1kW) that enables coherent spin manipulations on nanosecond timescales, and (ii) a rapid sample loading capability that facilitates rapid transfer of the air-sensitive samples that were synthesized under cryogenic conditions and shipped to the MagLab under liquid nitrogen.</a:t>
            </a:r>
          </a:p>
        </p:txBody>
      </p:sp>
      <p:sp>
        <p:nvSpPr>
          <p:cNvPr id="17" name="Rectangle 16">
            <a:extLst>
              <a:ext uri="{FF2B5EF4-FFF2-40B4-BE49-F238E27FC236}">
                <a16:creationId xmlns:a16="http://schemas.microsoft.com/office/drawing/2014/main" id="{34C989A3-1B2B-5C6D-D677-1B7398F524B2}"/>
              </a:ext>
            </a:extLst>
          </p:cNvPr>
          <p:cNvSpPr/>
          <p:nvPr/>
        </p:nvSpPr>
        <p:spPr>
          <a:xfrm>
            <a:off x="4371975" y="5195001"/>
            <a:ext cx="4695287" cy="1015663"/>
          </a:xfrm>
          <a:prstGeom prst="rect">
            <a:avLst/>
          </a:prstGeom>
        </p:spPr>
        <p:txBody>
          <a:bodyPr wrap="square">
            <a:spAutoFit/>
          </a:bodyPr>
          <a:lstStyle/>
          <a:p>
            <a:pPr algn="just">
              <a:lnSpc>
                <a:spcPts val="1150"/>
              </a:lnSpc>
            </a:pPr>
            <a:r>
              <a:rPr lang="en-US" sz="1100" b="1" dirty="0" smtClean="0"/>
              <a:t>The </a:t>
            </a:r>
            <a:r>
              <a:rPr lang="en-US" sz="1100" b="1" dirty="0" err="1"/>
              <a:t>HiPER</a:t>
            </a:r>
            <a:r>
              <a:rPr lang="en-US" sz="1100" b="1" dirty="0"/>
              <a:t> </a:t>
            </a:r>
            <a:r>
              <a:rPr lang="en-US" sz="1100" b="1" dirty="0" smtClean="0"/>
              <a:t>Spectrometer </a:t>
            </a:r>
            <a:r>
              <a:rPr lang="en-US" sz="1100" dirty="0" smtClean="0"/>
              <a:t>features a unique </a:t>
            </a:r>
            <a:r>
              <a:rPr lang="en-US" sz="1100" dirty="0"/>
              <a:t>design in which high-power (1kW peak) pulsed microwave signals are processed using free space optical </a:t>
            </a:r>
            <a:r>
              <a:rPr lang="en-US" sz="1100" dirty="0" smtClean="0"/>
              <a:t>components, enabling </a:t>
            </a:r>
            <a:r>
              <a:rPr lang="en-US" sz="1100" dirty="0"/>
              <a:t>coherent spin manipulations on nanoscale timescales that are short relative to the quantum spin lifetime. The long wavelength of the microwaves results in a huge instrument footprint; hence, this approach is not not feasible at lower fields and frequencies.</a:t>
            </a:r>
          </a:p>
        </p:txBody>
      </p:sp>
      <p:sp>
        <p:nvSpPr>
          <p:cNvPr id="13" name="Text Box 28">
            <a:extLst>
              <a:ext uri="{FF2B5EF4-FFF2-40B4-BE49-F238E27FC236}">
                <a16:creationId xmlns:a16="http://schemas.microsoft.com/office/drawing/2014/main" id="{2BE78982-09CF-4F0D-A08F-26020C502201}"/>
              </a:ext>
            </a:extLst>
          </p:cNvPr>
          <p:cNvSpPr txBox="1">
            <a:spLocks noChangeArrowheads="1"/>
          </p:cNvSpPr>
          <p:nvPr/>
        </p:nvSpPr>
        <p:spPr bwMode="auto">
          <a:xfrm>
            <a:off x="-537" y="6251015"/>
            <a:ext cx="9067800" cy="600164"/>
          </a:xfrm>
          <a:prstGeom prst="rect">
            <a:avLst/>
          </a:prstGeom>
          <a:noFill/>
          <a:ln w="9525">
            <a:noFill/>
            <a:miter lim="800000"/>
            <a:headEnd/>
            <a:tailEnd/>
          </a:ln>
        </p:spPr>
        <p:txBody>
          <a:bodyPr wrap="square">
            <a:spAutoFit/>
          </a:bodyPr>
          <a:lstStyle/>
          <a:p>
            <a:pPr algn="just"/>
            <a:r>
              <a:rPr lang="en-US" sz="1100" b="1" dirty="0">
                <a:solidFill>
                  <a:srgbClr val="333299"/>
                </a:solidFill>
              </a:rPr>
              <a:t>Facilities and instrumentation used:</a:t>
            </a:r>
            <a:r>
              <a:rPr lang="en-US" sz="1100" dirty="0">
                <a:solidFill>
                  <a:srgbClr val="333299"/>
                </a:solidFill>
              </a:rPr>
              <a:t>  EMR (W-Band </a:t>
            </a:r>
            <a:r>
              <a:rPr lang="en-US" sz="1100" dirty="0" err="1">
                <a:solidFill>
                  <a:srgbClr val="333299"/>
                </a:solidFill>
              </a:rPr>
              <a:t>HiPER</a:t>
            </a:r>
            <a:r>
              <a:rPr lang="en-US" sz="1100" dirty="0">
                <a:solidFill>
                  <a:srgbClr val="333299"/>
                </a:solidFill>
              </a:rPr>
              <a:t> Pulsed ESR Spectrometer); </a:t>
            </a:r>
            <a:r>
              <a:rPr lang="en-US" sz="1100" b="1" dirty="0">
                <a:solidFill>
                  <a:srgbClr val="333299"/>
                </a:solidFill>
              </a:rPr>
              <a:t>Citation: </a:t>
            </a:r>
            <a:r>
              <a:rPr lang="en-US" sz="1100" dirty="0">
                <a:solidFill>
                  <a:srgbClr val="333299"/>
                </a:solidFill>
              </a:rPr>
              <a:t> Kundu, K.; White, J.R.K.; </a:t>
            </a:r>
            <a:r>
              <a:rPr lang="en-US" sz="1100" dirty="0" err="1">
                <a:solidFill>
                  <a:srgbClr val="333299"/>
                </a:solidFill>
              </a:rPr>
              <a:t>Moehring</a:t>
            </a:r>
            <a:r>
              <a:rPr lang="en-US" sz="1100" dirty="0">
                <a:solidFill>
                  <a:srgbClr val="333299"/>
                </a:solidFill>
              </a:rPr>
              <a:t>, S.A.; Yu, J.M.; </a:t>
            </a:r>
            <a:r>
              <a:rPr lang="en-US" sz="1100" dirty="0" err="1">
                <a:solidFill>
                  <a:srgbClr val="333299"/>
                </a:solidFill>
              </a:rPr>
              <a:t>Ziller</a:t>
            </a:r>
            <a:r>
              <a:rPr lang="en-US" sz="1100" dirty="0">
                <a:solidFill>
                  <a:srgbClr val="333299"/>
                </a:solidFill>
              </a:rPr>
              <a:t>, J.W.; </a:t>
            </a:r>
            <a:r>
              <a:rPr lang="en-US" sz="1100" dirty="0" err="1">
                <a:solidFill>
                  <a:srgbClr val="333299"/>
                </a:solidFill>
              </a:rPr>
              <a:t>Furche</a:t>
            </a:r>
            <a:r>
              <a:rPr lang="en-US" sz="1100" dirty="0">
                <a:solidFill>
                  <a:srgbClr val="333299"/>
                </a:solidFill>
              </a:rPr>
              <a:t>, F.; Evans, W.J.; Hill, S., </a:t>
            </a:r>
            <a:r>
              <a:rPr lang="en-US" sz="1100" i="1" dirty="0">
                <a:solidFill>
                  <a:srgbClr val="333299"/>
                </a:solidFill>
              </a:rPr>
              <a:t>9.2-GHz clock transition in a Lu(II) molecular spin qubit arising from a 3,467-MHz hyperfine interaction,</a:t>
            </a:r>
            <a:r>
              <a:rPr lang="en-US" sz="1100" dirty="0">
                <a:solidFill>
                  <a:srgbClr val="333299"/>
                </a:solidFill>
              </a:rPr>
              <a:t> </a:t>
            </a:r>
            <a:r>
              <a:rPr lang="en-US" sz="1100" b="1" dirty="0">
                <a:solidFill>
                  <a:srgbClr val="333299"/>
                </a:solidFill>
              </a:rPr>
              <a:t>Nature Chemistry</a:t>
            </a:r>
            <a:r>
              <a:rPr lang="en-US" sz="1100" dirty="0">
                <a:solidFill>
                  <a:srgbClr val="333299"/>
                </a:solidFill>
              </a:rPr>
              <a:t>, </a:t>
            </a:r>
            <a:r>
              <a:rPr lang="en-US" sz="1100" b="1" dirty="0">
                <a:solidFill>
                  <a:srgbClr val="333299"/>
                </a:solidFill>
              </a:rPr>
              <a:t>14</a:t>
            </a:r>
            <a:r>
              <a:rPr lang="en-US" sz="1100" dirty="0">
                <a:solidFill>
                  <a:srgbClr val="333299"/>
                </a:solidFill>
              </a:rPr>
              <a:t>, 1-6 (2022) </a:t>
            </a:r>
            <a:r>
              <a:rPr lang="en-US" sz="1100" dirty="0">
                <a:solidFill>
                  <a:srgbClr val="333299"/>
                </a:solidFill>
                <a:hlinkClick r:id="rId6">
                  <a:extLst>
                    <a:ext uri="{A12FA001-AC4F-418D-AE19-62706E023703}">
                      <ahyp:hlinkClr xmlns:ahyp="http://schemas.microsoft.com/office/drawing/2018/hyperlinkcolor" xmlns="" val="tx"/>
                    </a:ext>
                  </a:extLst>
                </a:hlinkClick>
              </a:rPr>
              <a:t>doi.org/10.1038/s41557-022-00894-4</a:t>
            </a:r>
            <a:r>
              <a:rPr lang="en-US" sz="1100" dirty="0">
                <a:solidFill>
                  <a:srgbClr val="333299"/>
                </a:solidFill>
              </a:rPr>
              <a:t> - </a:t>
            </a:r>
            <a:r>
              <a:rPr lang="en-US" sz="1100" dirty="0">
                <a:solidFill>
                  <a:srgbClr val="333299"/>
                </a:solidFill>
                <a:hlinkClick r:id="rId7">
                  <a:extLst>
                    <a:ext uri="{A12FA001-AC4F-418D-AE19-62706E023703}">
                      <ahyp:hlinkClr xmlns:ahyp="http://schemas.microsoft.com/office/drawing/2018/hyperlinkcolor" xmlns="" val="tx"/>
                    </a:ext>
                  </a:extLst>
                </a:hlinkClick>
              </a:rPr>
              <a:t>Data Set</a:t>
            </a:r>
            <a:endParaRPr lang="en-US" sz="1100" dirty="0">
              <a:solidFill>
                <a:srgbClr val="333299"/>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70EA5F-B6C7-42AF-913E-E945DF34CEB3}"/>
</file>

<file path=customXml/itemProps2.xml><?xml version="1.0" encoding="utf-8"?>
<ds:datastoreItem xmlns:ds="http://schemas.openxmlformats.org/officeDocument/2006/customXml" ds:itemID="{D1C963B3-F2A6-49E2-9EAB-9D45571E5BDA}"/>
</file>

<file path=customXml/itemProps3.xml><?xml version="1.0" encoding="utf-8"?>
<ds:datastoreItem xmlns:ds="http://schemas.openxmlformats.org/officeDocument/2006/customXml" ds:itemID="{7CD57130-12D3-4397-99DA-546FBB6A9B2F}"/>
</file>

<file path=docProps/app.xml><?xml version="1.0" encoding="utf-8"?>
<Properties xmlns="http://schemas.openxmlformats.org/officeDocument/2006/extended-properties" xmlns:vt="http://schemas.openxmlformats.org/officeDocument/2006/docPropsVTypes">
  <TotalTime>7003</TotalTime>
  <Words>1123</Words>
  <Application>Microsoft Office PowerPoint</Application>
  <PresentationFormat>On-screen Show (4:3)</PresentationFormat>
  <Paragraphs>33</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139</cp:revision>
  <cp:lastPrinted>2019-07-16T13:07:28Z</cp:lastPrinted>
  <dcterms:created xsi:type="dcterms:W3CDTF">2004-08-07T03:10:56Z</dcterms:created>
  <dcterms:modified xsi:type="dcterms:W3CDTF">2022-09-07T02:33:13Z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