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7E3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8" autoAdjust="0"/>
    <p:restoredTop sz="89403" autoAdjust="0"/>
  </p:normalViewPr>
  <p:slideViewPr>
    <p:cSldViewPr snapToGrid="0">
      <p:cViewPr varScale="1">
        <p:scale>
          <a:sx n="70" d="100"/>
          <a:sy n="70" d="100"/>
        </p:scale>
        <p:origin x="154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21/acs.est.2c00582"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021/acs.est.2c00582" TargetMode="External"/><Relationship Id="rId3" Type="http://schemas.openxmlformats.org/officeDocument/2006/relationships/image" Target="../media/image3.png"/><Relationship Id="rId7"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6852" y="1306603"/>
            <a:ext cx="4463511" cy="3990836"/>
          </a:xfrm>
          <a:prstGeom prst="rect">
            <a:avLst/>
          </a:prstGeom>
          <a:noFill/>
          <a:ln w="9525">
            <a:noFill/>
            <a:miter lim="800000"/>
            <a:headEnd/>
            <a:tailEnd/>
          </a:ln>
        </p:spPr>
        <p:txBody>
          <a:bodyPr wrap="square">
            <a:spAutoFit/>
          </a:bodyPr>
          <a:lstStyle/>
          <a:p>
            <a:pPr marL="0" marR="0" algn="just">
              <a:spcBef>
                <a:spcPts val="0"/>
              </a:spcBef>
              <a:spcAft>
                <a:spcPts val="800"/>
              </a:spcAft>
            </a:pPr>
            <a:r>
              <a:rPr lang="en-US" sz="1200" dirty="0" smtClean="0">
                <a:latin typeface="+mn-lt"/>
                <a:ea typeface="Calibri" panose="020F0502020204030204" pitchFamily="34" charset="0"/>
                <a:cs typeface="Times New Roman" panose="02020603050405020304" pitchFamily="18" charset="0"/>
              </a:rPr>
              <a:t>Coal tar pavement sealant can protect</a:t>
            </a:r>
            <a:r>
              <a:rPr lang="en-US" sz="1200" dirty="0" smtClean="0">
                <a:effectLst/>
                <a:latin typeface="+mn-lt"/>
                <a:ea typeface="Calibri" panose="020F0502020204030204" pitchFamily="34" charset="0"/>
                <a:cs typeface="Times New Roman" panose="02020603050405020304" pitchFamily="18" charset="0"/>
              </a:rPr>
              <a:t> roads and parking lots from </a:t>
            </a:r>
            <a:r>
              <a:rPr lang="en-US" sz="1200" dirty="0">
                <a:effectLst/>
                <a:latin typeface="+mn-lt"/>
                <a:ea typeface="Calibri" panose="020F0502020204030204" pitchFamily="34" charset="0"/>
                <a:cs typeface="Times New Roman" panose="02020603050405020304" pitchFamily="18" charset="0"/>
              </a:rPr>
              <a:t>degradation. </a:t>
            </a:r>
            <a:r>
              <a:rPr lang="en-US" sz="1200" dirty="0" smtClean="0">
                <a:latin typeface="+mn-lt"/>
                <a:ea typeface="Calibri" panose="020F0502020204030204" pitchFamily="34" charset="0"/>
                <a:cs typeface="Times New Roman" panose="02020603050405020304" pitchFamily="18" charset="0"/>
              </a:rPr>
              <a:t>However, t</a:t>
            </a:r>
            <a:r>
              <a:rPr lang="en-US" sz="1200" dirty="0" smtClean="0">
                <a:latin typeface="+mn-lt"/>
                <a:ea typeface="Calibri" panose="020F0502020204030204" pitchFamily="34" charset="0"/>
                <a:cs typeface="Times New Roman" panose="02020603050405020304" pitchFamily="18" charset="0"/>
              </a:rPr>
              <a:t>hese sealants are known to </a:t>
            </a:r>
            <a:r>
              <a:rPr lang="en-US" sz="1200" dirty="0" smtClean="0">
                <a:effectLst/>
                <a:latin typeface="+mn-lt"/>
                <a:ea typeface="Calibri" panose="020F0502020204030204" pitchFamily="34" charset="0"/>
                <a:cs typeface="Times New Roman" panose="02020603050405020304" pitchFamily="18" charset="0"/>
              </a:rPr>
              <a:t>contain high concentrations </a:t>
            </a:r>
            <a:r>
              <a:rPr lang="en-US" sz="1200" dirty="0">
                <a:effectLst/>
                <a:latin typeface="+mn-lt"/>
                <a:ea typeface="Calibri" panose="020F0502020204030204" pitchFamily="34" charset="0"/>
                <a:cs typeface="Times New Roman" panose="02020603050405020304" pitchFamily="18" charset="0"/>
              </a:rPr>
              <a:t>of carcinogenic polycyclic aromatic hydrocarbons (PAHs</a:t>
            </a:r>
            <a:r>
              <a:rPr lang="en-US" sz="1200" dirty="0" smtClean="0">
                <a:effectLst/>
                <a:latin typeface="+mn-lt"/>
                <a:ea typeface="Calibri" panose="020F0502020204030204" pitchFamily="34" charset="0"/>
                <a:cs typeface="Times New Roman" panose="02020603050405020304" pitchFamily="18" charset="0"/>
              </a:rPr>
              <a:t>). In this user collaboration, coal </a:t>
            </a:r>
            <a:r>
              <a:rPr lang="en-US" sz="1200" dirty="0">
                <a:effectLst/>
                <a:latin typeface="+mn-lt"/>
                <a:ea typeface="Calibri" panose="020F0502020204030204" pitchFamily="34" charset="0"/>
                <a:cs typeface="Times New Roman" panose="02020603050405020304" pitchFamily="18" charset="0"/>
              </a:rPr>
              <a:t>tar sealant was </a:t>
            </a:r>
            <a:r>
              <a:rPr lang="en-US" sz="1200" dirty="0" smtClean="0">
                <a:effectLst/>
                <a:latin typeface="+mn-lt"/>
                <a:ea typeface="Calibri" panose="020F0502020204030204" pitchFamily="34" charset="0"/>
                <a:cs typeface="Times New Roman" panose="02020603050405020304" pitchFamily="18" charset="0"/>
              </a:rPr>
              <a:t>submerged in water and exposed </a:t>
            </a:r>
            <a:r>
              <a:rPr lang="en-US" sz="1200" dirty="0">
                <a:effectLst/>
                <a:latin typeface="+mn-lt"/>
                <a:ea typeface="Calibri" panose="020F0502020204030204" pitchFamily="34" charset="0"/>
                <a:cs typeface="Times New Roman" panose="02020603050405020304" pitchFamily="18" charset="0"/>
              </a:rPr>
              <a:t>to laboratory-simulated </a:t>
            </a:r>
            <a:r>
              <a:rPr lang="en-US" sz="1200" dirty="0" smtClean="0">
                <a:effectLst/>
                <a:latin typeface="+mn-lt"/>
                <a:ea typeface="Calibri" panose="020F0502020204030204" pitchFamily="34" charset="0"/>
                <a:cs typeface="Times New Roman" panose="02020603050405020304" pitchFamily="18" charset="0"/>
              </a:rPr>
              <a:t>sunlight. The weathered </a:t>
            </a:r>
            <a:r>
              <a:rPr lang="en-US" sz="1200" dirty="0">
                <a:effectLst/>
                <a:latin typeface="+mn-lt"/>
                <a:ea typeface="Calibri" panose="020F0502020204030204" pitchFamily="34" charset="0"/>
                <a:cs typeface="Times New Roman" panose="02020603050405020304" pitchFamily="18" charset="0"/>
              </a:rPr>
              <a:t>sealant and water-soluble fraction were analyzed </a:t>
            </a:r>
            <a:r>
              <a:rPr lang="en-US" sz="1200" dirty="0" smtClean="0">
                <a:effectLst/>
                <a:latin typeface="+mn-lt"/>
                <a:ea typeface="Calibri" panose="020F0502020204030204" pitchFamily="34" charset="0"/>
                <a:cs typeface="Times New Roman" panose="02020603050405020304" pitchFamily="18" charset="0"/>
              </a:rPr>
              <a:t>using </a:t>
            </a:r>
            <a:r>
              <a:rPr lang="en-US" sz="1200" dirty="0">
                <a:effectLst/>
                <a:latin typeface="+mn-lt"/>
                <a:ea typeface="Calibri" panose="020F0502020204030204" pitchFamily="34" charset="0"/>
                <a:cs typeface="Times New Roman" panose="02020603050405020304" pitchFamily="18" charset="0"/>
              </a:rPr>
              <a:t>ultrahigh-resolution Fourier </a:t>
            </a:r>
            <a:r>
              <a:rPr lang="en-US" sz="1200" dirty="0" smtClean="0">
                <a:latin typeface="+mn-lt"/>
                <a:ea typeface="Calibri" panose="020F0502020204030204" pitchFamily="34" charset="0"/>
                <a:cs typeface="Times New Roman" panose="02020603050405020304" pitchFamily="18" charset="0"/>
              </a:rPr>
              <a:t>Tr</a:t>
            </a:r>
            <a:r>
              <a:rPr lang="en-US" sz="1200" dirty="0" smtClean="0">
                <a:effectLst/>
                <a:latin typeface="+mn-lt"/>
                <a:ea typeface="Calibri" panose="020F0502020204030204" pitchFamily="34" charset="0"/>
                <a:cs typeface="Times New Roman" panose="02020603050405020304" pitchFamily="18" charset="0"/>
              </a:rPr>
              <a:t>ansform Ion </a:t>
            </a:r>
            <a:r>
              <a:rPr lang="en-US" sz="1200" dirty="0">
                <a:latin typeface="+mn-lt"/>
                <a:ea typeface="Calibri" panose="020F0502020204030204" pitchFamily="34" charset="0"/>
                <a:cs typeface="Times New Roman" panose="02020603050405020304" pitchFamily="18" charset="0"/>
              </a:rPr>
              <a:t>C</a:t>
            </a:r>
            <a:r>
              <a:rPr lang="en-US" sz="1200" dirty="0" smtClean="0">
                <a:effectLst/>
                <a:latin typeface="+mn-lt"/>
                <a:ea typeface="Calibri" panose="020F0502020204030204" pitchFamily="34" charset="0"/>
                <a:cs typeface="Times New Roman" panose="02020603050405020304" pitchFamily="18" charset="0"/>
              </a:rPr>
              <a:t>yclotron </a:t>
            </a:r>
            <a:r>
              <a:rPr lang="en-US" sz="1200" dirty="0">
                <a:latin typeface="+mn-lt"/>
                <a:ea typeface="Calibri" panose="020F0502020204030204" pitchFamily="34" charset="0"/>
                <a:cs typeface="Times New Roman" panose="02020603050405020304" pitchFamily="18" charset="0"/>
              </a:rPr>
              <a:t>R</a:t>
            </a:r>
            <a:r>
              <a:rPr lang="en-US" sz="1200" dirty="0" smtClean="0">
                <a:effectLst/>
                <a:latin typeface="+mn-lt"/>
                <a:ea typeface="Calibri" panose="020F0502020204030204" pitchFamily="34" charset="0"/>
                <a:cs typeface="Times New Roman" panose="02020603050405020304" pitchFamily="18" charset="0"/>
              </a:rPr>
              <a:t>esonance </a:t>
            </a:r>
            <a:r>
              <a:rPr lang="en-US" sz="1200" dirty="0">
                <a:latin typeface="+mn-lt"/>
                <a:ea typeface="Calibri" panose="020F0502020204030204" pitchFamily="34" charset="0"/>
                <a:cs typeface="Times New Roman" panose="02020603050405020304" pitchFamily="18" charset="0"/>
              </a:rPr>
              <a:t>M</a:t>
            </a:r>
            <a:r>
              <a:rPr lang="en-US" sz="1200" dirty="0" smtClean="0">
                <a:effectLst/>
                <a:latin typeface="+mn-lt"/>
                <a:ea typeface="Calibri" panose="020F0502020204030204" pitchFamily="34" charset="0"/>
                <a:cs typeface="Times New Roman" panose="02020603050405020304" pitchFamily="18" charset="0"/>
              </a:rPr>
              <a:t>ass </a:t>
            </a:r>
            <a:r>
              <a:rPr lang="en-US" sz="1200" dirty="0">
                <a:latin typeface="+mn-lt"/>
                <a:ea typeface="Calibri" panose="020F0502020204030204" pitchFamily="34" charset="0"/>
                <a:cs typeface="Times New Roman" panose="02020603050405020304" pitchFamily="18" charset="0"/>
              </a:rPr>
              <a:t>S</a:t>
            </a:r>
            <a:r>
              <a:rPr lang="en-US" sz="1200" dirty="0" smtClean="0">
                <a:effectLst/>
                <a:latin typeface="+mn-lt"/>
                <a:ea typeface="Calibri" panose="020F0502020204030204" pitchFamily="34" charset="0"/>
                <a:cs typeface="Times New Roman" panose="02020603050405020304" pitchFamily="18" charset="0"/>
              </a:rPr>
              <a:t>pectrometry </a:t>
            </a:r>
            <a:r>
              <a:rPr lang="en-US" sz="1200" dirty="0">
                <a:effectLst/>
                <a:latin typeface="+mn-lt"/>
                <a:ea typeface="Calibri" panose="020F0502020204030204" pitchFamily="34" charset="0"/>
                <a:cs typeface="Times New Roman" panose="02020603050405020304" pitchFamily="18" charset="0"/>
              </a:rPr>
              <a:t>(FT-ICR MS). FT-ICR MS assigned tens of thousands of compounds in the weathered sealant and the water fractions. </a:t>
            </a:r>
            <a:endParaRPr lang="en-US" sz="1200" dirty="0">
              <a:latin typeface="+mn-lt"/>
              <a:ea typeface="Calibri" panose="020F0502020204030204" pitchFamily="34" charset="0"/>
              <a:cs typeface="Times New Roman" panose="02020603050405020304" pitchFamily="18" charset="0"/>
            </a:endParaRPr>
          </a:p>
          <a:p>
            <a:pPr algn="just">
              <a:spcBef>
                <a:spcPts val="0"/>
              </a:spcBef>
              <a:spcAft>
                <a:spcPts val="800"/>
              </a:spcAft>
            </a:pPr>
            <a:r>
              <a:rPr lang="en-US" sz="1200" dirty="0" smtClean="0">
                <a:ea typeface="Calibri" panose="020F0502020204030204" pitchFamily="34" charset="0"/>
                <a:cs typeface="Times New Roman" panose="02020603050405020304" pitchFamily="18" charset="0"/>
              </a:rPr>
              <a:t>The FT-ICR data find that coal </a:t>
            </a:r>
            <a:r>
              <a:rPr lang="en-US" sz="1200" dirty="0">
                <a:ea typeface="Calibri" panose="020F0502020204030204" pitchFamily="34" charset="0"/>
                <a:cs typeface="Times New Roman" panose="02020603050405020304" pitchFamily="18" charset="0"/>
              </a:rPr>
              <a:t>tar pavement sealants are oxidized by sunlight into toxic water-soluble compounds </a:t>
            </a:r>
            <a:r>
              <a:rPr lang="en-US" sz="1200" dirty="0" smtClean="0">
                <a:ea typeface="Calibri" panose="020F0502020204030204" pitchFamily="34" charset="0"/>
                <a:cs typeface="Times New Roman" panose="02020603050405020304" pitchFamily="18" charset="0"/>
              </a:rPr>
              <a:t>(oxy-PAHs</a:t>
            </a:r>
            <a:r>
              <a:rPr lang="en-US" sz="1200" dirty="0">
                <a:ea typeface="Calibri" panose="020F0502020204030204" pitchFamily="34" charset="0"/>
                <a:cs typeface="Times New Roman" panose="02020603050405020304" pitchFamily="18" charset="0"/>
              </a:rPr>
              <a:t>) that can pollute </a:t>
            </a:r>
            <a:r>
              <a:rPr lang="en-US" sz="1200" dirty="0" smtClean="0">
                <a:ea typeface="Calibri" panose="020F0502020204030204" pitchFamily="34" charset="0"/>
                <a:cs typeface="Times New Roman" panose="02020603050405020304" pitchFamily="18" charset="0"/>
              </a:rPr>
              <a:t>waterways. </a:t>
            </a:r>
            <a:r>
              <a:rPr lang="en-US" sz="1200" dirty="0" smtClean="0">
                <a:effectLst/>
                <a:latin typeface="+mn-lt"/>
                <a:ea typeface="Calibri" panose="020F0502020204030204" pitchFamily="34" charset="0"/>
                <a:cs typeface="Times New Roman" panose="02020603050405020304" pitchFamily="18" charset="0"/>
              </a:rPr>
              <a:t>Water </a:t>
            </a:r>
            <a:r>
              <a:rPr lang="en-US" sz="1200" dirty="0">
                <a:effectLst/>
                <a:latin typeface="+mn-lt"/>
                <a:ea typeface="Calibri" panose="020F0502020204030204" pitchFamily="34" charset="0"/>
                <a:cs typeface="Times New Roman" panose="02020603050405020304" pitchFamily="18" charset="0"/>
              </a:rPr>
              <a:t>fractions were tested for toxicity, which revealed that coal tar sealant can transfer toxic compounds into </a:t>
            </a:r>
            <a:r>
              <a:rPr lang="en-US" sz="1200" dirty="0" smtClean="0">
                <a:effectLst/>
                <a:latin typeface="+mn-lt"/>
                <a:ea typeface="Calibri" panose="020F0502020204030204" pitchFamily="34" charset="0"/>
                <a:cs typeface="Times New Roman" panose="02020603050405020304" pitchFamily="18" charset="0"/>
              </a:rPr>
              <a:t>groundwater and marine environments.</a:t>
            </a:r>
            <a:endParaRPr lang="en-US" sz="1200" dirty="0">
              <a:effectLst/>
              <a:latin typeface="+mn-lt"/>
              <a:ea typeface="Calibri" panose="020F0502020204030204" pitchFamily="34" charset="0"/>
              <a:cs typeface="Times New Roman" panose="02020603050405020304" pitchFamily="18" charset="0"/>
            </a:endParaRPr>
          </a:p>
          <a:p>
            <a:pPr algn="just">
              <a:spcBef>
                <a:spcPts val="0"/>
              </a:spcBef>
              <a:spcAft>
                <a:spcPts val="800"/>
              </a:spcAft>
            </a:pPr>
            <a:r>
              <a:rPr lang="en-US" sz="1200" dirty="0" smtClean="0">
                <a:effectLst/>
                <a:latin typeface="+mn-lt"/>
                <a:ea typeface="Calibri" panose="020F0502020204030204" pitchFamily="34" charset="0"/>
                <a:cs typeface="Times New Roman" panose="02020603050405020304" pitchFamily="18" charset="0"/>
              </a:rPr>
              <a:t>FT-ICR </a:t>
            </a:r>
            <a:r>
              <a:rPr lang="en-US" sz="1200" dirty="0">
                <a:effectLst/>
                <a:latin typeface="+mn-lt"/>
                <a:ea typeface="Calibri" panose="020F0502020204030204" pitchFamily="34" charset="0"/>
                <a:cs typeface="Times New Roman" panose="02020603050405020304" pitchFamily="18" charset="0"/>
              </a:rPr>
              <a:t>MS and toxicity testing provide evidence that </a:t>
            </a:r>
            <a:r>
              <a:rPr lang="en-US" sz="1200" dirty="0" smtClean="0">
                <a:effectLst/>
                <a:latin typeface="+mn-lt"/>
                <a:ea typeface="Calibri" panose="020F0502020204030204" pitchFamily="34" charset="0"/>
                <a:cs typeface="Times New Roman" panose="02020603050405020304" pitchFamily="18" charset="0"/>
              </a:rPr>
              <a:t>coal </a:t>
            </a:r>
            <a:r>
              <a:rPr lang="en-US" sz="1200" dirty="0">
                <a:effectLst/>
                <a:latin typeface="+mn-lt"/>
                <a:ea typeface="Calibri" panose="020F0502020204030204" pitchFamily="34" charset="0"/>
                <a:cs typeface="Times New Roman" panose="02020603050405020304" pitchFamily="18" charset="0"/>
              </a:rPr>
              <a:t>tar-based </a:t>
            </a:r>
            <a:r>
              <a:rPr lang="en-US" sz="1200" dirty="0" smtClean="0">
                <a:effectLst/>
                <a:latin typeface="+mn-lt"/>
                <a:ea typeface="Calibri" panose="020F0502020204030204" pitchFamily="34" charset="0"/>
                <a:cs typeface="Times New Roman" panose="02020603050405020304" pitchFamily="18" charset="0"/>
              </a:rPr>
              <a:t>sealants </a:t>
            </a:r>
            <a:r>
              <a:rPr lang="en-US" sz="1200" dirty="0">
                <a:effectLst/>
                <a:latin typeface="+mn-lt"/>
                <a:ea typeface="Calibri" panose="020F0502020204030204" pitchFamily="34" charset="0"/>
                <a:cs typeface="Times New Roman" panose="02020603050405020304" pitchFamily="18" charset="0"/>
              </a:rPr>
              <a:t>should be </a:t>
            </a:r>
            <a:r>
              <a:rPr lang="en-US" sz="1200" dirty="0" smtClean="0">
                <a:effectLst/>
                <a:latin typeface="+mn-lt"/>
                <a:ea typeface="Calibri" panose="020F0502020204030204" pitchFamily="34" charset="0"/>
                <a:cs typeface="Times New Roman" panose="02020603050405020304" pitchFamily="18" charset="0"/>
              </a:rPr>
              <a:t>avoided. However, testing </a:t>
            </a:r>
            <a:r>
              <a:rPr lang="en-US" sz="1200" dirty="0">
                <a:effectLst/>
                <a:latin typeface="+mn-lt"/>
                <a:ea typeface="Calibri" panose="020F0502020204030204" pitchFamily="34" charset="0"/>
                <a:cs typeface="Times New Roman" panose="02020603050405020304" pitchFamily="18" charset="0"/>
              </a:rPr>
              <a:t>to determine toxic effects on humans requires additional research on human cell </a:t>
            </a:r>
            <a:r>
              <a:rPr lang="en-US" sz="1200" dirty="0" smtClean="0">
                <a:effectLst/>
                <a:latin typeface="+mn-lt"/>
                <a:ea typeface="Calibri" panose="020F0502020204030204" pitchFamily="34" charset="0"/>
                <a:cs typeface="Times New Roman" panose="02020603050405020304" pitchFamily="18" charset="0"/>
              </a:rPr>
              <a:t>lines, research that is now underway in an  </a:t>
            </a:r>
            <a:r>
              <a:rPr lang="en-US" sz="1200" dirty="0">
                <a:effectLst/>
                <a:latin typeface="+mn-lt"/>
                <a:ea typeface="Calibri" panose="020F0502020204030204" pitchFamily="34" charset="0"/>
                <a:cs typeface="Times New Roman" panose="02020603050405020304" pitchFamily="18" charset="0"/>
              </a:rPr>
              <a:t>ongoing collaboration with MIT</a:t>
            </a:r>
            <a:r>
              <a:rPr lang="en-US" sz="1200" dirty="0" smtClean="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5BB2F039-39DB-4D40-8445-9C55A77E711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5515"/>
          <a:stretch/>
        </p:blipFill>
        <p:spPr>
          <a:xfrm>
            <a:off x="4490286" y="1376990"/>
            <a:ext cx="1564584" cy="2465805"/>
          </a:xfrm>
          <a:prstGeom prst="rect">
            <a:avLst/>
          </a:prstGeom>
        </p:spPr>
      </p:pic>
      <p:pic>
        <p:nvPicPr>
          <p:cNvPr id="9" name="Picture 8" descr="Diagram&#10;&#10;Description automatically generated">
            <a:extLst>
              <a:ext uri="{FF2B5EF4-FFF2-40B4-BE49-F238E27FC236}">
                <a16:creationId xmlns:a16="http://schemas.microsoft.com/office/drawing/2014/main" id="{BAA9677B-5644-4379-BB3B-93A5062E34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1400" y="3903653"/>
            <a:ext cx="3059113" cy="1988133"/>
          </a:xfrm>
          <a:prstGeom prst="rect">
            <a:avLst/>
          </a:prstGeom>
        </p:spPr>
      </p:pic>
      <p:pic>
        <p:nvPicPr>
          <p:cNvPr id="10" name="Picture 9" descr="A picture containing indoor, blender, filled, vessel&#10;&#10;Description automatically generated">
            <a:extLst>
              <a:ext uri="{FF2B5EF4-FFF2-40B4-BE49-F238E27FC236}">
                <a16:creationId xmlns:a16="http://schemas.microsoft.com/office/drawing/2014/main" id="{8A075618-9A1F-4B26-8059-C3E38FA49EC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81559" y="1867472"/>
            <a:ext cx="1748036" cy="1969887"/>
          </a:xfrm>
          <a:prstGeom prst="rect">
            <a:avLst/>
          </a:prstGeom>
        </p:spPr>
      </p:pic>
      <p:sp>
        <p:nvSpPr>
          <p:cNvPr id="11" name="Text Box 62">
            <a:extLst>
              <a:ext uri="{FF2B5EF4-FFF2-40B4-BE49-F238E27FC236}">
                <a16:creationId xmlns:a16="http://schemas.microsoft.com/office/drawing/2014/main" id="{F07088EC-EDDE-403E-B037-A36D9A8CB8B4}"/>
              </a:ext>
            </a:extLst>
          </p:cNvPr>
          <p:cNvSpPr txBox="1">
            <a:spLocks noChangeArrowheads="1"/>
          </p:cNvSpPr>
          <p:nvPr/>
        </p:nvSpPr>
        <p:spPr bwMode="auto">
          <a:xfrm>
            <a:off x="857063" y="-10540"/>
            <a:ext cx="7245788" cy="1269065"/>
          </a:xfrm>
          <a:prstGeom prst="rect">
            <a:avLst/>
          </a:prstGeom>
          <a:noFill/>
          <a:ln w="9525">
            <a:noFill/>
            <a:miter lim="800000"/>
            <a:headEnd/>
            <a:tailEnd/>
          </a:ln>
        </p:spPr>
        <p:txBody>
          <a:bodyPr wrap="square">
            <a:spAutoFit/>
          </a:bodyPr>
          <a:lstStyle/>
          <a:p>
            <a:pPr algn="ctr">
              <a:spcBef>
                <a:spcPts val="0"/>
              </a:spcBef>
            </a:pPr>
            <a:r>
              <a:rPr lang="en-US" sz="1400" b="1" kern="1200" dirty="0" smtClean="0"/>
              <a:t>Pavement </a:t>
            </a:r>
            <a:r>
              <a:rPr lang="en-US" sz="1400" b="1" kern="1200" dirty="0"/>
              <a:t>Sealant Leaches Environmental Contaminants</a:t>
            </a:r>
            <a:endParaRPr lang="en-US" sz="600" dirty="0"/>
          </a:p>
          <a:p>
            <a:pPr marL="0" marR="0" algn="ctr">
              <a:lnSpc>
                <a:spcPct val="107000"/>
              </a:lnSpc>
              <a:spcBef>
                <a:spcPts val="0"/>
              </a:spcBef>
              <a:spcAft>
                <a:spcPts val="0"/>
              </a:spcAft>
              <a:tabLst>
                <a:tab pos="742950" algn="l"/>
              </a:tabLst>
            </a:pPr>
            <a:r>
              <a:rPr lang="en-US" sz="1050" dirty="0">
                <a:solidFill>
                  <a:srgbClr val="000000"/>
                </a:solidFill>
                <a:effectLst/>
                <a:latin typeface="+mn-lt"/>
                <a:ea typeface="Calibri" panose="020F0502020204030204" pitchFamily="34" charset="0"/>
                <a:cs typeface="Times New Roman" panose="02020603050405020304" pitchFamily="18" charset="0"/>
              </a:rPr>
              <a:t>Taylor J. Glattke</a:t>
            </a:r>
            <a:r>
              <a:rPr lang="en-US" sz="1050" baseline="30000" dirty="0">
                <a:effectLst/>
                <a:latin typeface="+mn-lt"/>
                <a:ea typeface="Calibri" panose="020F0502020204030204" pitchFamily="34" charset="0"/>
                <a:cs typeface="Times New Roman" panose="02020603050405020304" pitchFamily="18" charset="0"/>
              </a:rPr>
              <a:t>1,2</a:t>
            </a:r>
            <a:r>
              <a:rPr lang="en-US" sz="1050" dirty="0">
                <a:solidFill>
                  <a:srgbClr val="000000"/>
                </a:solidFill>
                <a:effectLst/>
                <a:latin typeface="+mn-lt"/>
                <a:ea typeface="Calibri" panose="020F0502020204030204" pitchFamily="34" charset="0"/>
                <a:cs typeface="Times New Roman" panose="02020603050405020304" pitchFamily="18" charset="0"/>
              </a:rPr>
              <a:t>, Martha L. Chacón-Patiño</a:t>
            </a:r>
            <a:r>
              <a:rPr lang="en-US" sz="1050" baseline="30000" dirty="0">
                <a:effectLst/>
                <a:latin typeface="+mn-lt"/>
                <a:ea typeface="Calibri" panose="020F0502020204030204" pitchFamily="34" charset="0"/>
                <a:cs typeface="Times New Roman" panose="02020603050405020304" pitchFamily="18" charset="0"/>
              </a:rPr>
              <a:t>2</a:t>
            </a:r>
            <a:r>
              <a:rPr lang="en-US" sz="1050" dirty="0">
                <a:solidFill>
                  <a:srgbClr val="000000"/>
                </a:solidFill>
                <a:effectLst/>
                <a:latin typeface="+mn-lt"/>
                <a:ea typeface="Calibri" panose="020F0502020204030204" pitchFamily="34" charset="0"/>
                <a:cs typeface="Times New Roman" panose="02020603050405020304" pitchFamily="18" charset="0"/>
              </a:rPr>
              <a:t>, </a:t>
            </a:r>
            <a:r>
              <a:rPr lang="en-US" sz="1050" dirty="0" err="1">
                <a:solidFill>
                  <a:srgbClr val="000000"/>
                </a:solidFill>
                <a:effectLst/>
                <a:latin typeface="+mn-lt"/>
                <a:ea typeface="Calibri" panose="020F0502020204030204" pitchFamily="34" charset="0"/>
                <a:cs typeface="Times New Roman" panose="02020603050405020304" pitchFamily="18" charset="0"/>
              </a:rPr>
              <a:t>Sarajeen</a:t>
            </a:r>
            <a:r>
              <a:rPr lang="en-US" sz="1050" dirty="0">
                <a:solidFill>
                  <a:srgbClr val="000000"/>
                </a:solidFill>
                <a:effectLst/>
                <a:latin typeface="+mn-lt"/>
                <a:ea typeface="Calibri" panose="020F0502020204030204" pitchFamily="34" charset="0"/>
                <a:cs typeface="Times New Roman" panose="02020603050405020304" pitchFamily="18" charset="0"/>
              </a:rPr>
              <a:t> Saima Hoque</a:t>
            </a:r>
            <a:r>
              <a:rPr lang="en-US" sz="1050" baseline="30000" dirty="0">
                <a:effectLst/>
                <a:latin typeface="+mn-lt"/>
                <a:ea typeface="Calibri" panose="020F0502020204030204" pitchFamily="34" charset="0"/>
                <a:cs typeface="Times New Roman" panose="02020603050405020304" pitchFamily="18" charset="0"/>
              </a:rPr>
              <a:t>3</a:t>
            </a:r>
            <a:r>
              <a:rPr lang="en-US" sz="1050" dirty="0">
                <a:solidFill>
                  <a:srgbClr val="000000"/>
                </a:solidFill>
                <a:effectLst/>
                <a:latin typeface="+mn-lt"/>
                <a:ea typeface="Calibri" panose="020F0502020204030204" pitchFamily="34" charset="0"/>
                <a:cs typeface="Times New Roman" panose="02020603050405020304" pitchFamily="18" charset="0"/>
              </a:rPr>
              <a:t>, Thomas E. Ennis</a:t>
            </a:r>
            <a:r>
              <a:rPr lang="en-US" sz="1050" baseline="30000" dirty="0">
                <a:effectLst/>
                <a:latin typeface="+mn-lt"/>
                <a:ea typeface="Calibri" panose="020F0502020204030204" pitchFamily="34" charset="0"/>
                <a:cs typeface="Times New Roman" panose="02020603050405020304" pitchFamily="18" charset="0"/>
              </a:rPr>
              <a:t>4</a:t>
            </a:r>
            <a:r>
              <a:rPr lang="en-US" sz="1050" dirty="0">
                <a:solidFill>
                  <a:srgbClr val="000000"/>
                </a:solidFill>
                <a:effectLst/>
                <a:latin typeface="+mn-lt"/>
                <a:ea typeface="Calibri" panose="020F0502020204030204" pitchFamily="34" charset="0"/>
                <a:cs typeface="Times New Roman" panose="02020603050405020304" pitchFamily="18" charset="0"/>
              </a:rPr>
              <a:t>, Steven </a:t>
            </a:r>
            <a:r>
              <a:rPr lang="en-US" sz="1050" dirty="0" err="1">
                <a:solidFill>
                  <a:srgbClr val="000000"/>
                </a:solidFill>
                <a:effectLst/>
                <a:latin typeface="+mn-lt"/>
                <a:ea typeface="Calibri" panose="020F0502020204030204" pitchFamily="34" charset="0"/>
                <a:cs typeface="Times New Roman" panose="02020603050405020304" pitchFamily="18" charset="0"/>
              </a:rPr>
              <a:t>Greason</a:t>
            </a:r>
            <a:r>
              <a:rPr lang="en-US" sz="1050" baseline="30000" dirty="0">
                <a:effectLst/>
                <a:latin typeface="+mn-lt"/>
                <a:ea typeface="Calibri" panose="020F0502020204030204" pitchFamily="34" charset="0"/>
                <a:cs typeface="Times New Roman" panose="02020603050405020304" pitchFamily="18" charset="0"/>
              </a:rPr>
              <a:t> 5</a:t>
            </a:r>
            <a:r>
              <a:rPr lang="en-US" sz="1050">
                <a:solidFill>
                  <a:srgbClr val="000000"/>
                </a:solidFill>
                <a:effectLst/>
                <a:latin typeface="+mn-lt"/>
                <a:ea typeface="Calibri" panose="020F0502020204030204" pitchFamily="34" charset="0"/>
                <a:cs typeface="Times New Roman" panose="02020603050405020304" pitchFamily="18" charset="0"/>
              </a:rPr>
              <a:t>, </a:t>
            </a:r>
            <a:endParaRPr lang="en-US" sz="1050" smtClean="0">
              <a:solidFill>
                <a:srgbClr val="000000"/>
              </a:solidFill>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tabLst>
                <a:tab pos="742950" algn="l"/>
              </a:tabLst>
            </a:pPr>
            <a:r>
              <a:rPr lang="en-US" sz="1050" smtClean="0">
                <a:solidFill>
                  <a:srgbClr val="000000"/>
                </a:solidFill>
                <a:effectLst/>
                <a:latin typeface="+mn-lt"/>
                <a:ea typeface="Calibri" panose="020F0502020204030204" pitchFamily="34" charset="0"/>
                <a:cs typeface="Times New Roman" panose="02020603050405020304" pitchFamily="18" charset="0"/>
              </a:rPr>
              <a:t>Alan </a:t>
            </a:r>
            <a:r>
              <a:rPr lang="en-US" sz="1050" dirty="0">
                <a:solidFill>
                  <a:srgbClr val="000000"/>
                </a:solidFill>
                <a:effectLst/>
                <a:latin typeface="+mn-lt"/>
                <a:ea typeface="Calibri" panose="020F0502020204030204" pitchFamily="34" charset="0"/>
                <a:cs typeface="Times New Roman" panose="02020603050405020304" pitchFamily="18" charset="0"/>
              </a:rPr>
              <a:t>G. Marshall</a:t>
            </a:r>
            <a:r>
              <a:rPr lang="en-US" sz="1050" baseline="30000" dirty="0">
                <a:effectLst/>
                <a:latin typeface="+mn-lt"/>
                <a:ea typeface="Calibri" panose="020F0502020204030204" pitchFamily="34" charset="0"/>
                <a:cs typeface="Times New Roman" panose="02020603050405020304" pitchFamily="18" charset="0"/>
              </a:rPr>
              <a:t>1,2</a:t>
            </a:r>
            <a:r>
              <a:rPr lang="en-US" sz="1050" dirty="0">
                <a:solidFill>
                  <a:srgbClr val="000000"/>
                </a:solidFill>
                <a:effectLst/>
                <a:latin typeface="+mn-lt"/>
                <a:ea typeface="Calibri" panose="020F0502020204030204" pitchFamily="34" charset="0"/>
                <a:cs typeface="Times New Roman" panose="02020603050405020304" pitchFamily="18" charset="0"/>
              </a:rPr>
              <a:t>, Ryan P. Rodgers</a:t>
            </a:r>
            <a:r>
              <a:rPr lang="en-US" sz="1050" baseline="30000" dirty="0">
                <a:effectLst/>
                <a:latin typeface="+mn-lt"/>
                <a:ea typeface="Calibri" panose="020F0502020204030204" pitchFamily="34" charset="0"/>
                <a:cs typeface="Times New Roman" panose="02020603050405020304" pitchFamily="18" charset="0"/>
              </a:rPr>
              <a:t>1,2</a:t>
            </a:r>
            <a:endParaRPr lang="en-US" sz="1050" dirty="0">
              <a:effectLst/>
              <a:latin typeface="+mn-lt"/>
              <a:ea typeface="Calibri" panose="020F0502020204030204" pitchFamily="34" charset="0"/>
              <a:cs typeface="Times New Roman" panose="02020603050405020304" pitchFamily="18" charset="0"/>
            </a:endParaRPr>
          </a:p>
          <a:p>
            <a:pPr algn="ctr">
              <a:spcBef>
                <a:spcPts val="0"/>
              </a:spcBef>
            </a:pPr>
            <a:r>
              <a:rPr lang="en-US" sz="1000" b="1" dirty="0">
                <a:solidFill>
                  <a:srgbClr val="0033CC"/>
                </a:solidFill>
              </a:rPr>
              <a:t>1. </a:t>
            </a:r>
            <a:r>
              <a:rPr lang="en-US" sz="1000" b="1" kern="1200" dirty="0">
                <a:solidFill>
                  <a:srgbClr val="0033CC"/>
                </a:solidFill>
              </a:rPr>
              <a:t>Ion Cyclotron Resonance Program, National High Magnetic Field Laboratory 2. Department of Chemistry and Biochemistry, Florida State University 3. Department of Civil &amp; Environmental Engineering, FAMU-FSU College of Engineering </a:t>
            </a:r>
            <a:r>
              <a:rPr lang="en-US" sz="1000" b="1" dirty="0">
                <a:solidFill>
                  <a:srgbClr val="0033CC"/>
                </a:solidFill>
              </a:rPr>
              <a:t>4. </a:t>
            </a:r>
            <a:r>
              <a:rPr lang="en-US" sz="1000" b="1" kern="1200" dirty="0">
                <a:solidFill>
                  <a:srgbClr val="0033CC"/>
                </a:solidFill>
              </a:rPr>
              <a:t>Watershed Protection Department, City of Austin, TX </a:t>
            </a:r>
            <a:r>
              <a:rPr lang="en-US" sz="1000" b="1" dirty="0">
                <a:solidFill>
                  <a:srgbClr val="0033CC"/>
                </a:solidFill>
              </a:rPr>
              <a:t>5. </a:t>
            </a:r>
            <a:r>
              <a:rPr lang="en-US" sz="1000" b="1" kern="1200" dirty="0" err="1">
                <a:solidFill>
                  <a:srgbClr val="0033CC"/>
                </a:solidFill>
              </a:rPr>
              <a:t>Sitelab</a:t>
            </a:r>
            <a:r>
              <a:rPr lang="en-US" sz="1000" b="1" kern="1200" dirty="0">
                <a:solidFill>
                  <a:srgbClr val="0033CC"/>
                </a:solidFill>
              </a:rPr>
              <a:t> Corporation</a:t>
            </a:r>
          </a:p>
          <a:p>
            <a:pPr algn="ctr">
              <a:spcBef>
                <a:spcPts val="0"/>
              </a:spcBef>
            </a:pPr>
            <a:r>
              <a:rPr lang="en-US" sz="1000" b="1" kern="1200" dirty="0"/>
              <a:t>Funding Grants:</a:t>
            </a:r>
            <a:r>
              <a:rPr lang="en-US" sz="1000" kern="1200" dirty="0"/>
              <a:t>  G.S. Boebinger (NSF </a:t>
            </a:r>
            <a:r>
              <a:rPr lang="en-US" sz="1000" dirty="0"/>
              <a:t>DMR-1644779</a:t>
            </a:r>
            <a:r>
              <a:rPr lang="en-US" sz="1000" kern="1200" dirty="0"/>
              <a:t>)</a:t>
            </a:r>
            <a:endParaRPr lang="en-US" sz="1000" b="1" kern="1200" dirty="0">
              <a:solidFill>
                <a:srgbClr val="0033CC"/>
              </a:solidFill>
            </a:endParaRPr>
          </a:p>
        </p:txBody>
      </p:sp>
      <p:sp>
        <p:nvSpPr>
          <p:cNvPr id="13" name="Rectangle 12">
            <a:extLst>
              <a:ext uri="{FF2B5EF4-FFF2-40B4-BE49-F238E27FC236}">
                <a16:creationId xmlns:a16="http://schemas.microsoft.com/office/drawing/2014/main" id="{B41216E3-2917-4543-99C6-9F69BF7DC79C}"/>
              </a:ext>
            </a:extLst>
          </p:cNvPr>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15" name="Rectangle 49">
            <a:extLst>
              <a:ext uri="{FF2B5EF4-FFF2-40B4-BE49-F238E27FC236}">
                <a16:creationId xmlns:a16="http://schemas.microsoft.com/office/drawing/2014/main" id="{7A3CFDF0-8629-4670-A430-F0530C0150D1}"/>
              </a:ext>
            </a:extLst>
          </p:cNvPr>
          <p:cNvSpPr>
            <a:spLocks noChangeArrowheads="1"/>
          </p:cNvSpPr>
          <p:nvPr/>
        </p:nvSpPr>
        <p:spPr bwMode="auto">
          <a:xfrm>
            <a:off x="4562107" y="1342924"/>
            <a:ext cx="4540416" cy="5474564"/>
          </a:xfrm>
          <a:prstGeom prst="rect">
            <a:avLst/>
          </a:prstGeom>
          <a:noFill/>
          <a:ln w="19050">
            <a:solidFill>
              <a:srgbClr val="0033CC"/>
            </a:solidFill>
            <a:miter lim="800000"/>
            <a:headEnd/>
            <a:tailEnd/>
          </a:ln>
        </p:spPr>
        <p:txBody>
          <a:bodyPr wrap="none" anchor="ctr"/>
          <a:lstStyle/>
          <a:p>
            <a:endParaRPr lang="en-US"/>
          </a:p>
        </p:txBody>
      </p:sp>
      <p:sp>
        <p:nvSpPr>
          <p:cNvPr id="16" name="Right Arrow 20">
            <a:extLst>
              <a:ext uri="{FF2B5EF4-FFF2-40B4-BE49-F238E27FC236}">
                <a16:creationId xmlns:a16="http://schemas.microsoft.com/office/drawing/2014/main" id="{5984C41E-A870-4B68-9674-8FA3E095D3E1}"/>
              </a:ext>
            </a:extLst>
          </p:cNvPr>
          <p:cNvSpPr/>
          <p:nvPr/>
        </p:nvSpPr>
        <p:spPr>
          <a:xfrm>
            <a:off x="5980049" y="2551914"/>
            <a:ext cx="475647" cy="307777"/>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D29D6E3-25D1-476C-A60D-AE6C201ADBFC}"/>
              </a:ext>
            </a:extLst>
          </p:cNvPr>
          <p:cNvSpPr txBox="1"/>
          <p:nvPr/>
        </p:nvSpPr>
        <p:spPr>
          <a:xfrm>
            <a:off x="6296315" y="1394593"/>
            <a:ext cx="2344660" cy="461665"/>
          </a:xfrm>
          <a:prstGeom prst="rect">
            <a:avLst/>
          </a:prstGeom>
          <a:noFill/>
          <a:ln w="19050">
            <a:solidFill>
              <a:schemeClr val="tx1"/>
            </a:solidFill>
          </a:ln>
        </p:spPr>
        <p:txBody>
          <a:bodyPr wrap="square" rtlCol="0">
            <a:spAutoFit/>
          </a:bodyPr>
          <a:lstStyle/>
          <a:p>
            <a:pPr algn="ctr"/>
            <a:r>
              <a:rPr lang="en-US" sz="1200" b="1" dirty="0"/>
              <a:t>Laboratory-scale Weathering (“Rain</a:t>
            </a:r>
            <a:r>
              <a:rPr lang="en-US" sz="1200" b="1" dirty="0" smtClean="0"/>
              <a:t>” and ”Sunlight</a:t>
            </a:r>
            <a:r>
              <a:rPr lang="en-US" sz="1200" b="1" dirty="0"/>
              <a:t>”)</a:t>
            </a:r>
          </a:p>
        </p:txBody>
      </p:sp>
      <p:sp>
        <p:nvSpPr>
          <p:cNvPr id="18" name="TextBox 17">
            <a:extLst>
              <a:ext uri="{FF2B5EF4-FFF2-40B4-BE49-F238E27FC236}">
                <a16:creationId xmlns:a16="http://schemas.microsoft.com/office/drawing/2014/main" id="{3ECFBA05-86E4-41BE-9366-2AB9A2CEDC5A}"/>
              </a:ext>
            </a:extLst>
          </p:cNvPr>
          <p:cNvSpPr txBox="1"/>
          <p:nvPr/>
        </p:nvSpPr>
        <p:spPr>
          <a:xfrm>
            <a:off x="4573715" y="5097634"/>
            <a:ext cx="1449153" cy="646331"/>
          </a:xfrm>
          <a:prstGeom prst="rect">
            <a:avLst/>
          </a:prstGeom>
          <a:noFill/>
          <a:ln w="19050">
            <a:noFill/>
          </a:ln>
        </p:spPr>
        <p:txBody>
          <a:bodyPr wrap="square" rtlCol="0">
            <a:spAutoFit/>
          </a:bodyPr>
          <a:lstStyle/>
          <a:p>
            <a:pPr algn="r"/>
            <a:r>
              <a:rPr lang="en-US" sz="1200" b="1" dirty="0" smtClean="0"/>
              <a:t>Toxic Chemicals </a:t>
            </a:r>
            <a:r>
              <a:rPr lang="en-US" sz="1200" b="1" dirty="0"/>
              <a:t>in Groundwater Ecosystems</a:t>
            </a:r>
          </a:p>
        </p:txBody>
      </p:sp>
      <p:sp>
        <p:nvSpPr>
          <p:cNvPr id="19" name="TextBox 18">
            <a:extLst>
              <a:ext uri="{FF2B5EF4-FFF2-40B4-BE49-F238E27FC236}">
                <a16:creationId xmlns:a16="http://schemas.microsoft.com/office/drawing/2014/main" id="{95DBCF96-8DAC-443A-9119-4D350468F29E}"/>
              </a:ext>
            </a:extLst>
          </p:cNvPr>
          <p:cNvSpPr txBox="1"/>
          <p:nvPr/>
        </p:nvSpPr>
        <p:spPr>
          <a:xfrm>
            <a:off x="4562107" y="5839113"/>
            <a:ext cx="4523682" cy="1015663"/>
          </a:xfrm>
          <a:prstGeom prst="rect">
            <a:avLst/>
          </a:prstGeom>
          <a:noFill/>
        </p:spPr>
        <p:txBody>
          <a:bodyPr wrap="square">
            <a:spAutoFit/>
          </a:bodyPr>
          <a:lstStyle/>
          <a:p>
            <a:pPr algn="just"/>
            <a:r>
              <a:rPr lang="en-US" sz="1200" dirty="0" smtClean="0"/>
              <a:t>Coal tar pavement sealant contains 50,000 to 75,000 ppm of carcinogenic polycyclic aromatic hydrocarbons (PAHs). Weathering by sunlight and rain can contaminate </a:t>
            </a:r>
            <a:r>
              <a:rPr lang="en-US" sz="1200" dirty="0"/>
              <a:t>natural waterways </a:t>
            </a:r>
            <a:r>
              <a:rPr lang="en-US" sz="1200" dirty="0" smtClean="0"/>
              <a:t>through </a:t>
            </a:r>
            <a:r>
              <a:rPr lang="en-US" sz="1200" dirty="0"/>
              <a:t>oxidation of </a:t>
            </a:r>
            <a:r>
              <a:rPr lang="en-US" sz="1200" dirty="0" smtClean="0"/>
              <a:t>the PAHs </a:t>
            </a:r>
            <a:r>
              <a:rPr lang="en-US" sz="1200" dirty="0"/>
              <a:t>contained in </a:t>
            </a:r>
            <a:r>
              <a:rPr lang="en-US" sz="1200" dirty="0" smtClean="0"/>
              <a:t>the pavement sealant.           Image </a:t>
            </a:r>
            <a:r>
              <a:rPr lang="en-US" sz="1200" dirty="0"/>
              <a:t>Credit: Taylor Glattke, </a:t>
            </a:r>
            <a:r>
              <a:rPr lang="en-US" sz="1200" dirty="0" smtClean="0"/>
              <a:t>MagLab</a:t>
            </a:r>
            <a:endParaRPr lang="en-US" sz="1200" dirty="0"/>
          </a:p>
        </p:txBody>
      </p:sp>
      <p:sp>
        <p:nvSpPr>
          <p:cNvPr id="20" name="Bent-Up Arrow 2050">
            <a:extLst>
              <a:ext uri="{FF2B5EF4-FFF2-40B4-BE49-F238E27FC236}">
                <a16:creationId xmlns:a16="http://schemas.microsoft.com/office/drawing/2014/main" id="{B738A27B-343D-4976-9735-1CDECD355E9F}"/>
              </a:ext>
            </a:extLst>
          </p:cNvPr>
          <p:cNvSpPr/>
          <p:nvPr/>
        </p:nvSpPr>
        <p:spPr>
          <a:xfrm rot="10800000">
            <a:off x="8215612" y="2661556"/>
            <a:ext cx="839175" cy="1222179"/>
          </a:xfrm>
          <a:prstGeom prst="bentUpArrow">
            <a:avLst>
              <a:gd name="adj1" fmla="val 21700"/>
              <a:gd name="adj2" fmla="val 23020"/>
              <a:gd name="adj3" fmla="val 27640"/>
            </a:avLst>
          </a:prstGeom>
          <a:noFill/>
          <a:ln w="19050">
            <a:solidFill>
              <a:schemeClr val="tx1"/>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F86FC66-4CFE-434F-A203-6D2CD53A2807}"/>
              </a:ext>
            </a:extLst>
          </p:cNvPr>
          <p:cNvSpPr txBox="1"/>
          <p:nvPr/>
        </p:nvSpPr>
        <p:spPr>
          <a:xfrm>
            <a:off x="4487855" y="3860801"/>
            <a:ext cx="1565700" cy="646331"/>
          </a:xfrm>
          <a:prstGeom prst="rect">
            <a:avLst/>
          </a:prstGeom>
          <a:noFill/>
          <a:ln w="19050">
            <a:noFill/>
          </a:ln>
        </p:spPr>
        <p:txBody>
          <a:bodyPr wrap="square" rtlCol="0">
            <a:spAutoFit/>
          </a:bodyPr>
          <a:lstStyle/>
          <a:p>
            <a:pPr algn="ctr"/>
            <a:r>
              <a:rPr lang="en-US" sz="1200" b="1" dirty="0"/>
              <a:t>Coal Tar Pavement Sealant: 50,000 – 75,000 ppm PAHs</a:t>
            </a:r>
          </a:p>
        </p:txBody>
      </p:sp>
      <p:sp>
        <p:nvSpPr>
          <p:cNvPr id="22" name="Text Box 28">
            <a:extLst>
              <a:ext uri="{FF2B5EF4-FFF2-40B4-BE49-F238E27FC236}">
                <a16:creationId xmlns:a16="http://schemas.microsoft.com/office/drawing/2014/main" id="{0C306761-4DA0-476E-A2F9-81A4FAD2901D}"/>
              </a:ext>
            </a:extLst>
          </p:cNvPr>
          <p:cNvSpPr txBox="1">
            <a:spLocks noChangeArrowheads="1"/>
          </p:cNvSpPr>
          <p:nvPr/>
        </p:nvSpPr>
        <p:spPr bwMode="auto">
          <a:xfrm>
            <a:off x="38100" y="5237447"/>
            <a:ext cx="4553484" cy="1615827"/>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9.4 T, 220 mm </a:t>
            </a:r>
            <a:r>
              <a:rPr lang="en-US" sz="1100" dirty="0" smtClean="0">
                <a:solidFill>
                  <a:srgbClr val="333399"/>
                </a:solidFill>
                <a:latin typeface="+mn-lt"/>
              </a:rPr>
              <a:t>Fourier </a:t>
            </a:r>
          </a:p>
          <a:p>
            <a:r>
              <a:rPr lang="en-US" sz="1100" dirty="0" smtClean="0">
                <a:solidFill>
                  <a:srgbClr val="333399"/>
                </a:solidFill>
                <a:latin typeface="+mn-lt"/>
              </a:rPr>
              <a:t>Transform – Ion Cyclotron Resonance Mass Spectrometer, </a:t>
            </a:r>
            <a:r>
              <a:rPr lang="en-US" sz="1100" dirty="0">
                <a:solidFill>
                  <a:srgbClr val="333399"/>
                </a:solidFill>
                <a:latin typeface="+mn-lt"/>
              </a:rPr>
              <a:t>ICR facility</a:t>
            </a:r>
          </a:p>
          <a:p>
            <a:r>
              <a:rPr lang="en-US" sz="1100" b="1" dirty="0">
                <a:solidFill>
                  <a:srgbClr val="333399"/>
                </a:solidFill>
                <a:latin typeface="+mn-lt"/>
              </a:rPr>
              <a:t>Citation: </a:t>
            </a:r>
            <a:r>
              <a:rPr lang="en-US" sz="1100" i="0" dirty="0" err="1">
                <a:solidFill>
                  <a:srgbClr val="333399"/>
                </a:solidFill>
                <a:effectLst/>
                <a:latin typeface="arial" panose="020B0604020202020204" pitchFamily="34" charset="0"/>
              </a:rPr>
              <a:t>Glattke</a:t>
            </a:r>
            <a:r>
              <a:rPr lang="en-US" sz="1100" i="0" dirty="0">
                <a:solidFill>
                  <a:srgbClr val="333399"/>
                </a:solidFill>
                <a:effectLst/>
                <a:latin typeface="arial" panose="020B0604020202020204" pitchFamily="34" charset="0"/>
              </a:rPr>
              <a:t>, T.; Chacon </a:t>
            </a:r>
            <a:r>
              <a:rPr lang="en-US" sz="1100" i="0" dirty="0" err="1">
                <a:solidFill>
                  <a:srgbClr val="333399"/>
                </a:solidFill>
                <a:effectLst/>
                <a:latin typeface="arial" panose="020B0604020202020204" pitchFamily="34" charset="0"/>
              </a:rPr>
              <a:t>Patino</a:t>
            </a:r>
            <a:r>
              <a:rPr lang="en-US" sz="1100" i="0" dirty="0">
                <a:solidFill>
                  <a:srgbClr val="333399"/>
                </a:solidFill>
                <a:effectLst/>
                <a:latin typeface="arial" panose="020B0604020202020204" pitchFamily="34" charset="0"/>
              </a:rPr>
              <a:t>, M.L.; Hoque, S.S.; Ennis, T.E.; </a:t>
            </a:r>
            <a:r>
              <a:rPr lang="en-US" sz="1100" i="0" dirty="0" err="1">
                <a:solidFill>
                  <a:srgbClr val="333399"/>
                </a:solidFill>
                <a:effectLst/>
                <a:latin typeface="arial" panose="020B0604020202020204" pitchFamily="34" charset="0"/>
              </a:rPr>
              <a:t>Greason</a:t>
            </a:r>
            <a:r>
              <a:rPr lang="en-US" sz="1100" i="0" dirty="0">
                <a:solidFill>
                  <a:srgbClr val="333399"/>
                </a:solidFill>
                <a:effectLst/>
                <a:latin typeface="arial" panose="020B0604020202020204" pitchFamily="34" charset="0"/>
              </a:rPr>
              <a:t>, S.; Marshall, A.G.; Rodgers, R.P., </a:t>
            </a:r>
            <a:r>
              <a:rPr lang="en-US" sz="1100" i="1" dirty="0">
                <a:solidFill>
                  <a:srgbClr val="333399"/>
                </a:solidFill>
                <a:effectLst/>
                <a:latin typeface="arial" panose="020B0604020202020204" pitchFamily="34" charset="0"/>
              </a:rPr>
              <a:t>Complex Mixture Analysis of Emerging Contaminants Generated from Coal Tar- and Petroleum-Derived Pavement Sealants: Molecular Compositions and Correlations with Toxicity Revealed by Fourier Transform Ion Cyclotron Resonance Mass Spectrometry,</a:t>
            </a:r>
            <a:r>
              <a:rPr lang="en-US" sz="1100" i="0" dirty="0">
                <a:solidFill>
                  <a:srgbClr val="333399"/>
                </a:solidFill>
                <a:effectLst/>
                <a:latin typeface="arial" panose="020B0604020202020204" pitchFamily="34" charset="0"/>
              </a:rPr>
              <a:t> </a:t>
            </a:r>
            <a:r>
              <a:rPr lang="en-US" sz="1100" i="0" dirty="0" smtClean="0">
                <a:solidFill>
                  <a:srgbClr val="333399"/>
                </a:solidFill>
                <a:effectLst/>
                <a:latin typeface="arial" panose="020B0604020202020204" pitchFamily="34" charset="0"/>
              </a:rPr>
              <a:t>Environmental Science and Technology (2022) </a:t>
            </a:r>
            <a:r>
              <a:rPr lang="en-US" sz="1100" i="0" dirty="0" smtClean="0">
                <a:solidFill>
                  <a:srgbClr val="333399"/>
                </a:solidFill>
                <a:effectLst/>
                <a:latin typeface="arial" panose="020B0604020202020204" pitchFamily="34" charset="0"/>
                <a:hlinkClick r:id="rId8">
                  <a:extLst>
                    <a:ext uri="{A12FA001-AC4F-418D-AE19-62706E023703}">
                      <ahyp:hlinkClr xmlns="" xmlns:ahyp="http://schemas.microsoft.com/office/drawing/2018/hyperlinkcolor" val="tx"/>
                    </a:ext>
                  </a:extLst>
                </a:hlinkClick>
              </a:rPr>
              <a:t>doi.org/10.1021/acs.est.2c00582</a:t>
            </a:r>
            <a:endParaRPr lang="en-US" sz="1100" dirty="0">
              <a:solidFill>
                <a:srgbClr val="333399"/>
              </a:solidFill>
              <a:latin typeface="+mn-lt"/>
            </a:endParaRPr>
          </a:p>
        </p:txBody>
      </p:sp>
    </p:spTree>
    <p:extLst>
      <p:ext uri="{BB962C8B-B14F-4D97-AF65-F5344CB8AC3E}">
        <p14:creationId xmlns:p14="http://schemas.microsoft.com/office/powerpoint/2010/main" val="62475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Picture 89" descr="Diagram&#10;&#10;Description automatically generated with medium confidence">
            <a:extLst>
              <a:ext uri="{FF2B5EF4-FFF2-40B4-BE49-F238E27FC236}">
                <a16:creationId xmlns:a16="http://schemas.microsoft.com/office/drawing/2014/main" id="{5BB2F039-39DB-4D40-8445-9C55A77E711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515"/>
          <a:stretch/>
        </p:blipFill>
        <p:spPr>
          <a:xfrm>
            <a:off x="4490286" y="1376990"/>
            <a:ext cx="1564584" cy="2465805"/>
          </a:xfrm>
          <a:prstGeom prst="rect">
            <a:avLst/>
          </a:prstGeom>
        </p:spPr>
      </p:pic>
      <p:pic>
        <p:nvPicPr>
          <p:cNvPr id="88" name="Picture 87" descr="Diagram&#10;&#10;Description automatically generated">
            <a:extLst>
              <a:ext uri="{FF2B5EF4-FFF2-40B4-BE49-F238E27FC236}">
                <a16:creationId xmlns:a16="http://schemas.microsoft.com/office/drawing/2014/main" id="{BAA9677B-5644-4379-BB3B-93A5062E34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91400" y="3903653"/>
            <a:ext cx="3059113" cy="1988133"/>
          </a:xfrm>
          <a:prstGeom prst="rect">
            <a:avLst/>
          </a:prstGeom>
        </p:spPr>
      </p:pic>
      <p:pic>
        <p:nvPicPr>
          <p:cNvPr id="87" name="Picture 86" descr="A picture containing indoor, blender, filled, vessel&#10;&#10;Description automatically generated">
            <a:extLst>
              <a:ext uri="{FF2B5EF4-FFF2-40B4-BE49-F238E27FC236}">
                <a16:creationId xmlns:a16="http://schemas.microsoft.com/office/drawing/2014/main" id="{8A075618-9A1F-4B26-8059-C3E38FA49E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81559" y="1867472"/>
            <a:ext cx="1748036" cy="1969887"/>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9287" y="1325563"/>
            <a:ext cx="4349078" cy="3990836"/>
          </a:xfrm>
          <a:prstGeom prst="rect">
            <a:avLst/>
          </a:prstGeom>
          <a:noFill/>
          <a:ln w="9525">
            <a:noFill/>
            <a:miter lim="800000"/>
            <a:headEnd/>
            <a:tailEnd/>
          </a:ln>
        </p:spPr>
        <p:txBody>
          <a:bodyPr wrap="square">
            <a:spAutoFit/>
          </a:bodyPr>
          <a:lstStyle/>
          <a:p>
            <a:pPr marL="0" marR="0" algn="just">
              <a:spcBef>
                <a:spcPts val="0"/>
              </a:spcBef>
              <a:spcAft>
                <a:spcPts val="800"/>
              </a:spcAft>
            </a:pPr>
            <a:r>
              <a:rPr lang="en-US" sz="1200" b="1" dirty="0">
                <a:solidFill>
                  <a:srgbClr val="000000"/>
                </a:solidFill>
              </a:rPr>
              <a:t>What is the finding? </a:t>
            </a:r>
            <a:r>
              <a:rPr lang="en-US" sz="1200" dirty="0">
                <a:effectLst/>
                <a:latin typeface="+mn-lt"/>
                <a:ea typeface="Calibri" panose="020F0502020204030204" pitchFamily="34" charset="0"/>
                <a:cs typeface="Times New Roman" panose="02020603050405020304" pitchFamily="18" charset="0"/>
              </a:rPr>
              <a:t>Laboratory simulated weathering of coal tar pavement sealant revealed that carcinogenic polycyclic aromatic hydrocarbons (PAHs) are oxidized by sunlight into oxy-PAHs and </a:t>
            </a:r>
            <a:r>
              <a:rPr lang="en-US" sz="1200" dirty="0" smtClean="0">
                <a:effectLst/>
                <a:latin typeface="+mn-lt"/>
                <a:ea typeface="Calibri" panose="020F0502020204030204" pitchFamily="34" charset="0"/>
                <a:cs typeface="Times New Roman" panose="02020603050405020304" pitchFamily="18" charset="0"/>
              </a:rPr>
              <a:t>then transferred </a:t>
            </a:r>
            <a:r>
              <a:rPr lang="en-US" sz="1200" dirty="0">
                <a:effectLst/>
                <a:latin typeface="+mn-lt"/>
                <a:ea typeface="Calibri" panose="020F0502020204030204" pitchFamily="34" charset="0"/>
                <a:cs typeface="Times New Roman" panose="02020603050405020304" pitchFamily="18" charset="0"/>
              </a:rPr>
              <a:t>into water. Toxicity testing of water that contained oxy-PAHs revealed high toxicity of water fractions collected from coal tar sealant.</a:t>
            </a:r>
          </a:p>
          <a:p>
            <a:pPr marL="0" marR="0" algn="just">
              <a:spcBef>
                <a:spcPts val="0"/>
              </a:spcBef>
              <a:spcAft>
                <a:spcPts val="800"/>
              </a:spcAft>
            </a:pPr>
            <a:r>
              <a:rPr lang="en-US" sz="1200" b="1" dirty="0">
                <a:solidFill>
                  <a:srgbClr val="000000"/>
                </a:solidFill>
              </a:rPr>
              <a:t>Why is this important? </a:t>
            </a:r>
            <a:r>
              <a:rPr lang="en-US" sz="1200" dirty="0">
                <a:effectLst/>
                <a:latin typeface="+mn-lt"/>
                <a:ea typeface="Calibri" panose="020F0502020204030204" pitchFamily="34" charset="0"/>
                <a:cs typeface="Times New Roman" panose="02020603050405020304" pitchFamily="18" charset="0"/>
              </a:rPr>
              <a:t>Little has been known about how pavement sealant is transformed when it is exposed to </a:t>
            </a:r>
            <a:r>
              <a:rPr lang="en-US" sz="1200" dirty="0" smtClean="0">
                <a:effectLst/>
                <a:latin typeface="+mn-lt"/>
                <a:ea typeface="Calibri" panose="020F0502020204030204" pitchFamily="34" charset="0"/>
                <a:cs typeface="Times New Roman" panose="02020603050405020304" pitchFamily="18" charset="0"/>
              </a:rPr>
              <a:t>weathering, </a:t>
            </a:r>
            <a:r>
              <a:rPr lang="en-US" sz="1200" dirty="0">
                <a:effectLst/>
                <a:latin typeface="+mn-lt"/>
                <a:ea typeface="Calibri" panose="020F0502020204030204" pitchFamily="34" charset="0"/>
                <a:cs typeface="Times New Roman" panose="02020603050405020304" pitchFamily="18" charset="0"/>
              </a:rPr>
              <a:t>such as sunlight and rain. This new research reveals that toxic compounds in coal tar sealant can easily leach into and pollute natural water </a:t>
            </a:r>
            <a:r>
              <a:rPr lang="en-US" sz="1200" dirty="0" smtClean="0">
                <a:effectLst/>
                <a:latin typeface="+mn-lt"/>
                <a:ea typeface="Calibri" panose="020F0502020204030204" pitchFamily="34" charset="0"/>
                <a:cs typeface="Times New Roman" panose="02020603050405020304" pitchFamily="18" charset="0"/>
              </a:rPr>
              <a:t>systems </a:t>
            </a:r>
            <a:r>
              <a:rPr lang="en-US" sz="1200" dirty="0">
                <a:latin typeface="+mn-lt"/>
                <a:ea typeface="Calibri" panose="020F0502020204030204" pitchFamily="34" charset="0"/>
                <a:cs typeface="Times New Roman" panose="02020603050405020304" pitchFamily="18" charset="0"/>
              </a:rPr>
              <a:t>and thus</a:t>
            </a:r>
            <a:r>
              <a:rPr lang="en-US" sz="1200" dirty="0">
                <a:effectLst/>
                <a:latin typeface="+mn-lt"/>
                <a:ea typeface="Calibri" panose="020F0502020204030204" pitchFamily="34" charset="0"/>
                <a:cs typeface="Times New Roman" panose="02020603050405020304" pitchFamily="18" charset="0"/>
              </a:rPr>
              <a:t> can negatively </a:t>
            </a:r>
            <a:r>
              <a:rPr lang="en-US" sz="1200" dirty="0" smtClean="0">
                <a:effectLst/>
                <a:latin typeface="+mn-lt"/>
                <a:ea typeface="Calibri" panose="020F0502020204030204" pitchFamily="34" charset="0"/>
                <a:cs typeface="Times New Roman" panose="02020603050405020304" pitchFamily="18" charset="0"/>
              </a:rPr>
              <a:t>impact </a:t>
            </a:r>
            <a:r>
              <a:rPr lang="en-US" sz="1200" dirty="0" smtClean="0">
                <a:latin typeface="+mn-lt"/>
                <a:ea typeface="Calibri" panose="020F0502020204030204" pitchFamily="34" charset="0"/>
                <a:cs typeface="Times New Roman" panose="02020603050405020304" pitchFamily="18" charset="0"/>
              </a:rPr>
              <a:t>marine ecosystems </a:t>
            </a:r>
            <a:r>
              <a:rPr lang="en-US" sz="1200" dirty="0" smtClean="0">
                <a:effectLst/>
                <a:latin typeface="+mn-lt"/>
                <a:ea typeface="Calibri" panose="020F0502020204030204" pitchFamily="34" charset="0"/>
                <a:cs typeface="Times New Roman" panose="02020603050405020304" pitchFamily="18" charset="0"/>
              </a:rPr>
              <a:t>and </a:t>
            </a:r>
            <a:r>
              <a:rPr lang="en-US" sz="1200" dirty="0">
                <a:effectLst/>
                <a:latin typeface="+mn-lt"/>
                <a:ea typeface="Calibri" panose="020F0502020204030204" pitchFamily="34" charset="0"/>
                <a:cs typeface="Times New Roman" panose="02020603050405020304" pitchFamily="18" charset="0"/>
              </a:rPr>
              <a:t>public health. These new findings provide critical evidence to support phase out of these materials in the United States and elsewhere. </a:t>
            </a:r>
          </a:p>
          <a:p>
            <a:pPr marL="0" marR="0" algn="just">
              <a:spcBef>
                <a:spcPts val="0"/>
              </a:spcBef>
              <a:spcAft>
                <a:spcPts val="800"/>
              </a:spcAft>
            </a:pPr>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b="1" dirty="0">
                <a:latin typeface="Arial" charset="0"/>
              </a:rPr>
              <a:t> </a:t>
            </a:r>
            <a:r>
              <a:rPr lang="en-US" sz="1200" dirty="0">
                <a:latin typeface="Arial" charset="0"/>
              </a:rPr>
              <a:t> </a:t>
            </a:r>
            <a:r>
              <a:rPr lang="en-US" sz="1200" dirty="0">
                <a:effectLst/>
                <a:latin typeface="+mn-lt"/>
                <a:ea typeface="Calibri" panose="020F0502020204030204" pitchFamily="34" charset="0"/>
                <a:cs typeface="Times New Roman" panose="02020603050405020304" pitchFamily="18" charset="0"/>
              </a:rPr>
              <a:t>The </a:t>
            </a:r>
            <a:r>
              <a:rPr lang="en-US" sz="1200" dirty="0" smtClean="0">
                <a:effectLst/>
                <a:latin typeface="+mn-lt"/>
                <a:ea typeface="Calibri" panose="020F0502020204030204" pitchFamily="34" charset="0"/>
                <a:cs typeface="Times New Roman" panose="02020603050405020304" pitchFamily="18" charset="0"/>
              </a:rPr>
              <a:t>MagLab’s ultrahigh-resolution FT-ICR (Fourier Transform - Ion </a:t>
            </a:r>
            <a:r>
              <a:rPr lang="en-US" sz="1200" dirty="0">
                <a:latin typeface="+mn-lt"/>
                <a:ea typeface="Calibri" panose="020F0502020204030204" pitchFamily="34" charset="0"/>
                <a:cs typeface="Times New Roman" panose="02020603050405020304" pitchFamily="18" charset="0"/>
              </a:rPr>
              <a:t>C</a:t>
            </a:r>
            <a:r>
              <a:rPr lang="en-US" sz="1200" dirty="0" smtClean="0">
                <a:effectLst/>
                <a:latin typeface="+mn-lt"/>
                <a:ea typeface="Calibri" panose="020F0502020204030204" pitchFamily="34" charset="0"/>
                <a:cs typeface="Times New Roman" panose="02020603050405020304" pitchFamily="18" charset="0"/>
              </a:rPr>
              <a:t>yclotron </a:t>
            </a:r>
            <a:r>
              <a:rPr lang="en-US" sz="1200" dirty="0" smtClean="0">
                <a:latin typeface="+mn-lt"/>
                <a:ea typeface="Calibri" panose="020F0502020204030204" pitchFamily="34" charset="0"/>
                <a:cs typeface="Times New Roman" panose="02020603050405020304" pitchFamily="18" charset="0"/>
              </a:rPr>
              <a:t>R</a:t>
            </a:r>
            <a:r>
              <a:rPr lang="en-US" sz="1200" dirty="0" smtClean="0">
                <a:effectLst/>
                <a:latin typeface="+mn-lt"/>
                <a:ea typeface="Calibri" panose="020F0502020204030204" pitchFamily="34" charset="0"/>
                <a:cs typeface="Times New Roman" panose="02020603050405020304" pitchFamily="18" charset="0"/>
              </a:rPr>
              <a:t>esonance) </a:t>
            </a:r>
            <a:r>
              <a:rPr lang="en-US" sz="1200" dirty="0">
                <a:effectLst/>
                <a:latin typeface="+mn-lt"/>
                <a:ea typeface="Calibri" panose="020F0502020204030204" pitchFamily="34" charset="0"/>
                <a:cs typeface="Times New Roman" panose="02020603050405020304" pitchFamily="18" charset="0"/>
              </a:rPr>
              <a:t>mass spectrometers </a:t>
            </a:r>
            <a:r>
              <a:rPr lang="en-US" sz="1200" dirty="0" smtClean="0">
                <a:effectLst/>
                <a:latin typeface="+mn-lt"/>
                <a:ea typeface="Calibri" panose="020F0502020204030204" pitchFamily="34" charset="0"/>
                <a:cs typeface="Times New Roman" panose="02020603050405020304" pitchFamily="18" charset="0"/>
              </a:rPr>
              <a:t>allow </a:t>
            </a:r>
            <a:r>
              <a:rPr lang="en-US" sz="1200" dirty="0">
                <a:effectLst/>
                <a:latin typeface="+mn-lt"/>
                <a:ea typeface="Calibri" panose="020F0502020204030204" pitchFamily="34" charset="0"/>
                <a:cs typeface="Times New Roman" panose="02020603050405020304" pitchFamily="18" charset="0"/>
              </a:rPr>
              <a:t>for identification of tens of thousands of compounds </a:t>
            </a:r>
            <a:r>
              <a:rPr lang="en-US" sz="1200" dirty="0">
                <a:latin typeface="+mn-lt"/>
                <a:ea typeface="Calibri" panose="020F0502020204030204" pitchFamily="34" charset="0"/>
                <a:cs typeface="Times New Roman" panose="02020603050405020304" pitchFamily="18" charset="0"/>
              </a:rPr>
              <a:t>from </a:t>
            </a:r>
            <a:r>
              <a:rPr lang="en-US" sz="1200" dirty="0" smtClean="0">
                <a:latin typeface="+mn-lt"/>
                <a:ea typeface="Calibri" panose="020F0502020204030204" pitchFamily="34" charset="0"/>
                <a:cs typeface="Times New Roman" panose="02020603050405020304" pitchFamily="18" charset="0"/>
              </a:rPr>
              <a:t>complex mixtures, such as the </a:t>
            </a:r>
            <a:r>
              <a:rPr lang="en-US" sz="1200" dirty="0" smtClean="0">
                <a:effectLst/>
                <a:latin typeface="+mn-lt"/>
                <a:ea typeface="Calibri" panose="020F0502020204030204" pitchFamily="34" charset="0"/>
                <a:cs typeface="Times New Roman" panose="02020603050405020304" pitchFamily="18" charset="0"/>
              </a:rPr>
              <a:t>weathered </a:t>
            </a:r>
            <a:r>
              <a:rPr lang="en-US" sz="1200" dirty="0">
                <a:effectLst/>
                <a:latin typeface="+mn-lt"/>
                <a:ea typeface="Calibri" panose="020F0502020204030204" pitchFamily="34" charset="0"/>
                <a:cs typeface="Times New Roman" panose="02020603050405020304" pitchFamily="18" charset="0"/>
              </a:rPr>
              <a:t>coal tar sealant and water </a:t>
            </a:r>
            <a:r>
              <a:rPr lang="en-US" sz="1200" dirty="0" smtClean="0">
                <a:effectLst/>
                <a:latin typeface="+mn-lt"/>
                <a:ea typeface="Calibri" panose="020F0502020204030204" pitchFamily="34" charset="0"/>
                <a:cs typeface="Times New Roman" panose="02020603050405020304" pitchFamily="18" charset="0"/>
              </a:rPr>
              <a:t>samples analyzed in this work.</a:t>
            </a:r>
            <a:endParaRPr lang="en-US" sz="1200" dirty="0">
              <a:latin typeface="+mn-lt"/>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93" name="Text Box 62">
            <a:extLst>
              <a:ext uri="{FF2B5EF4-FFF2-40B4-BE49-F238E27FC236}">
                <a16:creationId xmlns:a16="http://schemas.microsoft.com/office/drawing/2014/main" id="{F07088EC-EDDE-403E-B037-A36D9A8CB8B4}"/>
              </a:ext>
            </a:extLst>
          </p:cNvPr>
          <p:cNvSpPr txBox="1">
            <a:spLocks noChangeArrowheads="1"/>
          </p:cNvSpPr>
          <p:nvPr/>
        </p:nvSpPr>
        <p:spPr bwMode="auto">
          <a:xfrm>
            <a:off x="857063" y="-10540"/>
            <a:ext cx="7245788" cy="1269065"/>
          </a:xfrm>
          <a:prstGeom prst="rect">
            <a:avLst/>
          </a:prstGeom>
          <a:noFill/>
          <a:ln w="9525">
            <a:noFill/>
            <a:miter lim="800000"/>
            <a:headEnd/>
            <a:tailEnd/>
          </a:ln>
        </p:spPr>
        <p:txBody>
          <a:bodyPr wrap="square">
            <a:spAutoFit/>
          </a:bodyPr>
          <a:lstStyle/>
          <a:p>
            <a:pPr algn="ctr">
              <a:spcBef>
                <a:spcPts val="0"/>
              </a:spcBef>
            </a:pPr>
            <a:r>
              <a:rPr lang="en-US" sz="1400" b="1" kern="1200" dirty="0" smtClean="0"/>
              <a:t>Pavement </a:t>
            </a:r>
            <a:r>
              <a:rPr lang="en-US" sz="1400" b="1" kern="1200" dirty="0"/>
              <a:t>Sealant Leaches Environmental Contaminants</a:t>
            </a:r>
            <a:endParaRPr lang="en-US" sz="600" dirty="0"/>
          </a:p>
          <a:p>
            <a:pPr marL="0" marR="0" algn="ctr">
              <a:lnSpc>
                <a:spcPct val="107000"/>
              </a:lnSpc>
              <a:spcBef>
                <a:spcPts val="0"/>
              </a:spcBef>
              <a:spcAft>
                <a:spcPts val="0"/>
              </a:spcAft>
              <a:tabLst>
                <a:tab pos="742950" algn="l"/>
              </a:tabLst>
            </a:pPr>
            <a:r>
              <a:rPr lang="en-US" sz="1050" dirty="0">
                <a:solidFill>
                  <a:srgbClr val="000000"/>
                </a:solidFill>
                <a:effectLst/>
                <a:latin typeface="+mn-lt"/>
                <a:ea typeface="Calibri" panose="020F0502020204030204" pitchFamily="34" charset="0"/>
                <a:cs typeface="Times New Roman" panose="02020603050405020304" pitchFamily="18" charset="0"/>
              </a:rPr>
              <a:t>Taylor J. Glattke</a:t>
            </a:r>
            <a:r>
              <a:rPr lang="en-US" sz="1050" baseline="30000" dirty="0">
                <a:effectLst/>
                <a:latin typeface="+mn-lt"/>
                <a:ea typeface="Calibri" panose="020F0502020204030204" pitchFamily="34" charset="0"/>
                <a:cs typeface="Times New Roman" panose="02020603050405020304" pitchFamily="18" charset="0"/>
              </a:rPr>
              <a:t>1,2</a:t>
            </a:r>
            <a:r>
              <a:rPr lang="en-US" sz="1050" dirty="0">
                <a:solidFill>
                  <a:srgbClr val="000000"/>
                </a:solidFill>
                <a:effectLst/>
                <a:latin typeface="+mn-lt"/>
                <a:ea typeface="Calibri" panose="020F0502020204030204" pitchFamily="34" charset="0"/>
                <a:cs typeface="Times New Roman" panose="02020603050405020304" pitchFamily="18" charset="0"/>
              </a:rPr>
              <a:t>, Martha L. Chacón-Patiño</a:t>
            </a:r>
            <a:r>
              <a:rPr lang="en-US" sz="1050" baseline="30000" dirty="0">
                <a:effectLst/>
                <a:latin typeface="+mn-lt"/>
                <a:ea typeface="Calibri" panose="020F0502020204030204" pitchFamily="34" charset="0"/>
                <a:cs typeface="Times New Roman" panose="02020603050405020304" pitchFamily="18" charset="0"/>
              </a:rPr>
              <a:t>2</a:t>
            </a:r>
            <a:r>
              <a:rPr lang="en-US" sz="1050" dirty="0">
                <a:solidFill>
                  <a:srgbClr val="000000"/>
                </a:solidFill>
                <a:effectLst/>
                <a:latin typeface="+mn-lt"/>
                <a:ea typeface="Calibri" panose="020F0502020204030204" pitchFamily="34" charset="0"/>
                <a:cs typeface="Times New Roman" panose="02020603050405020304" pitchFamily="18" charset="0"/>
              </a:rPr>
              <a:t>, </a:t>
            </a:r>
            <a:r>
              <a:rPr lang="en-US" sz="1050" dirty="0" err="1">
                <a:solidFill>
                  <a:srgbClr val="000000"/>
                </a:solidFill>
                <a:effectLst/>
                <a:latin typeface="+mn-lt"/>
                <a:ea typeface="Calibri" panose="020F0502020204030204" pitchFamily="34" charset="0"/>
                <a:cs typeface="Times New Roman" panose="02020603050405020304" pitchFamily="18" charset="0"/>
              </a:rPr>
              <a:t>Sarajeen</a:t>
            </a:r>
            <a:r>
              <a:rPr lang="en-US" sz="1050" dirty="0">
                <a:solidFill>
                  <a:srgbClr val="000000"/>
                </a:solidFill>
                <a:effectLst/>
                <a:latin typeface="+mn-lt"/>
                <a:ea typeface="Calibri" panose="020F0502020204030204" pitchFamily="34" charset="0"/>
                <a:cs typeface="Times New Roman" panose="02020603050405020304" pitchFamily="18" charset="0"/>
              </a:rPr>
              <a:t> Saima Hoque</a:t>
            </a:r>
            <a:r>
              <a:rPr lang="en-US" sz="1050" baseline="30000" dirty="0">
                <a:effectLst/>
                <a:latin typeface="+mn-lt"/>
                <a:ea typeface="Calibri" panose="020F0502020204030204" pitchFamily="34" charset="0"/>
                <a:cs typeface="Times New Roman" panose="02020603050405020304" pitchFamily="18" charset="0"/>
              </a:rPr>
              <a:t>3</a:t>
            </a:r>
            <a:r>
              <a:rPr lang="en-US" sz="1050" dirty="0">
                <a:solidFill>
                  <a:srgbClr val="000000"/>
                </a:solidFill>
                <a:effectLst/>
                <a:latin typeface="+mn-lt"/>
                <a:ea typeface="Calibri" panose="020F0502020204030204" pitchFamily="34" charset="0"/>
                <a:cs typeface="Times New Roman" panose="02020603050405020304" pitchFamily="18" charset="0"/>
              </a:rPr>
              <a:t>, Thomas E. Ennis</a:t>
            </a:r>
            <a:r>
              <a:rPr lang="en-US" sz="1050" baseline="30000" dirty="0">
                <a:effectLst/>
                <a:latin typeface="+mn-lt"/>
                <a:ea typeface="Calibri" panose="020F0502020204030204" pitchFamily="34" charset="0"/>
                <a:cs typeface="Times New Roman" panose="02020603050405020304" pitchFamily="18" charset="0"/>
              </a:rPr>
              <a:t>4</a:t>
            </a:r>
            <a:r>
              <a:rPr lang="en-US" sz="1050" dirty="0">
                <a:solidFill>
                  <a:srgbClr val="000000"/>
                </a:solidFill>
                <a:effectLst/>
                <a:latin typeface="+mn-lt"/>
                <a:ea typeface="Calibri" panose="020F0502020204030204" pitchFamily="34" charset="0"/>
                <a:cs typeface="Times New Roman" panose="02020603050405020304" pitchFamily="18" charset="0"/>
              </a:rPr>
              <a:t>, Steven </a:t>
            </a:r>
            <a:r>
              <a:rPr lang="en-US" sz="1050" dirty="0" err="1">
                <a:solidFill>
                  <a:srgbClr val="000000"/>
                </a:solidFill>
                <a:effectLst/>
                <a:latin typeface="+mn-lt"/>
                <a:ea typeface="Calibri" panose="020F0502020204030204" pitchFamily="34" charset="0"/>
                <a:cs typeface="Times New Roman" panose="02020603050405020304" pitchFamily="18" charset="0"/>
              </a:rPr>
              <a:t>Greason</a:t>
            </a:r>
            <a:r>
              <a:rPr lang="en-US" sz="1050" baseline="30000" dirty="0">
                <a:effectLst/>
                <a:latin typeface="+mn-lt"/>
                <a:ea typeface="Calibri" panose="020F0502020204030204" pitchFamily="34" charset="0"/>
                <a:cs typeface="Times New Roman" panose="02020603050405020304" pitchFamily="18" charset="0"/>
              </a:rPr>
              <a:t> 5</a:t>
            </a:r>
            <a:r>
              <a:rPr lang="en-US" sz="1050" dirty="0">
                <a:solidFill>
                  <a:srgbClr val="000000"/>
                </a:solidFill>
                <a:effectLst/>
                <a:latin typeface="+mn-lt"/>
                <a:ea typeface="Calibri" panose="020F0502020204030204" pitchFamily="34" charset="0"/>
                <a:cs typeface="Times New Roman" panose="02020603050405020304" pitchFamily="18" charset="0"/>
              </a:rPr>
              <a:t>, </a:t>
            </a:r>
            <a:endParaRPr lang="en-US" sz="1050" dirty="0" smtClean="0">
              <a:solidFill>
                <a:srgbClr val="000000"/>
              </a:solidFill>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tabLst>
                <a:tab pos="742950" algn="l"/>
              </a:tabLst>
            </a:pPr>
            <a:r>
              <a:rPr lang="en-US" sz="1050" dirty="0" smtClean="0">
                <a:solidFill>
                  <a:srgbClr val="000000"/>
                </a:solidFill>
                <a:effectLst/>
                <a:latin typeface="+mn-lt"/>
                <a:ea typeface="Calibri" panose="020F0502020204030204" pitchFamily="34" charset="0"/>
                <a:cs typeface="Times New Roman" panose="02020603050405020304" pitchFamily="18" charset="0"/>
              </a:rPr>
              <a:t>Alan </a:t>
            </a:r>
            <a:r>
              <a:rPr lang="en-US" sz="1050" dirty="0">
                <a:solidFill>
                  <a:srgbClr val="000000"/>
                </a:solidFill>
                <a:effectLst/>
                <a:latin typeface="+mn-lt"/>
                <a:ea typeface="Calibri" panose="020F0502020204030204" pitchFamily="34" charset="0"/>
                <a:cs typeface="Times New Roman" panose="02020603050405020304" pitchFamily="18" charset="0"/>
              </a:rPr>
              <a:t>G. Marshall</a:t>
            </a:r>
            <a:r>
              <a:rPr lang="en-US" sz="1050" baseline="30000" dirty="0">
                <a:effectLst/>
                <a:latin typeface="+mn-lt"/>
                <a:ea typeface="Calibri" panose="020F0502020204030204" pitchFamily="34" charset="0"/>
                <a:cs typeface="Times New Roman" panose="02020603050405020304" pitchFamily="18" charset="0"/>
              </a:rPr>
              <a:t>1,2</a:t>
            </a:r>
            <a:r>
              <a:rPr lang="en-US" sz="1050" dirty="0">
                <a:solidFill>
                  <a:srgbClr val="000000"/>
                </a:solidFill>
                <a:effectLst/>
                <a:latin typeface="+mn-lt"/>
                <a:ea typeface="Calibri" panose="020F0502020204030204" pitchFamily="34" charset="0"/>
                <a:cs typeface="Times New Roman" panose="02020603050405020304" pitchFamily="18" charset="0"/>
              </a:rPr>
              <a:t>, Ryan P. Rodgers</a:t>
            </a:r>
            <a:r>
              <a:rPr lang="en-US" sz="1050" baseline="30000" dirty="0">
                <a:effectLst/>
                <a:latin typeface="+mn-lt"/>
                <a:ea typeface="Calibri" panose="020F0502020204030204" pitchFamily="34" charset="0"/>
                <a:cs typeface="Times New Roman" panose="02020603050405020304" pitchFamily="18" charset="0"/>
              </a:rPr>
              <a:t>1,2</a:t>
            </a:r>
            <a:endParaRPr lang="en-US" sz="1050" dirty="0">
              <a:effectLst/>
              <a:latin typeface="+mn-lt"/>
              <a:ea typeface="Calibri" panose="020F0502020204030204" pitchFamily="34" charset="0"/>
              <a:cs typeface="Times New Roman" panose="02020603050405020304" pitchFamily="18" charset="0"/>
            </a:endParaRPr>
          </a:p>
          <a:p>
            <a:pPr algn="ctr">
              <a:spcBef>
                <a:spcPts val="0"/>
              </a:spcBef>
            </a:pPr>
            <a:r>
              <a:rPr lang="en-US" sz="1000" b="1" dirty="0">
                <a:solidFill>
                  <a:srgbClr val="0033CC"/>
                </a:solidFill>
              </a:rPr>
              <a:t>1. </a:t>
            </a:r>
            <a:r>
              <a:rPr lang="en-US" sz="1000" b="1" kern="1200" dirty="0">
                <a:solidFill>
                  <a:srgbClr val="0033CC"/>
                </a:solidFill>
              </a:rPr>
              <a:t>Ion Cyclotron Resonance Program, National High Magnetic Field Laboratory 2. Department of Chemistry and Biochemistry, Florida State University 3. Department of Civil &amp; Environmental Engineering, FAMU-FSU College of Engineering </a:t>
            </a:r>
            <a:r>
              <a:rPr lang="en-US" sz="1000" b="1" dirty="0">
                <a:solidFill>
                  <a:srgbClr val="0033CC"/>
                </a:solidFill>
              </a:rPr>
              <a:t>4. </a:t>
            </a:r>
            <a:r>
              <a:rPr lang="en-US" sz="1000" b="1" kern="1200" dirty="0">
                <a:solidFill>
                  <a:srgbClr val="0033CC"/>
                </a:solidFill>
              </a:rPr>
              <a:t>Watershed Protection Department, City of Austin, TX </a:t>
            </a:r>
            <a:r>
              <a:rPr lang="en-US" sz="1000" b="1" dirty="0">
                <a:solidFill>
                  <a:srgbClr val="0033CC"/>
                </a:solidFill>
              </a:rPr>
              <a:t>5. </a:t>
            </a:r>
            <a:r>
              <a:rPr lang="en-US" sz="1000" b="1" kern="1200" dirty="0" err="1">
                <a:solidFill>
                  <a:srgbClr val="0033CC"/>
                </a:solidFill>
              </a:rPr>
              <a:t>Sitelab</a:t>
            </a:r>
            <a:r>
              <a:rPr lang="en-US" sz="1000" b="1" kern="1200" dirty="0">
                <a:solidFill>
                  <a:srgbClr val="0033CC"/>
                </a:solidFill>
              </a:rPr>
              <a:t> Corporation</a:t>
            </a:r>
          </a:p>
          <a:p>
            <a:pPr algn="ctr">
              <a:spcBef>
                <a:spcPts val="0"/>
              </a:spcBef>
            </a:pPr>
            <a:r>
              <a:rPr lang="en-US" sz="1000" b="1" kern="1200" dirty="0"/>
              <a:t>Funding Grants:</a:t>
            </a:r>
            <a:r>
              <a:rPr lang="en-US" sz="1000" kern="1200" dirty="0"/>
              <a:t>  G.S. Boebinger (NSF </a:t>
            </a:r>
            <a:r>
              <a:rPr lang="en-US" sz="1000" dirty="0"/>
              <a:t>DMR-1644779</a:t>
            </a:r>
            <a:r>
              <a:rPr lang="en-US" sz="1000" kern="1200" dirty="0"/>
              <a:t>)</a:t>
            </a:r>
            <a:endParaRPr lang="en-US" sz="1000" b="1" kern="1200" dirty="0">
              <a:solidFill>
                <a:srgbClr val="0033CC"/>
              </a:solidFill>
            </a:endParaRPr>
          </a:p>
        </p:txBody>
      </p:sp>
      <p:pic>
        <p:nvPicPr>
          <p:cNvPr id="97" name="Picture 96" descr="NSF logo.jpg">
            <a:extLst>
              <a:ext uri="{FF2B5EF4-FFF2-40B4-BE49-F238E27FC236}">
                <a16:creationId xmlns:a16="http://schemas.microsoft.com/office/drawing/2014/main" id="{A5EB192F-2169-4795-9D6C-A394E1F8AB6B}"/>
              </a:ext>
            </a:extLst>
          </p:cNvPr>
          <p:cNvPicPr>
            <a:picLocks noChangeAspect="1"/>
          </p:cNvPicPr>
          <p:nvPr/>
        </p:nvPicPr>
        <p:blipFill>
          <a:blip r:embed="rId7" cstate="print"/>
          <a:stretch>
            <a:fillRect/>
          </a:stretch>
        </p:blipFill>
        <p:spPr>
          <a:xfrm>
            <a:off x="7974053" y="45116"/>
            <a:ext cx="1017188" cy="1023315"/>
          </a:xfrm>
          <a:prstGeom prst="rect">
            <a:avLst/>
          </a:prstGeom>
        </p:spPr>
      </p:pic>
      <p:sp>
        <p:nvSpPr>
          <p:cNvPr id="161" name="Rectangle 160">
            <a:extLst>
              <a:ext uri="{FF2B5EF4-FFF2-40B4-BE49-F238E27FC236}">
                <a16:creationId xmlns:a16="http://schemas.microsoft.com/office/drawing/2014/main" id="{B41216E3-2917-4543-99C6-9F69BF7DC79C}"/>
              </a:ext>
            </a:extLst>
          </p:cNvPr>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185" name="Rectangle 49">
            <a:extLst>
              <a:ext uri="{FF2B5EF4-FFF2-40B4-BE49-F238E27FC236}">
                <a16:creationId xmlns:a16="http://schemas.microsoft.com/office/drawing/2014/main" id="{7A3CFDF0-8629-4670-A430-F0530C0150D1}"/>
              </a:ext>
            </a:extLst>
          </p:cNvPr>
          <p:cNvSpPr>
            <a:spLocks noChangeArrowheads="1"/>
          </p:cNvSpPr>
          <p:nvPr/>
        </p:nvSpPr>
        <p:spPr bwMode="auto">
          <a:xfrm>
            <a:off x="4562107" y="1342924"/>
            <a:ext cx="4540416" cy="5474564"/>
          </a:xfrm>
          <a:prstGeom prst="rect">
            <a:avLst/>
          </a:prstGeom>
          <a:noFill/>
          <a:ln w="19050">
            <a:solidFill>
              <a:srgbClr val="0033CC"/>
            </a:solidFill>
            <a:miter lim="800000"/>
            <a:headEnd/>
            <a:tailEnd/>
          </a:ln>
        </p:spPr>
        <p:txBody>
          <a:bodyPr wrap="none" anchor="ctr"/>
          <a:lstStyle/>
          <a:p>
            <a:endParaRPr lang="en-US"/>
          </a:p>
        </p:txBody>
      </p:sp>
      <p:sp>
        <p:nvSpPr>
          <p:cNvPr id="186" name="Right Arrow 20">
            <a:extLst>
              <a:ext uri="{FF2B5EF4-FFF2-40B4-BE49-F238E27FC236}">
                <a16:creationId xmlns:a16="http://schemas.microsoft.com/office/drawing/2014/main" id="{5984C41E-A870-4B68-9674-8FA3E095D3E1}"/>
              </a:ext>
            </a:extLst>
          </p:cNvPr>
          <p:cNvSpPr/>
          <p:nvPr/>
        </p:nvSpPr>
        <p:spPr>
          <a:xfrm>
            <a:off x="5980049" y="2551914"/>
            <a:ext cx="475647" cy="307777"/>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BD29D6E3-25D1-476C-A60D-AE6C201ADBFC}"/>
              </a:ext>
            </a:extLst>
          </p:cNvPr>
          <p:cNvSpPr txBox="1"/>
          <p:nvPr/>
        </p:nvSpPr>
        <p:spPr>
          <a:xfrm>
            <a:off x="6296315" y="1394593"/>
            <a:ext cx="2344660" cy="461665"/>
          </a:xfrm>
          <a:prstGeom prst="rect">
            <a:avLst/>
          </a:prstGeom>
          <a:noFill/>
          <a:ln w="19050">
            <a:solidFill>
              <a:schemeClr val="tx1"/>
            </a:solidFill>
          </a:ln>
        </p:spPr>
        <p:txBody>
          <a:bodyPr wrap="square" rtlCol="0">
            <a:spAutoFit/>
          </a:bodyPr>
          <a:lstStyle/>
          <a:p>
            <a:pPr algn="ctr"/>
            <a:r>
              <a:rPr lang="en-US" sz="1200" b="1" dirty="0"/>
              <a:t>Laboratory-scale Weathering (“Rain</a:t>
            </a:r>
            <a:r>
              <a:rPr lang="en-US" sz="1200" b="1" dirty="0" smtClean="0"/>
              <a:t>” and ”Sunlight</a:t>
            </a:r>
            <a:r>
              <a:rPr lang="en-US" sz="1200" b="1" dirty="0"/>
              <a:t>”)</a:t>
            </a:r>
          </a:p>
        </p:txBody>
      </p:sp>
      <p:sp>
        <p:nvSpPr>
          <p:cNvPr id="189" name="TextBox 188">
            <a:extLst>
              <a:ext uri="{FF2B5EF4-FFF2-40B4-BE49-F238E27FC236}">
                <a16:creationId xmlns:a16="http://schemas.microsoft.com/office/drawing/2014/main" id="{3ECFBA05-86E4-41BE-9366-2AB9A2CEDC5A}"/>
              </a:ext>
            </a:extLst>
          </p:cNvPr>
          <p:cNvSpPr txBox="1"/>
          <p:nvPr/>
        </p:nvSpPr>
        <p:spPr>
          <a:xfrm>
            <a:off x="4573715" y="5097634"/>
            <a:ext cx="1449153" cy="646331"/>
          </a:xfrm>
          <a:prstGeom prst="rect">
            <a:avLst/>
          </a:prstGeom>
          <a:noFill/>
          <a:ln w="19050">
            <a:noFill/>
          </a:ln>
        </p:spPr>
        <p:txBody>
          <a:bodyPr wrap="square" rtlCol="0">
            <a:spAutoFit/>
          </a:bodyPr>
          <a:lstStyle/>
          <a:p>
            <a:pPr algn="r"/>
            <a:r>
              <a:rPr lang="en-US" sz="1200" b="1" dirty="0" smtClean="0"/>
              <a:t>Toxic Chemicals </a:t>
            </a:r>
            <a:r>
              <a:rPr lang="en-US" sz="1200" b="1" dirty="0"/>
              <a:t>in Groundwater Ecosystems</a:t>
            </a:r>
          </a:p>
        </p:txBody>
      </p:sp>
      <p:sp>
        <p:nvSpPr>
          <p:cNvPr id="190" name="TextBox 189">
            <a:extLst>
              <a:ext uri="{FF2B5EF4-FFF2-40B4-BE49-F238E27FC236}">
                <a16:creationId xmlns:a16="http://schemas.microsoft.com/office/drawing/2014/main" id="{95DBCF96-8DAC-443A-9119-4D350468F29E}"/>
              </a:ext>
            </a:extLst>
          </p:cNvPr>
          <p:cNvSpPr txBox="1"/>
          <p:nvPr/>
        </p:nvSpPr>
        <p:spPr>
          <a:xfrm>
            <a:off x="4562107" y="5839113"/>
            <a:ext cx="4523682" cy="1015663"/>
          </a:xfrm>
          <a:prstGeom prst="rect">
            <a:avLst/>
          </a:prstGeom>
          <a:noFill/>
        </p:spPr>
        <p:txBody>
          <a:bodyPr wrap="square">
            <a:spAutoFit/>
          </a:bodyPr>
          <a:lstStyle/>
          <a:p>
            <a:pPr algn="just"/>
            <a:r>
              <a:rPr lang="en-US" sz="1200" dirty="0" smtClean="0"/>
              <a:t>Coal tar pavement sealant contains 50,000 to 75,000 ppm of carcinogenic polycyclic aromatic hydrocarbons (PAHs). Weathering by sunlight and rain can contaminate </a:t>
            </a:r>
            <a:r>
              <a:rPr lang="en-US" sz="1200" dirty="0"/>
              <a:t>natural waterways </a:t>
            </a:r>
            <a:r>
              <a:rPr lang="en-US" sz="1200" dirty="0" smtClean="0"/>
              <a:t>through </a:t>
            </a:r>
            <a:r>
              <a:rPr lang="en-US" sz="1200" dirty="0"/>
              <a:t>oxidation of </a:t>
            </a:r>
            <a:r>
              <a:rPr lang="en-US" sz="1200" dirty="0" smtClean="0"/>
              <a:t>the PAHs </a:t>
            </a:r>
            <a:r>
              <a:rPr lang="en-US" sz="1200" dirty="0"/>
              <a:t>contained in </a:t>
            </a:r>
            <a:r>
              <a:rPr lang="en-US" sz="1200" dirty="0" smtClean="0"/>
              <a:t>the pavement sealant.           Image </a:t>
            </a:r>
            <a:r>
              <a:rPr lang="en-US" sz="1200" dirty="0"/>
              <a:t>Credit: Taylor Glattke, </a:t>
            </a:r>
            <a:r>
              <a:rPr lang="en-US" sz="1200" dirty="0" smtClean="0"/>
              <a:t>MagLab</a:t>
            </a:r>
            <a:endParaRPr lang="en-US" sz="1200" dirty="0"/>
          </a:p>
        </p:txBody>
      </p:sp>
      <p:sp>
        <p:nvSpPr>
          <p:cNvPr id="86" name="Bent-Up Arrow 2050">
            <a:extLst>
              <a:ext uri="{FF2B5EF4-FFF2-40B4-BE49-F238E27FC236}">
                <a16:creationId xmlns:a16="http://schemas.microsoft.com/office/drawing/2014/main" id="{B738A27B-343D-4976-9735-1CDECD355E9F}"/>
              </a:ext>
            </a:extLst>
          </p:cNvPr>
          <p:cNvSpPr/>
          <p:nvPr/>
        </p:nvSpPr>
        <p:spPr>
          <a:xfrm rot="10800000">
            <a:off x="8215612" y="2661556"/>
            <a:ext cx="839175" cy="1222179"/>
          </a:xfrm>
          <a:prstGeom prst="bentUpArrow">
            <a:avLst>
              <a:gd name="adj1" fmla="val 21700"/>
              <a:gd name="adj2" fmla="val 23020"/>
              <a:gd name="adj3" fmla="val 27640"/>
            </a:avLst>
          </a:prstGeom>
          <a:noFill/>
          <a:ln w="19050">
            <a:solidFill>
              <a:schemeClr val="tx1"/>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4F86FC66-4CFE-434F-A203-6D2CD53A2807}"/>
              </a:ext>
            </a:extLst>
          </p:cNvPr>
          <p:cNvSpPr txBox="1"/>
          <p:nvPr/>
        </p:nvSpPr>
        <p:spPr>
          <a:xfrm>
            <a:off x="4487855" y="3860801"/>
            <a:ext cx="1565700" cy="646331"/>
          </a:xfrm>
          <a:prstGeom prst="rect">
            <a:avLst/>
          </a:prstGeom>
          <a:noFill/>
          <a:ln w="19050">
            <a:noFill/>
          </a:ln>
        </p:spPr>
        <p:txBody>
          <a:bodyPr wrap="square" rtlCol="0">
            <a:spAutoFit/>
          </a:bodyPr>
          <a:lstStyle/>
          <a:p>
            <a:pPr algn="ctr"/>
            <a:r>
              <a:rPr lang="en-US" sz="1200" b="1" dirty="0"/>
              <a:t>Coal Tar Pavement Sealant: 50,000 – 75,000 ppm PAHs</a:t>
            </a:r>
          </a:p>
        </p:txBody>
      </p:sp>
      <p:sp>
        <p:nvSpPr>
          <p:cNvPr id="20" name="Text Box 28">
            <a:extLst>
              <a:ext uri="{FF2B5EF4-FFF2-40B4-BE49-F238E27FC236}">
                <a16:creationId xmlns:a16="http://schemas.microsoft.com/office/drawing/2014/main" id="{0C306761-4DA0-476E-A2F9-81A4FAD2901D}"/>
              </a:ext>
            </a:extLst>
          </p:cNvPr>
          <p:cNvSpPr txBox="1">
            <a:spLocks noChangeArrowheads="1"/>
          </p:cNvSpPr>
          <p:nvPr/>
        </p:nvSpPr>
        <p:spPr bwMode="auto">
          <a:xfrm>
            <a:off x="38100" y="5237447"/>
            <a:ext cx="4553484" cy="1615827"/>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9.4 T, 220 mm </a:t>
            </a:r>
            <a:r>
              <a:rPr lang="en-US" sz="1100" dirty="0" smtClean="0">
                <a:solidFill>
                  <a:srgbClr val="333399"/>
                </a:solidFill>
                <a:latin typeface="+mn-lt"/>
              </a:rPr>
              <a:t>Fourier </a:t>
            </a:r>
          </a:p>
          <a:p>
            <a:r>
              <a:rPr lang="en-US" sz="1100" dirty="0" smtClean="0">
                <a:solidFill>
                  <a:srgbClr val="333399"/>
                </a:solidFill>
                <a:latin typeface="+mn-lt"/>
              </a:rPr>
              <a:t>Transform – Ion Cyclotron Resonance Mass Spectrometer, </a:t>
            </a:r>
            <a:r>
              <a:rPr lang="en-US" sz="1100" dirty="0">
                <a:solidFill>
                  <a:srgbClr val="333399"/>
                </a:solidFill>
                <a:latin typeface="+mn-lt"/>
              </a:rPr>
              <a:t>ICR facility</a:t>
            </a:r>
          </a:p>
          <a:p>
            <a:r>
              <a:rPr lang="en-US" sz="1100" b="1" dirty="0">
                <a:solidFill>
                  <a:srgbClr val="333399"/>
                </a:solidFill>
                <a:latin typeface="+mn-lt"/>
              </a:rPr>
              <a:t>Citation: </a:t>
            </a:r>
            <a:r>
              <a:rPr lang="en-US" sz="1100" i="0" dirty="0" err="1">
                <a:solidFill>
                  <a:srgbClr val="333399"/>
                </a:solidFill>
                <a:effectLst/>
                <a:latin typeface="arial" panose="020B0604020202020204" pitchFamily="34" charset="0"/>
              </a:rPr>
              <a:t>Glattke</a:t>
            </a:r>
            <a:r>
              <a:rPr lang="en-US" sz="1100" i="0" dirty="0">
                <a:solidFill>
                  <a:srgbClr val="333399"/>
                </a:solidFill>
                <a:effectLst/>
                <a:latin typeface="arial" panose="020B0604020202020204" pitchFamily="34" charset="0"/>
              </a:rPr>
              <a:t>, T.; Chacon </a:t>
            </a:r>
            <a:r>
              <a:rPr lang="en-US" sz="1100" i="0" dirty="0" err="1">
                <a:solidFill>
                  <a:srgbClr val="333399"/>
                </a:solidFill>
                <a:effectLst/>
                <a:latin typeface="arial" panose="020B0604020202020204" pitchFamily="34" charset="0"/>
              </a:rPr>
              <a:t>Patino</a:t>
            </a:r>
            <a:r>
              <a:rPr lang="en-US" sz="1100" i="0" dirty="0">
                <a:solidFill>
                  <a:srgbClr val="333399"/>
                </a:solidFill>
                <a:effectLst/>
                <a:latin typeface="arial" panose="020B0604020202020204" pitchFamily="34" charset="0"/>
              </a:rPr>
              <a:t>, M.L.; Hoque, S.S.; Ennis, T.E.; </a:t>
            </a:r>
            <a:r>
              <a:rPr lang="en-US" sz="1100" i="0" dirty="0" err="1">
                <a:solidFill>
                  <a:srgbClr val="333399"/>
                </a:solidFill>
                <a:effectLst/>
                <a:latin typeface="arial" panose="020B0604020202020204" pitchFamily="34" charset="0"/>
              </a:rPr>
              <a:t>Greason</a:t>
            </a:r>
            <a:r>
              <a:rPr lang="en-US" sz="1100" i="0" dirty="0">
                <a:solidFill>
                  <a:srgbClr val="333399"/>
                </a:solidFill>
                <a:effectLst/>
                <a:latin typeface="arial" panose="020B0604020202020204" pitchFamily="34" charset="0"/>
              </a:rPr>
              <a:t>, S.; Marshall, A.G.; Rodgers, R.P., </a:t>
            </a:r>
            <a:r>
              <a:rPr lang="en-US" sz="1100" i="1" dirty="0">
                <a:solidFill>
                  <a:srgbClr val="333399"/>
                </a:solidFill>
                <a:effectLst/>
                <a:latin typeface="arial" panose="020B0604020202020204" pitchFamily="34" charset="0"/>
              </a:rPr>
              <a:t>Complex Mixture Analysis of Emerging Contaminants Generated from Coal Tar- and Petroleum-Derived Pavement Sealants: Molecular Compositions and Correlations with Toxicity Revealed by Fourier Transform Ion Cyclotron Resonance Mass Spectrometry,</a:t>
            </a:r>
            <a:r>
              <a:rPr lang="en-US" sz="1100" i="0" dirty="0">
                <a:solidFill>
                  <a:srgbClr val="333399"/>
                </a:solidFill>
                <a:effectLst/>
                <a:latin typeface="arial" panose="020B0604020202020204" pitchFamily="34" charset="0"/>
              </a:rPr>
              <a:t> </a:t>
            </a:r>
            <a:r>
              <a:rPr lang="en-US" sz="1100" i="0" dirty="0" smtClean="0">
                <a:solidFill>
                  <a:srgbClr val="333399"/>
                </a:solidFill>
                <a:effectLst/>
                <a:latin typeface="arial" panose="020B0604020202020204" pitchFamily="34" charset="0"/>
              </a:rPr>
              <a:t>Environmental Science and Technology (2022) </a:t>
            </a:r>
            <a:r>
              <a:rPr lang="en-US" sz="1100" i="0" dirty="0" smtClean="0">
                <a:solidFill>
                  <a:srgbClr val="333399"/>
                </a:solidFill>
                <a:effectLst/>
                <a:latin typeface="arial" panose="020B0604020202020204" pitchFamily="34" charset="0"/>
                <a:hlinkClick r:id="rId8">
                  <a:extLst>
                    <a:ext uri="{A12FA001-AC4F-418D-AE19-62706E023703}">
                      <ahyp:hlinkClr xmlns="" xmlns:ahyp="http://schemas.microsoft.com/office/drawing/2018/hyperlinkcolor" val="tx"/>
                    </a:ext>
                  </a:extLst>
                </a:hlinkClick>
              </a:rPr>
              <a:t>doi.org/10.1021/acs.est.2c00582</a:t>
            </a:r>
            <a:endParaRPr lang="en-US" sz="1100" dirty="0">
              <a:solidFill>
                <a:srgbClr val="333399"/>
              </a:solidFill>
              <a:latin typeface="+mn-lt"/>
            </a:endParaRPr>
          </a:p>
        </p:txBody>
      </p:sp>
    </p:spTree>
    <p:extLst>
      <p:ext uri="{BB962C8B-B14F-4D97-AF65-F5344CB8AC3E}">
        <p14:creationId xmlns:p14="http://schemas.microsoft.com/office/powerpoint/2010/main" val="343239961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E3B1D1-1978-4104-A655-54FF14399EE9}"/>
</file>

<file path=customXml/itemProps2.xml><?xml version="1.0" encoding="utf-8"?>
<ds:datastoreItem xmlns:ds="http://schemas.openxmlformats.org/officeDocument/2006/customXml" ds:itemID="{9416EBCC-70B2-4F34-9BE4-F196D292358A}"/>
</file>

<file path=customXml/itemProps3.xml><?xml version="1.0" encoding="utf-8"?>
<ds:datastoreItem xmlns:ds="http://schemas.openxmlformats.org/officeDocument/2006/customXml" ds:itemID="{F0012180-4F8A-46AB-8A76-3CF4D8452A0C}"/>
</file>

<file path=docProps/app.xml><?xml version="1.0" encoding="utf-8"?>
<Properties xmlns="http://schemas.openxmlformats.org/officeDocument/2006/extended-properties" xmlns:vt="http://schemas.openxmlformats.org/officeDocument/2006/docPropsVTypes">
  <TotalTime>6806</TotalTime>
  <Words>978</Words>
  <Application>Microsoft Office PowerPoint</Application>
  <PresentationFormat>On-screen Show (4:3)</PresentationFormat>
  <Paragraphs>35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182</cp:revision>
  <cp:lastPrinted>2019-07-16T13:07:28Z</cp:lastPrinted>
  <dcterms:created xsi:type="dcterms:W3CDTF">2004-08-07T03:10:56Z</dcterms:created>
  <dcterms:modified xsi:type="dcterms:W3CDTF">2022-10-09T19:16:01Z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