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25" autoAdjust="0"/>
    <p:restoredTop sz="93792" autoAdjust="0"/>
  </p:normalViewPr>
  <p:slideViewPr>
    <p:cSldViewPr snapToGrid="0">
      <p:cViewPr varScale="1">
        <p:scale>
          <a:sx n="87" d="100"/>
          <a:sy n="87" d="100"/>
        </p:scale>
        <p:origin x="28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6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0612" y="71414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968375" y="157163"/>
            <a:ext cx="7082237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MagLab 2022 Summer Shutdown</a:t>
            </a:r>
            <a:endParaRPr lang="en-US" b="1" dirty="0"/>
          </a:p>
          <a:p>
            <a:pPr algn="ctr">
              <a:spcBef>
                <a:spcPts val="0"/>
              </a:spcBef>
            </a:pPr>
            <a:endParaRPr lang="en-US" sz="500" dirty="0"/>
          </a:p>
          <a:p>
            <a:pPr algn="ctr">
              <a:spcBef>
                <a:spcPts val="0"/>
              </a:spcBef>
            </a:pPr>
            <a:r>
              <a:rPr lang="en-US" sz="1100" b="1" kern="1200" dirty="0"/>
              <a:t>Funding Grants:</a:t>
            </a:r>
            <a:r>
              <a:rPr lang="en-US" sz="1100" kern="1200" dirty="0"/>
              <a:t>  G.S. Boebinger </a:t>
            </a:r>
            <a:endParaRPr lang="en-US" sz="1100" kern="1200" dirty="0" smtClean="0"/>
          </a:p>
          <a:p>
            <a:pPr algn="ctr">
              <a:spcBef>
                <a:spcPts val="0"/>
              </a:spcBef>
            </a:pPr>
            <a:r>
              <a:rPr lang="en-US" sz="1100" kern="1200" dirty="0" smtClean="0"/>
              <a:t>(NSF </a:t>
            </a:r>
            <a:r>
              <a:rPr lang="en-US" sz="1100" dirty="0" smtClean="0"/>
              <a:t>DMR-1644779</a:t>
            </a:r>
            <a:r>
              <a:rPr lang="en-US" sz="1100" kern="1200" dirty="0" smtClean="0"/>
              <a:t>)</a:t>
            </a:r>
            <a:endParaRPr lang="en-US" sz="1100" b="1" dirty="0">
              <a:solidFill>
                <a:srgbClr val="0033CC"/>
              </a:solidFill>
            </a:endParaRPr>
          </a:p>
        </p:txBody>
      </p:sp>
      <p:sp>
        <p:nvSpPr>
          <p:cNvPr id="13" name="Text Box 28">
            <a:extLst>
              <a:ext uri="{FF2B5EF4-FFF2-40B4-BE49-F238E27FC236}">
                <a16:creationId xmlns:a16="http://schemas.microsoft.com/office/drawing/2014/main" id="{7806BE73-9E3B-445A-9BA7-C37EA39D2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96" y="6542700"/>
            <a:ext cx="90678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Facilities:</a:t>
            </a:r>
            <a:r>
              <a:rPr lang="en-US" sz="1100" dirty="0">
                <a:solidFill>
                  <a:srgbClr val="333399"/>
                </a:solidFill>
              </a:rPr>
              <a:t> Facilities, Operations, Environmental, Health, and Safety Department.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75124D-B2C1-4C7E-82CF-D93ADFD2B674}"/>
              </a:ext>
            </a:extLst>
          </p:cNvPr>
          <p:cNvSpPr txBox="1"/>
          <p:nvPr/>
        </p:nvSpPr>
        <p:spPr>
          <a:xfrm>
            <a:off x="50802" y="5546129"/>
            <a:ext cx="9016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28600" algn="just"/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The project used over 30,000 labor hours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and did not experience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a single safety incident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. This was accomplished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through the MagLab’s ongoing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dedication to its </a:t>
            </a:r>
            <a:r>
              <a:rPr lang="en-US" sz="12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Integrated </a:t>
            </a: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</a:rPr>
              <a:t>Safety Management </a:t>
            </a:r>
            <a:r>
              <a:rPr lang="en-US" sz="12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(ISM) safety program. In addition to numerous task </a:t>
            </a: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</a:rPr>
              <a:t>hazard </a:t>
            </a:r>
            <a:r>
              <a:rPr lang="en-US" sz="12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analyses, ISM includes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pre-job planning meetings and daily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morning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pre-work briefings.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It also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includes the appointment of specific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worksite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superintendents and daily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safety audits. The success of this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complex installation resulted directly from the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MagLab’s commitment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to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safety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as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a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core value, a value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that cannot be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de-prioritized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0802" y="1164566"/>
            <a:ext cx="470222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R="0" indent="228600" algn="just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A major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upgrade to the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 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cooling water system at MagLab’s DC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Field User Facility was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completed during the 2022 Summer Shutdown. </a:t>
            </a:r>
          </a:p>
          <a:p>
            <a:pPr marR="0" indent="228600" algn="just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The MagLab’s resistive magnets generate a massive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amount of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heat when energized, heat that must be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removed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via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a highly engineered cooling water system. This chilled water system received crucial upgrades with the installation and integration of four new 2,000 ton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(i.e. 7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megawatt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)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industrial-grade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chillers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and a suite of eight chilled water circulating pumps. These upgrades were funded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by the NSF via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supplemental funding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to the MagLab’s core grant.</a:t>
            </a:r>
            <a:endParaRPr lang="en-US" sz="1200" dirty="0">
              <a:solidFill>
                <a:srgbClr val="000000"/>
              </a:solidFill>
              <a:latin typeface="+mn-lt"/>
              <a:ea typeface="Calibri" panose="020F0502020204030204" pitchFamily="34" charset="0"/>
            </a:endParaRPr>
          </a:p>
          <a:p>
            <a:pPr marR="0" indent="228600" algn="just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During the same Summer Shutdown, new electrical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infrastructure and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instrumentation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were installed that were funded by Florida State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University, the host of the MagLab’s DC Field User Facility.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Together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these upgrades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underpin the continued reliability of DC magnet operations, while offering enhanced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control of the magnet cooling water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temperature which provides additional magnetic field stability.</a:t>
            </a:r>
            <a:endParaRPr lang="en-US" sz="1200" kern="12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R="0" indent="228600" algn="just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The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construction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work necessary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to install these industrial pumps, piping, and electrical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gear - within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the 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limited time available during shutdown - required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the skill and dedication of the MagLab’s engineering, operations, technical staff,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and safety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departments,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as well as coordination with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outside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contractors. All groups needed to work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together to safely accomplish this challenging project. </a:t>
            </a:r>
            <a:endParaRPr lang="en-US" sz="1050" dirty="0">
              <a:solidFill>
                <a:srgbClr val="000000"/>
              </a:solidFill>
            </a:endParaRPr>
          </a:p>
        </p:txBody>
      </p:sp>
      <p:pic>
        <p:nvPicPr>
          <p:cNvPr id="17" name="Picture 16" descr="A group of people posing for a photo in front of a factory&#10;&#10;Description automatically generated">
            <a:extLst>
              <a:ext uri="{FF2B5EF4-FFF2-40B4-BE49-F238E27FC236}">
                <a16:creationId xmlns:a16="http://schemas.microsoft.com/office/drawing/2014/main" id="{84F1A20A-985E-4BEF-ADF4-6699B9CAD1C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3" t="481" r="15643" b="1233"/>
          <a:stretch/>
        </p:blipFill>
        <p:spPr>
          <a:xfrm>
            <a:off x="4775879" y="1365061"/>
            <a:ext cx="4290647" cy="4138627"/>
          </a:xfrm>
          <a:prstGeom prst="rect">
            <a:avLst/>
          </a:prstGeom>
        </p:spPr>
      </p:pic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6826" y="1133477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5688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489ADD64191E43967A9DCBD9FB6C60" ma:contentTypeVersion="1" ma:contentTypeDescription="Create a new document." ma:contentTypeScope="" ma:versionID="a6b847c8da0d2eddcc68a0bc94e4d89e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EAF922-0096-42CA-B65C-BB3FB7EF9B47}"/>
</file>

<file path=customXml/itemProps2.xml><?xml version="1.0" encoding="utf-8"?>
<ds:datastoreItem xmlns:ds="http://schemas.openxmlformats.org/officeDocument/2006/customXml" ds:itemID="{B9A1CD70-DDB5-42C3-8DC5-88AAE92F7BA9}"/>
</file>

<file path=customXml/itemProps3.xml><?xml version="1.0" encoding="utf-8"?>
<ds:datastoreItem xmlns:ds="http://schemas.openxmlformats.org/officeDocument/2006/customXml" ds:itemID="{7ED1E8C0-B399-4AF9-8CF9-C1726EFFD74C}"/>
</file>

<file path=docProps/app.xml><?xml version="1.0" encoding="utf-8"?>
<Properties xmlns="http://schemas.openxmlformats.org/officeDocument/2006/extended-properties" xmlns:vt="http://schemas.openxmlformats.org/officeDocument/2006/docPropsVTypes">
  <TotalTime>10725</TotalTime>
  <Words>351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159</cp:revision>
  <cp:lastPrinted>2019-07-16T13:07:28Z</cp:lastPrinted>
  <dcterms:created xsi:type="dcterms:W3CDTF">2004-08-07T03:10:56Z</dcterms:created>
  <dcterms:modified xsi:type="dcterms:W3CDTF">2022-10-03T20:19:59Z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0x01010033489ADD64191E43967A9DCBD9FB6C60</vt:lpwstr>
  </property>
</Properties>
</file>