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handoutMasterIdLst>
    <p:handoutMasterId r:id="rId5"/>
  </p:handoutMasterIdLst>
  <p:sldIdLst>
    <p:sldId id="262" r:id="rId2"/>
    <p:sldId id="260" r:id="rId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CC"/>
    <a:srgbClr val="008080"/>
    <a:srgbClr val="006600"/>
    <a:srgbClr val="000066"/>
    <a:srgbClr val="FFFF00"/>
    <a:srgbClr val="00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329" autoAdjust="0"/>
    <p:restoredTop sz="89401" autoAdjust="0"/>
  </p:normalViewPr>
  <p:slideViewPr>
    <p:cSldViewPr snapToGrid="0">
      <p:cViewPr varScale="1">
        <p:scale>
          <a:sx n="88" d="100"/>
          <a:sy n="88" d="100"/>
        </p:scale>
        <p:origin x="1925"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p:cViewPr varScale="1">
        <p:scale>
          <a:sx n="73" d="100"/>
          <a:sy n="7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12" Type="http://schemas.openxmlformats.org/officeDocument/2006/relationships/customXml" Target="../customXml/item3.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openxmlformats.org/officeDocument/2006/relationships/customXml" Target="../customXml/item2.xml"/><Relationship Id="rId5" Type="http://schemas.openxmlformats.org/officeDocument/2006/relationships/handoutMaster" Target="handoutMasters/handoutMaster1.xml"/><Relationship Id="rId10" Type="http://schemas.openxmlformats.org/officeDocument/2006/relationships/customXml" Target="../customXml/item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1741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1741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722FB8F7-A4EF-491B-8766-3F9B2991C918}" type="slidenum">
              <a:rPr lang="en-US"/>
              <a:pPr>
                <a:defRPr/>
              </a:pPr>
              <a:t>‹#›</a:t>
            </a:fld>
            <a:endParaRPr lang="en-US"/>
          </a:p>
        </p:txBody>
      </p:sp>
    </p:spTree>
    <p:extLst>
      <p:ext uri="{BB962C8B-B14F-4D97-AF65-F5344CB8AC3E}">
        <p14:creationId xmlns:p14="http://schemas.microsoft.com/office/powerpoint/2010/main" val="12016314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1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9221"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cs typeface="+mn-cs"/>
              </a:defRPr>
            </a:lvl1pPr>
          </a:lstStyle>
          <a:p>
            <a:pPr>
              <a:defRPr/>
            </a:pPr>
            <a:endParaRPr lang="en-US"/>
          </a:p>
        </p:txBody>
      </p:sp>
      <p:sp>
        <p:nvSpPr>
          <p:cNvPr id="922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cs typeface="+mn-cs"/>
              </a:defRPr>
            </a:lvl1pPr>
          </a:lstStyle>
          <a:p>
            <a:pPr>
              <a:defRPr/>
            </a:pPr>
            <a:fld id="{5B9D219D-06B3-467B-AA93-169E2354984A}" type="slidenum">
              <a:rPr lang="en-US"/>
              <a:pPr>
                <a:defRPr/>
              </a:pPr>
              <a:t>‹#›</a:t>
            </a:fld>
            <a:endParaRPr lang="en-US"/>
          </a:p>
        </p:txBody>
      </p:sp>
    </p:spTree>
    <p:extLst>
      <p:ext uri="{BB962C8B-B14F-4D97-AF65-F5344CB8AC3E}">
        <p14:creationId xmlns:p14="http://schemas.microsoft.com/office/powerpoint/2010/main" val="371866801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1</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22316296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p:txBody>
          <a:bodyPr/>
          <a:lstStyle/>
          <a:p>
            <a:pPr>
              <a:defRPr/>
            </a:pPr>
            <a:fld id="{D6AC04BA-D5B1-4AEE-92A8-018E0611CCA8}" type="slidenum">
              <a:rPr lang="en-US" smtClean="0"/>
              <a:pPr>
                <a:defRPr/>
              </a:pPr>
              <a:t>2</a:t>
            </a:fld>
            <a:endParaRPr lang="en-US"/>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p:spPr>
        <p:txBody>
          <a:bodyPr/>
          <a:lstStyle/>
          <a:p>
            <a:pPr eaLnBrk="1" hangingPunct="1"/>
            <a:endParaRPr lang="en-US" dirty="0">
              <a:latin typeface="Arial" pitchFamily="34" charset="0"/>
            </a:endParaRPr>
          </a:p>
        </p:txBody>
      </p:sp>
    </p:spTree>
    <p:extLst>
      <p:ext uri="{BB962C8B-B14F-4D97-AF65-F5344CB8AC3E}">
        <p14:creationId xmlns:p14="http://schemas.microsoft.com/office/powerpoint/2010/main" val="595137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3AA275-2248-4703-A6BD-2B2C7E4662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DCB457-3824-4C81-AF28-F5618F2A63D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992C00-8830-40B8-83C7-509852F4927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F46750-D5FA-4671-B5BA-E95E7F67745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C2780E7-AE4B-4A74-913C-69559A8F9A5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93F4C-B641-44D5-88A7-D685C8539F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7937C37-A518-4341-96B5-795628DF95D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1634430-B1CB-4CC6-9592-621DF5AC23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9ADFAB3-0539-4C14-B23B-7AC1C4980DD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B0B7CBC-4F8F-4D89-AE90-5DB130C8D897}"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41E606A-5DAB-4153-87A7-04FF9161543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7728583B-E7C8-46C8-B594-1E9554A88C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doi.org/10.1021/jacs.2c05332" TargetMode="External"/><Relationship Id="rId5" Type="http://schemas.openxmlformats.org/officeDocument/2006/relationships/image" Target="../media/image3.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hyperlink" Target="https://doi.org/10.1021/jacs.2c05332" TargetMode="Externa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22501" y="1227884"/>
            <a:ext cx="3899964" cy="5047536"/>
          </a:xfrm>
          <a:prstGeom prst="rect">
            <a:avLst/>
          </a:prstGeom>
          <a:noFill/>
          <a:ln w="9525">
            <a:noFill/>
            <a:miter lim="800000"/>
            <a:headEnd/>
            <a:tailEnd/>
          </a:ln>
        </p:spPr>
        <p:txBody>
          <a:bodyPr wrap="square">
            <a:spAutoFit/>
          </a:bodyPr>
          <a:lstStyle/>
          <a:p>
            <a:pPr algn="just">
              <a:spcAft>
                <a:spcPts val="600"/>
              </a:spcAft>
            </a:pPr>
            <a:r>
              <a:rPr lang="en-US" altLang="zh-CN" sz="1200" dirty="0">
                <a:effectLst/>
                <a:latin typeface="+mj-lt"/>
                <a:ea typeface="SimSun" panose="02010600030101010101" pitchFamily="2" charset="-122"/>
              </a:rPr>
              <a:t>There is increasing evidence that active sites in zeolites, which comprise one of the most important classes of industrial catalysts, are more complex than previously recognized. Indeed, active sites that are in close proximity </a:t>
            </a:r>
            <a:r>
              <a:rPr lang="en-US" altLang="zh-CN" sz="1200" dirty="0" smtClean="0">
                <a:effectLst/>
                <a:latin typeface="+mj-lt"/>
                <a:ea typeface="SimSun" panose="02010600030101010101" pitchFamily="2" charset="-122"/>
              </a:rPr>
              <a:t>are known </a:t>
            </a:r>
            <a:r>
              <a:rPr lang="en-US" altLang="zh-CN" sz="1200" dirty="0">
                <a:effectLst/>
                <a:latin typeface="+mj-lt"/>
                <a:ea typeface="SimSun" panose="02010600030101010101" pitchFamily="2" charset="-122"/>
              </a:rPr>
              <a:t>in some </a:t>
            </a:r>
            <a:r>
              <a:rPr lang="en-US" altLang="zh-CN" sz="1200" dirty="0" smtClean="0">
                <a:effectLst/>
                <a:latin typeface="+mj-lt"/>
                <a:ea typeface="SimSun" panose="02010600030101010101" pitchFamily="2" charset="-122"/>
              </a:rPr>
              <a:t>catalysts to produce </a:t>
            </a:r>
            <a:r>
              <a:rPr lang="en-US" altLang="zh-CN" sz="1200" dirty="0">
                <a:effectLst/>
                <a:latin typeface="+mj-lt"/>
                <a:ea typeface="SimSun" panose="02010600030101010101" pitchFamily="2" charset="-122"/>
              </a:rPr>
              <a:t>advantageous catalytic effects. Differentiating these sites, which are often structurally similar, can be </a:t>
            </a:r>
            <a:r>
              <a:rPr lang="en-US" altLang="zh-CN" sz="1200" dirty="0" smtClean="0">
                <a:effectLst/>
                <a:latin typeface="+mj-lt"/>
                <a:ea typeface="SimSun" panose="02010600030101010101" pitchFamily="2" charset="-122"/>
              </a:rPr>
              <a:t>extremely challenging</a:t>
            </a:r>
            <a:r>
              <a:rPr lang="en-US" altLang="zh-CN" sz="1200" dirty="0">
                <a:effectLst/>
                <a:latin typeface="+mj-lt"/>
                <a:ea typeface="SimSun" panose="02010600030101010101" pitchFamily="2" charset="-122"/>
              </a:rPr>
              <a:t>, presenting obstacles for the investigation of their synergistic effects.</a:t>
            </a:r>
            <a:endParaRPr lang="en-US" altLang="zh-CN" sz="1200" dirty="0"/>
          </a:p>
          <a:p>
            <a:pPr algn="just">
              <a:spcAft>
                <a:spcPts val="600"/>
              </a:spcAft>
            </a:pPr>
            <a:r>
              <a:rPr lang="en-US" altLang="zh-CN" sz="1200" dirty="0"/>
              <a:t>In this work, </a:t>
            </a:r>
            <a:r>
              <a:rPr lang="en-US" altLang="zh-CN" sz="1200" dirty="0" smtClean="0"/>
              <a:t>ultra-high-magnetic field </a:t>
            </a:r>
            <a:r>
              <a:rPr lang="en-US" altLang="zh-CN" sz="1200" dirty="0"/>
              <a:t>solid-state nuclear magnetic resonance (ssNMR) platforms and state-of-the-art probes, available only at the MagLab, were employed to investigate oxygen and aluminum sites in zeolites, with a focus on </a:t>
            </a:r>
            <a:r>
              <a:rPr lang="en-US" altLang="zh-CN" sz="1200" baseline="30000" dirty="0"/>
              <a:t>17</a:t>
            </a:r>
            <a:r>
              <a:rPr lang="en-US" altLang="zh-CN" sz="1200" dirty="0"/>
              <a:t>O and </a:t>
            </a:r>
            <a:r>
              <a:rPr lang="en-US" altLang="zh-CN" sz="1200" baseline="30000" dirty="0"/>
              <a:t>27</a:t>
            </a:r>
            <a:r>
              <a:rPr lang="en-US" altLang="zh-CN" sz="1200" dirty="0"/>
              <a:t>Al, which are quadrupolar nuclei (nuclear spin &gt; ½). High magnetic fields greatly reduce the breadths of </a:t>
            </a:r>
            <a:r>
              <a:rPr lang="en-US" altLang="zh-CN" sz="1200" baseline="30000" dirty="0"/>
              <a:t>17</a:t>
            </a:r>
            <a:r>
              <a:rPr lang="en-US" altLang="zh-CN" sz="1200" dirty="0"/>
              <a:t>O and </a:t>
            </a:r>
            <a:r>
              <a:rPr lang="en-US" altLang="zh-CN" sz="1200" baseline="30000" dirty="0"/>
              <a:t>27</a:t>
            </a:r>
            <a:r>
              <a:rPr lang="en-US" altLang="zh-CN" sz="1200" dirty="0"/>
              <a:t>Al ssNMR patterns, enhancing signal and resolution, and yielding rich structural </a:t>
            </a:r>
            <a:r>
              <a:rPr lang="en-US" altLang="zh-CN" sz="1200" dirty="0" smtClean="0"/>
              <a:t>information. This structural information is able, for </a:t>
            </a:r>
            <a:r>
              <a:rPr lang="en-US" altLang="zh-CN" sz="1200" dirty="0"/>
              <a:t>the first time, </a:t>
            </a:r>
            <a:r>
              <a:rPr lang="en-US" altLang="zh-CN" sz="1200" dirty="0" smtClean="0"/>
              <a:t>to correlate </a:t>
            </a:r>
            <a:r>
              <a:rPr lang="en-US" altLang="zh-CN" sz="1200" dirty="0"/>
              <a:t>structural and spatial aspects of active sites </a:t>
            </a:r>
            <a:r>
              <a:rPr lang="en-US" altLang="zh-CN" sz="1200" dirty="0" smtClean="0"/>
              <a:t>with </a:t>
            </a:r>
            <a:r>
              <a:rPr lang="en-US" altLang="zh-CN" sz="1200" dirty="0"/>
              <a:t>their synergistic catalytic activities.</a:t>
            </a:r>
          </a:p>
          <a:p>
            <a:pPr algn="just">
              <a:spcAft>
                <a:spcPts val="600"/>
              </a:spcAft>
            </a:pPr>
            <a:r>
              <a:rPr lang="en-US" altLang="zh-CN" sz="1200" dirty="0"/>
              <a:t>These findings will inspire new approaches for characterizing the nature of complex catalytic </a:t>
            </a:r>
            <a:r>
              <a:rPr lang="en-US" altLang="zh-CN" sz="1200" dirty="0" smtClean="0"/>
              <a:t>sites. They </a:t>
            </a:r>
            <a:r>
              <a:rPr lang="en-US" altLang="zh-CN" sz="1200" dirty="0" smtClean="0"/>
              <a:t>offer</a:t>
            </a:r>
            <a:r>
              <a:rPr lang="en-US" altLang="zh-CN" sz="1200" dirty="0" smtClean="0"/>
              <a:t> </a:t>
            </a:r>
            <a:r>
              <a:rPr lang="en-US" altLang="zh-CN" sz="1200" dirty="0"/>
              <a:t>insights into acid site activities </a:t>
            </a:r>
            <a:r>
              <a:rPr lang="en-US" altLang="zh-CN" sz="1200" dirty="0" smtClean="0"/>
              <a:t>toward </a:t>
            </a:r>
            <a:r>
              <a:rPr lang="en-US" altLang="zh-CN" sz="1200" dirty="0"/>
              <a:t>new rational design and engineering strategies for </a:t>
            </a:r>
            <a:r>
              <a:rPr lang="en-US" altLang="zh-CN" sz="1200" dirty="0" smtClean="0"/>
              <a:t>developing more effective catalysts</a:t>
            </a:r>
            <a:r>
              <a:rPr lang="en-US" altLang="zh-CN" sz="1200" dirty="0"/>
              <a:t>.</a:t>
            </a:r>
          </a:p>
        </p:txBody>
      </p:sp>
      <p:sp>
        <p:nvSpPr>
          <p:cNvPr id="1034" name="Rectangle 49"/>
          <p:cNvSpPr>
            <a:spLocks noChangeArrowheads="1"/>
          </p:cNvSpPr>
          <p:nvPr/>
        </p:nvSpPr>
        <p:spPr bwMode="auto">
          <a:xfrm>
            <a:off x="3922466" y="1227884"/>
            <a:ext cx="5145336" cy="5047535"/>
          </a:xfrm>
          <a:prstGeom prst="rect">
            <a:avLst/>
          </a:prstGeom>
          <a:noFill/>
          <a:ln w="19050">
            <a:solidFill>
              <a:srgbClr val="0033CC"/>
            </a:solidFill>
            <a:miter lim="800000"/>
            <a:headEnd/>
            <a:tailEnd/>
          </a:ln>
        </p:spPr>
        <p:txBody>
          <a:bodyPr wrap="none" anchor="ctr"/>
          <a:lstStyle/>
          <a:p>
            <a:endParaRPr lang="en-US"/>
          </a:p>
        </p:txBody>
      </p:sp>
      <p:sp>
        <p:nvSpPr>
          <p:cNvPr id="2" name="Rectangle 1"/>
          <p:cNvSpPr/>
          <p:nvPr/>
        </p:nvSpPr>
        <p:spPr>
          <a:xfrm>
            <a:off x="3941005" y="5211690"/>
            <a:ext cx="5108254" cy="1015663"/>
          </a:xfrm>
          <a:prstGeom prst="rect">
            <a:avLst/>
          </a:prstGeom>
        </p:spPr>
        <p:txBody>
          <a:bodyPr wrap="square">
            <a:spAutoFit/>
          </a:bodyPr>
          <a:lstStyle/>
          <a:p>
            <a:pPr algn="just"/>
            <a:r>
              <a:rPr lang="en-US" sz="1200" b="1" dirty="0"/>
              <a:t>Top:</a:t>
            </a:r>
            <a:r>
              <a:rPr lang="en-US" sz="1200" dirty="0"/>
              <a:t> Structural evolution of paired acid sites </a:t>
            </a:r>
            <a:r>
              <a:rPr lang="en-US" altLang="zh-CN" sz="1200" dirty="0"/>
              <a:t>upon hydrothermal treatment, as investigated</a:t>
            </a:r>
            <a:r>
              <a:rPr lang="en-US" sz="1200" dirty="0"/>
              <a:t> by plane-wave </a:t>
            </a:r>
            <a:r>
              <a:rPr lang="en-US" altLang="zh-CN" sz="1200" dirty="0" smtClean="0"/>
              <a:t>Density Function Theory </a:t>
            </a:r>
            <a:r>
              <a:rPr lang="en-US" altLang="zh-CN" sz="1200" dirty="0"/>
              <a:t>calculations</a:t>
            </a:r>
            <a:r>
              <a:rPr lang="en-US" sz="1200" dirty="0"/>
              <a:t>. </a:t>
            </a:r>
            <a:r>
              <a:rPr lang="en-US" sz="1200" b="1" dirty="0"/>
              <a:t>Bottom: </a:t>
            </a:r>
            <a:r>
              <a:rPr lang="en-US" sz="1200" dirty="0" smtClean="0"/>
              <a:t>Two-dimensional </a:t>
            </a:r>
            <a:r>
              <a:rPr lang="en-US" sz="1200" baseline="30000" dirty="0"/>
              <a:t>17</a:t>
            </a:r>
            <a:r>
              <a:rPr lang="en-US" sz="1200" dirty="0"/>
              <a:t>O</a:t>
            </a:r>
            <a:r>
              <a:rPr lang="en-US" sz="1200" baseline="30000" dirty="0"/>
              <a:t> </a:t>
            </a:r>
            <a:r>
              <a:rPr lang="en-US" sz="1200" dirty="0" smtClean="0"/>
              <a:t>Multiple Quantum Magic Angle Spinning </a:t>
            </a:r>
            <a:r>
              <a:rPr lang="en-US" sz="1200" dirty="0"/>
              <a:t>and </a:t>
            </a:r>
            <a:r>
              <a:rPr lang="en-US" sz="1200" baseline="30000" dirty="0"/>
              <a:t>1</a:t>
            </a:r>
            <a:r>
              <a:rPr lang="en-US" sz="1200" dirty="0"/>
              <a:t>H-</a:t>
            </a:r>
            <a:r>
              <a:rPr lang="en-US" sz="1200" baseline="30000" dirty="0"/>
              <a:t>17</a:t>
            </a:r>
            <a:r>
              <a:rPr lang="en-US" sz="1200" dirty="0"/>
              <a:t>O correlation NMR spectra </a:t>
            </a:r>
            <a:r>
              <a:rPr lang="en-US" sz="1200" dirty="0" smtClean="0"/>
              <a:t>taken at 19.6T, showing </a:t>
            </a:r>
            <a:r>
              <a:rPr lang="en-US" sz="1200" dirty="0"/>
              <a:t>the complex structures of the acid sites and their proximities.</a:t>
            </a:r>
          </a:p>
        </p:txBody>
      </p:sp>
      <p:pic>
        <p:nvPicPr>
          <p:cNvPr id="114" name="Picture 113" descr="NSF logo.jpg"/>
          <p:cNvPicPr>
            <a:picLocks noChangeAspect="1"/>
          </p:cNvPicPr>
          <p:nvPr/>
        </p:nvPicPr>
        <p:blipFill>
          <a:blip r:embed="rId3" cstate="print"/>
          <a:stretch>
            <a:fillRect/>
          </a:stretch>
        </p:blipFill>
        <p:spPr>
          <a:xfrm>
            <a:off x="8073113" y="45116"/>
            <a:ext cx="1017188" cy="1023315"/>
          </a:xfrm>
          <a:prstGeom prst="rect">
            <a:avLst/>
          </a:prstGeom>
        </p:spPr>
      </p:pic>
      <p:sp>
        <p:nvSpPr>
          <p:cNvPr id="115" name="Text Box 62"/>
          <p:cNvSpPr txBox="1">
            <a:spLocks noChangeArrowheads="1"/>
          </p:cNvSpPr>
          <p:nvPr/>
        </p:nvSpPr>
        <p:spPr bwMode="auto">
          <a:xfrm>
            <a:off x="835880" y="40618"/>
            <a:ext cx="7302280" cy="830997"/>
          </a:xfrm>
          <a:prstGeom prst="rect">
            <a:avLst/>
          </a:prstGeom>
          <a:noFill/>
          <a:ln w="9525">
            <a:noFill/>
            <a:miter lim="800000"/>
            <a:headEnd/>
            <a:tailEnd/>
          </a:ln>
        </p:spPr>
        <p:txBody>
          <a:bodyPr wrap="square">
            <a:spAutoFit/>
          </a:bodyPr>
          <a:lstStyle/>
          <a:p>
            <a:pPr algn="ctr">
              <a:spcBef>
                <a:spcPts val="0"/>
              </a:spcBef>
            </a:pPr>
            <a:r>
              <a:rPr lang="en-US" altLang="zh-CN" sz="1600" b="1" i="0" baseline="30000" dirty="0">
                <a:solidFill>
                  <a:srgbClr val="000000"/>
                </a:solidFill>
                <a:effectLst/>
                <a:latin typeface="+mn-lt"/>
              </a:rPr>
              <a:t>17</a:t>
            </a:r>
            <a:r>
              <a:rPr lang="en-US" altLang="zh-CN" sz="1600" b="1" i="0" dirty="0">
                <a:solidFill>
                  <a:srgbClr val="000000"/>
                </a:solidFill>
                <a:effectLst/>
                <a:latin typeface="+mn-lt"/>
              </a:rPr>
              <a:t>O Labeling Reveals Paired Active Sites in Zeolite Catalysts</a:t>
            </a:r>
          </a:p>
          <a:p>
            <a:pPr algn="ctr">
              <a:spcBef>
                <a:spcPts val="0"/>
              </a:spcBef>
            </a:pPr>
            <a:r>
              <a:rPr lang="en-US" sz="1100" dirty="0">
                <a:latin typeface="+mn-lt"/>
              </a:rPr>
              <a:t>Kuizhi Chen,</a:t>
            </a:r>
            <a:r>
              <a:rPr lang="en-US" sz="1100" baseline="30000" dirty="0">
                <a:latin typeface="+mn-lt"/>
              </a:rPr>
              <a:t>1</a:t>
            </a:r>
            <a:r>
              <a:rPr lang="en-US" sz="1100" dirty="0">
                <a:latin typeface="+mn-lt"/>
              </a:rPr>
              <a:t> Anya Zornes,</a:t>
            </a:r>
            <a:r>
              <a:rPr lang="en-US" sz="1100" baseline="30000" dirty="0">
                <a:latin typeface="+mn-lt"/>
              </a:rPr>
              <a:t>2</a:t>
            </a:r>
            <a:r>
              <a:rPr lang="en-US" sz="1100" dirty="0">
                <a:latin typeface="+mn-lt"/>
              </a:rPr>
              <a:t> </a:t>
            </a:r>
            <a:r>
              <a:rPr lang="en-US" sz="1100" dirty="0" err="1">
                <a:latin typeface="+mn-lt"/>
              </a:rPr>
              <a:t>Vy</a:t>
            </a:r>
            <a:r>
              <a:rPr lang="en-US" sz="1100" dirty="0">
                <a:latin typeface="+mn-lt"/>
              </a:rPr>
              <a:t> Nguyen,</a:t>
            </a:r>
            <a:r>
              <a:rPr lang="en-US" sz="1100" baseline="30000" dirty="0">
                <a:latin typeface="+mn-lt"/>
              </a:rPr>
              <a:t>3</a:t>
            </a:r>
            <a:r>
              <a:rPr lang="en-US" sz="1100" dirty="0">
                <a:latin typeface="+mn-lt"/>
              </a:rPr>
              <a:t> Bin Wang,</a:t>
            </a:r>
            <a:r>
              <a:rPr lang="en-US" sz="1100" baseline="30000" dirty="0">
                <a:latin typeface="+mn-lt"/>
              </a:rPr>
              <a:t>3</a:t>
            </a:r>
            <a:r>
              <a:rPr lang="en-US" sz="1100" dirty="0">
                <a:latin typeface="+mn-lt"/>
              </a:rPr>
              <a:t> Zhehong Gan,</a:t>
            </a:r>
            <a:r>
              <a:rPr lang="en-US" sz="1100" baseline="30000" dirty="0">
                <a:latin typeface="+mn-lt"/>
              </a:rPr>
              <a:t>1</a:t>
            </a:r>
            <a:r>
              <a:rPr lang="en-US" sz="1100" dirty="0">
                <a:latin typeface="+mn-lt"/>
              </a:rPr>
              <a:t> Steven P. Crossley, and Jeffery L. White</a:t>
            </a:r>
            <a:r>
              <a:rPr lang="en-US" sz="1050" b="1" baseline="30000" dirty="0">
                <a:solidFill>
                  <a:srgbClr val="0033CC"/>
                </a:solidFill>
                <a:latin typeface="+mn-lt"/>
              </a:rPr>
              <a:t>2</a:t>
            </a:r>
            <a:r>
              <a:rPr lang="en-US" sz="1050" b="1" dirty="0">
                <a:solidFill>
                  <a:srgbClr val="0033CC"/>
                </a:solidFill>
                <a:latin typeface="+mn-lt"/>
              </a:rPr>
              <a:t> 1.</a:t>
            </a:r>
            <a:r>
              <a:rPr lang="en-US" altLang="zh-CN" sz="1050" b="1" kern="1200" dirty="0">
                <a:solidFill>
                  <a:srgbClr val="0033CC"/>
                </a:solidFill>
                <a:latin typeface="+mn-lt"/>
              </a:rPr>
              <a:t>National High Magnetic Field Laboratory;</a:t>
            </a:r>
            <a:r>
              <a:rPr lang="en-US" sz="1050" b="1" kern="1200" dirty="0">
                <a:solidFill>
                  <a:srgbClr val="0033CC"/>
                </a:solidFill>
                <a:latin typeface="+mn-lt"/>
              </a:rPr>
              <a:t> 2. </a:t>
            </a:r>
            <a:r>
              <a:rPr lang="en-US" sz="1050" b="1" dirty="0">
                <a:solidFill>
                  <a:srgbClr val="0033CC"/>
                </a:solidFill>
                <a:latin typeface="+mn-lt"/>
              </a:rPr>
              <a:t>Oklahoma State University</a:t>
            </a:r>
            <a:r>
              <a:rPr lang="en-US" sz="1050" b="1" kern="1200" dirty="0">
                <a:solidFill>
                  <a:srgbClr val="0033CC"/>
                </a:solidFill>
                <a:latin typeface="+mn-lt"/>
              </a:rPr>
              <a:t>; </a:t>
            </a:r>
          </a:p>
          <a:p>
            <a:pPr algn="ctr">
              <a:spcBef>
                <a:spcPts val="0"/>
              </a:spcBef>
            </a:pPr>
            <a:r>
              <a:rPr lang="en-US" sz="1050" b="1" kern="1200" dirty="0">
                <a:solidFill>
                  <a:srgbClr val="0033CC"/>
                </a:solidFill>
                <a:latin typeface="+mn-lt"/>
              </a:rPr>
              <a:t>3. University </a:t>
            </a:r>
            <a:r>
              <a:rPr lang="en-US" sz="1050" b="1" dirty="0">
                <a:solidFill>
                  <a:srgbClr val="0033CC"/>
                </a:solidFill>
                <a:latin typeface="+mn-lt"/>
              </a:rPr>
              <a:t>of Oklahoma</a:t>
            </a:r>
            <a:r>
              <a:rPr lang="en-US" sz="600" b="1" kern="1200" dirty="0">
                <a:solidFill>
                  <a:srgbClr val="0033CC"/>
                </a:solidFill>
                <a:latin typeface="+mn-lt"/>
              </a:rPr>
              <a:t> </a:t>
            </a:r>
          </a:p>
        </p:txBody>
      </p:sp>
      <p:pic>
        <p:nvPicPr>
          <p:cNvPr id="116" name="Picture 115"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pic>
        <p:nvPicPr>
          <p:cNvPr id="4" name="Picture 3">
            <a:extLst>
              <a:ext uri="{FF2B5EF4-FFF2-40B4-BE49-F238E27FC236}">
                <a16:creationId xmlns:a16="http://schemas.microsoft.com/office/drawing/2014/main" id="{D260C88E-282E-1E41-28AF-51958E061C55}"/>
              </a:ext>
            </a:extLst>
          </p:cNvPr>
          <p:cNvPicPr>
            <a:picLocks noChangeAspect="1"/>
          </p:cNvPicPr>
          <p:nvPr/>
        </p:nvPicPr>
        <p:blipFill>
          <a:blip r:embed="rId5"/>
          <a:stretch>
            <a:fillRect/>
          </a:stretch>
        </p:blipFill>
        <p:spPr>
          <a:xfrm>
            <a:off x="3976893" y="1240147"/>
            <a:ext cx="5036479" cy="3993907"/>
          </a:xfrm>
          <a:prstGeom prst="rect">
            <a:avLst/>
          </a:prstGeom>
        </p:spPr>
      </p:pic>
      <p:sp>
        <p:nvSpPr>
          <p:cNvPr id="13" name="Line 42"/>
          <p:cNvSpPr>
            <a:spLocks noChangeShapeType="1"/>
          </p:cNvSpPr>
          <p:nvPr/>
        </p:nvSpPr>
        <p:spPr bwMode="auto">
          <a:xfrm>
            <a:off x="38100" y="1134555"/>
            <a:ext cx="9029700" cy="0"/>
          </a:xfrm>
          <a:prstGeom prst="line">
            <a:avLst/>
          </a:prstGeom>
          <a:noFill/>
          <a:ln w="82550" cmpd="thickThin">
            <a:solidFill>
              <a:schemeClr val="tx1"/>
            </a:solidFill>
            <a:round/>
            <a:headEnd/>
            <a:tailEnd/>
          </a:ln>
        </p:spPr>
        <p:txBody>
          <a:bodyPr/>
          <a:lstStyle/>
          <a:p>
            <a:endParaRPr lang="en-US"/>
          </a:p>
        </p:txBody>
      </p:sp>
      <p:sp>
        <p:nvSpPr>
          <p:cNvPr id="14" name="Text Box 62"/>
          <p:cNvSpPr txBox="1">
            <a:spLocks noChangeArrowheads="1"/>
          </p:cNvSpPr>
          <p:nvPr/>
        </p:nvSpPr>
        <p:spPr bwMode="auto">
          <a:xfrm>
            <a:off x="83820" y="837528"/>
            <a:ext cx="9071314" cy="253916"/>
          </a:xfrm>
          <a:prstGeom prst="rect">
            <a:avLst/>
          </a:prstGeom>
          <a:noFill/>
          <a:ln w="9525">
            <a:noFill/>
            <a:miter lim="800000"/>
            <a:headEnd/>
            <a:tailEnd/>
          </a:ln>
        </p:spPr>
        <p:txBody>
          <a:bodyPr wrap="square">
            <a:spAutoFit/>
          </a:bodyPr>
          <a:lstStyle/>
          <a:p>
            <a:pPr algn="ctr">
              <a:spcBef>
                <a:spcPts val="0"/>
              </a:spcBef>
            </a:pPr>
            <a:r>
              <a:rPr lang="en-US" sz="1050" b="1" kern="1200" dirty="0"/>
              <a:t>Funding :</a:t>
            </a:r>
            <a:r>
              <a:rPr lang="en-US" sz="1050" kern="1200" dirty="0"/>
              <a:t>  </a:t>
            </a:r>
            <a:r>
              <a:rPr lang="en-US" altLang="zh-CN" sz="1050" dirty="0"/>
              <a:t>J. L. White </a:t>
            </a:r>
            <a:r>
              <a:rPr lang="en-US" sz="1050" kern="1200" dirty="0"/>
              <a:t>(CHE-1764116 and CHE-1764130); G.S. Boebinger (NSF </a:t>
            </a:r>
            <a:r>
              <a:rPr lang="en-US" sz="1050" dirty="0"/>
              <a:t>DMR-1644779</a:t>
            </a:r>
            <a:r>
              <a:rPr lang="en-US" sz="1050" kern="1200" dirty="0"/>
              <a:t>)</a:t>
            </a:r>
            <a:endParaRPr lang="en-US" sz="1050" b="1" kern="1200" dirty="0">
              <a:solidFill>
                <a:srgbClr val="0033CC"/>
              </a:solidFill>
            </a:endParaRPr>
          </a:p>
        </p:txBody>
      </p:sp>
      <p:sp>
        <p:nvSpPr>
          <p:cNvPr id="15" name="Text Box 28">
            <a:extLst>
              <a:ext uri="{FF2B5EF4-FFF2-40B4-BE49-F238E27FC236}">
                <a16:creationId xmlns:a16="http://schemas.microsoft.com/office/drawing/2014/main" id="{EFBF0D34-E0B1-4E35-9DDF-A5AE474A4D5A}"/>
              </a:ext>
            </a:extLst>
          </p:cNvPr>
          <p:cNvSpPr txBox="1">
            <a:spLocks noChangeArrowheads="1"/>
          </p:cNvSpPr>
          <p:nvPr/>
        </p:nvSpPr>
        <p:spPr bwMode="auto">
          <a:xfrm>
            <a:off x="22501" y="6232308"/>
            <a:ext cx="9067800" cy="600164"/>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NMR Facility: 14.1T/600 MHz and 19.6T/830 MHz; DC Facility: 36T SCH</a:t>
            </a:r>
          </a:p>
          <a:p>
            <a:pPr lvl="0" algn="just"/>
            <a:r>
              <a:rPr lang="en-US" sz="1100" b="1" dirty="0">
                <a:solidFill>
                  <a:srgbClr val="333399"/>
                </a:solidFill>
              </a:rPr>
              <a:t>Citation: </a:t>
            </a:r>
            <a:r>
              <a:rPr lang="en-US" sz="1100" b="0" i="0" dirty="0">
                <a:solidFill>
                  <a:srgbClr val="333399"/>
                </a:solidFill>
                <a:effectLst/>
                <a:latin typeface="arial" panose="020B0604020202020204" pitchFamily="34" charset="0"/>
              </a:rPr>
              <a:t>Chen, K.; </a:t>
            </a:r>
            <a:r>
              <a:rPr lang="en-US" sz="1100" b="0" i="0" dirty="0" err="1">
                <a:solidFill>
                  <a:srgbClr val="333399"/>
                </a:solidFill>
                <a:effectLst/>
                <a:latin typeface="arial" panose="020B0604020202020204" pitchFamily="34" charset="0"/>
              </a:rPr>
              <a:t>Zornes</a:t>
            </a:r>
            <a:r>
              <a:rPr lang="en-US" sz="1100" b="0" i="0" dirty="0">
                <a:solidFill>
                  <a:srgbClr val="333399"/>
                </a:solidFill>
                <a:effectLst/>
                <a:latin typeface="arial" panose="020B0604020202020204" pitchFamily="34" charset="0"/>
              </a:rPr>
              <a:t>, A.; Nguyen, V.; Wang, B.; Gan, Z.; Crossley, S.; White, J., </a:t>
            </a:r>
            <a:r>
              <a:rPr lang="en-US" sz="1100" b="0" i="1" dirty="0">
                <a:solidFill>
                  <a:srgbClr val="333399"/>
                </a:solidFill>
                <a:effectLst/>
                <a:latin typeface="arial" panose="020B0604020202020204" pitchFamily="34" charset="0"/>
              </a:rPr>
              <a:t>17O Labeling Reveals Paired Active Sites in Zeolite Catalysts,</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Journal of the American Chemical Society</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144</a:t>
            </a:r>
            <a:r>
              <a:rPr lang="en-US" sz="1100" b="0" i="0" dirty="0">
                <a:solidFill>
                  <a:srgbClr val="333399"/>
                </a:solidFill>
                <a:effectLst/>
                <a:latin typeface="arial" panose="020B0604020202020204" pitchFamily="34" charset="0"/>
              </a:rPr>
              <a:t> (37), 16916-16929 (2022</a:t>
            </a:r>
            <a:r>
              <a:rPr lang="en-US" sz="1100" b="0" i="0" dirty="0" smtClean="0">
                <a:solidFill>
                  <a:srgbClr val="333399"/>
                </a:solidFill>
                <a:effectLst/>
                <a:latin typeface="arial" panose="020B0604020202020204" pitchFamily="34" charset="0"/>
              </a:rPr>
              <a:t>)    DOI:</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hlinkClick r:id="rId6">
                  <a:extLst>
                    <a:ext uri="{A12FA001-AC4F-418D-AE19-62706E023703}">
                      <ahyp:hlinkClr xmlns="" xmlns:ahyp="http://schemas.microsoft.com/office/drawing/2018/hyperlinkcolor" val="tx"/>
                    </a:ext>
                  </a:extLst>
                </a:hlinkClick>
              </a:rPr>
              <a:t>doi.org/10.1021/jacs.2c05332</a:t>
            </a:r>
            <a:endParaRPr lang="en-US" sz="1100" b="1" dirty="0">
              <a:solidFill>
                <a:srgbClr val="333399"/>
              </a:solidFill>
              <a:latin typeface="+mj-lt"/>
            </a:endParaRPr>
          </a:p>
        </p:txBody>
      </p:sp>
    </p:spTree>
    <p:extLst>
      <p:ext uri="{BB962C8B-B14F-4D97-AF65-F5344CB8AC3E}">
        <p14:creationId xmlns:p14="http://schemas.microsoft.com/office/powerpoint/2010/main" val="1618134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5"/>
          <p:cNvSpPr>
            <a:spLocks noChangeArrowheads="1"/>
          </p:cNvSpPr>
          <p:nvPr/>
        </p:nvSpPr>
        <p:spPr bwMode="auto">
          <a:xfrm>
            <a:off x="784225" y="6281738"/>
            <a:ext cx="184150" cy="274637"/>
          </a:xfrm>
          <a:prstGeom prst="rect">
            <a:avLst/>
          </a:prstGeom>
          <a:noFill/>
          <a:ln w="9525">
            <a:noFill/>
            <a:miter lim="800000"/>
            <a:headEnd/>
            <a:tailEnd/>
          </a:ln>
        </p:spPr>
        <p:txBody>
          <a:bodyPr wrap="none">
            <a:spAutoFit/>
          </a:bodyPr>
          <a:lstStyle/>
          <a:p>
            <a:endParaRPr lang="en-US" sz="1200"/>
          </a:p>
        </p:txBody>
      </p:sp>
      <p:sp>
        <p:nvSpPr>
          <p:cNvPr id="1028" name="Text Box 28"/>
          <p:cNvSpPr txBox="1">
            <a:spLocks noChangeArrowheads="1"/>
          </p:cNvSpPr>
          <p:nvPr/>
        </p:nvSpPr>
        <p:spPr bwMode="auto">
          <a:xfrm>
            <a:off x="50802" y="1187873"/>
            <a:ext cx="4260574" cy="5283498"/>
          </a:xfrm>
          <a:prstGeom prst="rect">
            <a:avLst/>
          </a:prstGeom>
          <a:noFill/>
          <a:ln w="9525">
            <a:noFill/>
            <a:miter lim="800000"/>
            <a:headEnd/>
            <a:tailEnd/>
          </a:ln>
        </p:spPr>
        <p:txBody>
          <a:bodyPr wrap="square">
            <a:spAutoFit/>
          </a:bodyPr>
          <a:lstStyle/>
          <a:p>
            <a:pPr algn="just">
              <a:spcAft>
                <a:spcPts val="800"/>
              </a:spcAft>
            </a:pPr>
            <a:r>
              <a:rPr lang="en-US" sz="1200" b="1" dirty="0">
                <a:solidFill>
                  <a:srgbClr val="000000"/>
                </a:solidFill>
              </a:rPr>
              <a:t>What is the finding? </a:t>
            </a:r>
            <a:r>
              <a:rPr lang="en-US" sz="1200" dirty="0">
                <a:solidFill>
                  <a:srgbClr val="000000"/>
                </a:solidFill>
              </a:rPr>
              <a:t>Crucial details on the structures and proximities of active catalytic sites </a:t>
            </a:r>
            <a:r>
              <a:rPr lang="en-US" sz="1200" dirty="0" smtClean="0">
                <a:solidFill>
                  <a:srgbClr val="000000"/>
                </a:solidFill>
              </a:rPr>
              <a:t>in zeolite catalysts are </a:t>
            </a:r>
            <a:r>
              <a:rPr lang="en-US" sz="1200" dirty="0" smtClean="0"/>
              <a:t>revealed by </a:t>
            </a:r>
            <a:r>
              <a:rPr lang="en-US" altLang="zh-CN" sz="1200" dirty="0" smtClean="0"/>
              <a:t>ultra-high-magnetic-field </a:t>
            </a:r>
            <a:r>
              <a:rPr lang="en-US" altLang="zh-CN" sz="1200" dirty="0"/>
              <a:t>solid-state nuclear magnetic resonance (ssNMR) </a:t>
            </a:r>
            <a:r>
              <a:rPr lang="en-US" altLang="zh-CN" sz="1200" dirty="0" smtClean="0"/>
              <a:t>methods</a:t>
            </a:r>
            <a:r>
              <a:rPr lang="en-US" altLang="zh-CN" sz="1200" dirty="0"/>
              <a:t> </a:t>
            </a:r>
            <a:r>
              <a:rPr lang="en-US" altLang="zh-CN" sz="1200" dirty="0" smtClean="0"/>
              <a:t>that include </a:t>
            </a:r>
            <a:r>
              <a:rPr lang="en-US" altLang="zh-CN" sz="1200" dirty="0" smtClean="0"/>
              <a:t>enrichment of the catalyst </a:t>
            </a:r>
            <a:r>
              <a:rPr lang="en-US" altLang="zh-CN" sz="1200" dirty="0"/>
              <a:t>by </a:t>
            </a:r>
            <a:r>
              <a:rPr lang="en-US" altLang="zh-CN" sz="1200" baseline="30000" dirty="0"/>
              <a:t>17</a:t>
            </a:r>
            <a:r>
              <a:rPr lang="en-US" altLang="zh-CN" sz="1200" dirty="0"/>
              <a:t>O isotopic </a:t>
            </a:r>
            <a:r>
              <a:rPr lang="en-US" altLang="zh-CN" sz="1200" dirty="0" smtClean="0"/>
              <a:t>substitution.</a:t>
            </a:r>
            <a:endParaRPr lang="en-US" sz="1200" dirty="0"/>
          </a:p>
          <a:p>
            <a:pPr algn="just">
              <a:spcAft>
                <a:spcPts val="800"/>
              </a:spcAft>
            </a:pPr>
            <a:r>
              <a:rPr lang="en-US" sz="1200" b="1" dirty="0">
                <a:solidFill>
                  <a:srgbClr val="000000"/>
                </a:solidFill>
              </a:rPr>
              <a:t>Why is this important? </a:t>
            </a:r>
            <a:r>
              <a:rPr lang="en-US" sz="1200" dirty="0"/>
              <a:t>Zeolite catalysts are widely used in modern industrial processes, such as petrochemical refinement and biomass conversion. Recent studies show that active catalytic sites are more complex than previously thought. A phenomenon of great importance is the </a:t>
            </a:r>
            <a:r>
              <a:rPr lang="en-US" sz="1200" i="1" dirty="0"/>
              <a:t>synergistic effect</a:t>
            </a:r>
            <a:r>
              <a:rPr lang="en-US" sz="1200" dirty="0"/>
              <a:t>, where the reactivity of two proximate (nearby) active sites is increased relative to that of two sites separated by a large distance. </a:t>
            </a:r>
            <a:r>
              <a:rPr lang="en-US" sz="1200" dirty="0" smtClean="0"/>
              <a:t>Ultra-high-magnetic-field </a:t>
            </a:r>
            <a:r>
              <a:rPr lang="en-US" sz="1200" baseline="30000" dirty="0" smtClean="0"/>
              <a:t>17</a:t>
            </a:r>
            <a:r>
              <a:rPr lang="en-US" sz="1200" dirty="0" smtClean="0"/>
              <a:t>O </a:t>
            </a:r>
            <a:r>
              <a:rPr lang="en-US" sz="1200" dirty="0"/>
              <a:t>ssNMR experiments conducted on a variety of </a:t>
            </a:r>
            <a:r>
              <a:rPr lang="en-US" sz="1200" dirty="0" smtClean="0"/>
              <a:t>catalyst samples enriched </a:t>
            </a:r>
            <a:r>
              <a:rPr lang="en-US" sz="1200" dirty="0"/>
              <a:t>with </a:t>
            </a:r>
            <a:r>
              <a:rPr lang="en-US" sz="1200" baseline="30000" dirty="0"/>
              <a:t>17</a:t>
            </a:r>
            <a:r>
              <a:rPr lang="en-US" sz="1200" dirty="0"/>
              <a:t>O isotopes revealed potential synergistic site structures. Such information is crucial for the rational design, synthesis, and manufacture of catalysts with improved efficiency and yields.</a:t>
            </a:r>
            <a:endParaRPr lang="en-US" sz="1200" dirty="0">
              <a:latin typeface="Arial" charset="0"/>
            </a:endParaRPr>
          </a:p>
          <a:p>
            <a:pPr algn="just">
              <a:spcAft>
                <a:spcPts val="800"/>
              </a:spcAft>
            </a:pPr>
            <a:r>
              <a:rPr lang="en-US" sz="1200" b="1" dirty="0">
                <a:solidFill>
                  <a:srgbClr val="000000"/>
                </a:solidFill>
              </a:rPr>
              <a:t>Why did this research need the MagLab?</a:t>
            </a:r>
            <a:r>
              <a:rPr lang="en-US" sz="1200" b="1" dirty="0">
                <a:latin typeface="Arial" charset="0"/>
              </a:rPr>
              <a:t> </a:t>
            </a:r>
            <a:r>
              <a:rPr lang="en-US" sz="1200" dirty="0" smtClean="0">
                <a:latin typeface="Arial" charset="0"/>
              </a:rPr>
              <a:t>Ultra-high-magnetic-field </a:t>
            </a:r>
            <a:r>
              <a:rPr lang="en-US" sz="1200" dirty="0">
                <a:latin typeface="Arial" charset="0"/>
              </a:rPr>
              <a:t>(</a:t>
            </a:r>
            <a:r>
              <a:rPr lang="en-US" sz="1200" dirty="0" smtClean="0">
                <a:latin typeface="Arial" charset="0"/>
              </a:rPr>
              <a:t>UHMF</a:t>
            </a:r>
            <a:r>
              <a:rPr lang="en-US" sz="1200" dirty="0">
                <a:latin typeface="Arial" charset="0"/>
              </a:rPr>
              <a:t>) </a:t>
            </a:r>
            <a:r>
              <a:rPr lang="en-US" sz="1200" dirty="0" smtClean="0">
                <a:latin typeface="Arial" charset="0"/>
              </a:rPr>
              <a:t>ssNMR spectroscopy of </a:t>
            </a:r>
            <a:r>
              <a:rPr lang="en-US" altLang="zh-CN" sz="1200" baseline="30000" dirty="0"/>
              <a:t>27</a:t>
            </a:r>
            <a:r>
              <a:rPr lang="en-US" altLang="zh-CN" sz="1200" dirty="0"/>
              <a:t>Al and </a:t>
            </a:r>
            <a:r>
              <a:rPr lang="en-US" altLang="zh-CN" sz="1200" baseline="30000" dirty="0"/>
              <a:t>17</a:t>
            </a:r>
            <a:r>
              <a:rPr lang="en-US" altLang="zh-CN" sz="1200" dirty="0"/>
              <a:t>O nuclei </a:t>
            </a:r>
            <a:r>
              <a:rPr lang="en-US" sz="1200" dirty="0" smtClean="0">
                <a:latin typeface="Arial" charset="0"/>
              </a:rPr>
              <a:t>provides </a:t>
            </a:r>
            <a:r>
              <a:rPr lang="en-US" sz="1200" dirty="0">
                <a:latin typeface="Arial" charset="0"/>
              </a:rPr>
              <a:t>structural details that cannot be obtained from experiments at lower fields, offering </a:t>
            </a:r>
            <a:r>
              <a:rPr lang="en-US" sz="1200" dirty="0" smtClean="0">
                <a:latin typeface="Arial" charset="0"/>
              </a:rPr>
              <a:t>an unprecedented </a:t>
            </a:r>
            <a:r>
              <a:rPr lang="en-US" sz="1200" dirty="0">
                <a:latin typeface="Arial" charset="0"/>
              </a:rPr>
              <a:t>combination of high signal and high resolution that </a:t>
            </a:r>
            <a:r>
              <a:rPr lang="en-US" sz="1200" dirty="0" smtClean="0">
                <a:latin typeface="Arial" charset="0"/>
              </a:rPr>
              <a:t>is required for these observations. </a:t>
            </a:r>
            <a:r>
              <a:rPr lang="en-US" sz="1200" dirty="0">
                <a:latin typeface="Arial" charset="0"/>
              </a:rPr>
              <a:t>This is made possible by the combination of </a:t>
            </a:r>
            <a:r>
              <a:rPr lang="en-US" sz="1200" dirty="0" smtClean="0">
                <a:latin typeface="Arial" charset="0"/>
              </a:rPr>
              <a:t>UHMF </a:t>
            </a:r>
            <a:r>
              <a:rPr lang="en-US" sz="1200" dirty="0">
                <a:latin typeface="Arial" charset="0"/>
              </a:rPr>
              <a:t>ssNMR platforms and state-of-the-art </a:t>
            </a:r>
            <a:r>
              <a:rPr lang="en-US" sz="1200" dirty="0" smtClean="0">
                <a:latin typeface="Arial" charset="0"/>
              </a:rPr>
              <a:t>probes </a:t>
            </a:r>
            <a:r>
              <a:rPr lang="en-US" sz="1200" dirty="0">
                <a:latin typeface="Arial" charset="0"/>
              </a:rPr>
              <a:t>available only at the MagLab.</a:t>
            </a:r>
          </a:p>
        </p:txBody>
      </p:sp>
      <p:sp>
        <p:nvSpPr>
          <p:cNvPr id="1034" name="Rectangle 49"/>
          <p:cNvSpPr>
            <a:spLocks noChangeArrowheads="1"/>
          </p:cNvSpPr>
          <p:nvPr/>
        </p:nvSpPr>
        <p:spPr bwMode="auto">
          <a:xfrm>
            <a:off x="4333876" y="1238906"/>
            <a:ext cx="4733925" cy="4993402"/>
          </a:xfrm>
          <a:prstGeom prst="rect">
            <a:avLst/>
          </a:prstGeom>
          <a:noFill/>
          <a:ln w="19050">
            <a:solidFill>
              <a:srgbClr val="0033CC"/>
            </a:solidFill>
            <a:miter lim="800000"/>
            <a:headEnd/>
            <a:tailEnd/>
          </a:ln>
        </p:spPr>
        <p:txBody>
          <a:bodyPr wrap="none" anchor="ctr"/>
          <a:lstStyle/>
          <a:p>
            <a:endParaRPr lang="en-US"/>
          </a:p>
        </p:txBody>
      </p:sp>
      <p:sp>
        <p:nvSpPr>
          <p:cNvPr id="2" name="Rectangle 1"/>
          <p:cNvSpPr/>
          <p:nvPr/>
        </p:nvSpPr>
        <p:spPr>
          <a:xfrm>
            <a:off x="7158446" y="1745557"/>
            <a:ext cx="1909354" cy="4339650"/>
          </a:xfrm>
          <a:prstGeom prst="rect">
            <a:avLst/>
          </a:prstGeom>
        </p:spPr>
        <p:txBody>
          <a:bodyPr wrap="square">
            <a:spAutoFit/>
          </a:bodyPr>
          <a:lstStyle/>
          <a:p>
            <a:pPr algn="just"/>
            <a:r>
              <a:rPr lang="en-US" sz="1200" b="1" dirty="0" smtClean="0"/>
              <a:t>Top:</a:t>
            </a:r>
            <a:r>
              <a:rPr lang="en-US" sz="1200" dirty="0" smtClean="0"/>
              <a:t> </a:t>
            </a:r>
            <a:r>
              <a:rPr lang="en-US" sz="1200" dirty="0"/>
              <a:t>A </a:t>
            </a:r>
            <a:r>
              <a:rPr lang="en-US" sz="1200" dirty="0" smtClean="0"/>
              <a:t>zeolite </a:t>
            </a:r>
            <a:r>
              <a:rPr lang="en-US" sz="1200" dirty="0" err="1" smtClean="0"/>
              <a:t>micropore</a:t>
            </a:r>
            <a:r>
              <a:rPr lang="en-US" sz="1200" dirty="0" smtClean="0"/>
              <a:t> and </a:t>
            </a:r>
            <a:r>
              <a:rPr lang="en-US" sz="1200" dirty="0" smtClean="0"/>
              <a:t>pair </a:t>
            </a:r>
            <a:r>
              <a:rPr lang="en-US" sz="1200" dirty="0"/>
              <a:t>of active </a:t>
            </a:r>
            <a:r>
              <a:rPr lang="en-US" sz="1200" dirty="0" smtClean="0"/>
              <a:t>sites.</a:t>
            </a:r>
          </a:p>
          <a:p>
            <a:pPr algn="just"/>
            <a:endParaRPr lang="en-US" sz="1200" dirty="0" smtClean="0"/>
          </a:p>
          <a:p>
            <a:pPr algn="just"/>
            <a:endParaRPr lang="en-US" sz="1200" dirty="0" smtClean="0"/>
          </a:p>
          <a:p>
            <a:pPr algn="just"/>
            <a:endParaRPr lang="en-US" sz="1200" dirty="0"/>
          </a:p>
          <a:p>
            <a:pPr algn="just"/>
            <a:r>
              <a:rPr lang="en-US" sz="1200" b="1" dirty="0" smtClean="0"/>
              <a:t>Bottom:</a:t>
            </a:r>
            <a:r>
              <a:rPr lang="en-US" sz="1200" dirty="0" smtClean="0"/>
              <a:t> </a:t>
            </a:r>
            <a:r>
              <a:rPr lang="en-US" sz="1200" dirty="0"/>
              <a:t>The signal-to-noise and spectral resolution in </a:t>
            </a:r>
            <a:r>
              <a:rPr lang="en-US" sz="1200" baseline="30000" dirty="0"/>
              <a:t>17</a:t>
            </a:r>
            <a:r>
              <a:rPr lang="en-US" sz="1200" dirty="0"/>
              <a:t>O NMR spectra is significantly enhanced at higher magnetic fields, due in part to reductions in the breadths of the powder patterns. Such effects offer new opportunities for two-dimensional NMR experiments capable of revealing proximities and correlations that will aid our understanding of the nature of synergistic effects of active catalytic sites in zeolites.</a:t>
            </a:r>
          </a:p>
        </p:txBody>
      </p:sp>
      <p:sp>
        <p:nvSpPr>
          <p:cNvPr id="113" name="Line 42"/>
          <p:cNvSpPr>
            <a:spLocks noChangeShapeType="1"/>
          </p:cNvSpPr>
          <p:nvPr/>
        </p:nvSpPr>
        <p:spPr bwMode="auto">
          <a:xfrm>
            <a:off x="38100" y="1134555"/>
            <a:ext cx="9029700" cy="0"/>
          </a:xfrm>
          <a:prstGeom prst="line">
            <a:avLst/>
          </a:prstGeom>
          <a:noFill/>
          <a:ln w="82550" cmpd="thickThin">
            <a:solidFill>
              <a:schemeClr val="tx1"/>
            </a:solidFill>
            <a:round/>
            <a:headEnd/>
            <a:tailEnd/>
          </a:ln>
        </p:spPr>
        <p:txBody>
          <a:bodyPr/>
          <a:lstStyle/>
          <a:p>
            <a:endParaRPr lang="en-US"/>
          </a:p>
        </p:txBody>
      </p:sp>
      <p:pic>
        <p:nvPicPr>
          <p:cNvPr id="114" name="Picture 113" descr="NSF logo.jpg"/>
          <p:cNvPicPr>
            <a:picLocks noChangeAspect="1"/>
          </p:cNvPicPr>
          <p:nvPr/>
        </p:nvPicPr>
        <p:blipFill>
          <a:blip r:embed="rId3" cstate="print"/>
          <a:stretch>
            <a:fillRect/>
          </a:stretch>
        </p:blipFill>
        <p:spPr>
          <a:xfrm>
            <a:off x="8073113" y="45116"/>
            <a:ext cx="1017188" cy="1023315"/>
          </a:xfrm>
          <a:prstGeom prst="rect">
            <a:avLst/>
          </a:prstGeom>
        </p:spPr>
      </p:pic>
      <p:pic>
        <p:nvPicPr>
          <p:cNvPr id="116" name="Picture 115" descr="JustM_purple.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802" y="42335"/>
            <a:ext cx="792698" cy="944759"/>
          </a:xfrm>
          <a:prstGeom prst="rect">
            <a:avLst/>
          </a:prstGeom>
        </p:spPr>
      </p:pic>
      <p:sp>
        <p:nvSpPr>
          <p:cNvPr id="117" name="Text Box 62"/>
          <p:cNvSpPr txBox="1">
            <a:spLocks noChangeArrowheads="1"/>
          </p:cNvSpPr>
          <p:nvPr/>
        </p:nvSpPr>
        <p:spPr bwMode="auto">
          <a:xfrm>
            <a:off x="83820" y="837528"/>
            <a:ext cx="9071314" cy="253916"/>
          </a:xfrm>
          <a:prstGeom prst="rect">
            <a:avLst/>
          </a:prstGeom>
          <a:noFill/>
          <a:ln w="9525">
            <a:noFill/>
            <a:miter lim="800000"/>
            <a:headEnd/>
            <a:tailEnd/>
          </a:ln>
        </p:spPr>
        <p:txBody>
          <a:bodyPr wrap="square">
            <a:spAutoFit/>
          </a:bodyPr>
          <a:lstStyle/>
          <a:p>
            <a:pPr algn="ctr">
              <a:spcBef>
                <a:spcPts val="0"/>
              </a:spcBef>
            </a:pPr>
            <a:r>
              <a:rPr lang="en-US" sz="1050" b="1" kern="1200" dirty="0"/>
              <a:t>Funding :</a:t>
            </a:r>
            <a:r>
              <a:rPr lang="en-US" sz="1050" kern="1200" dirty="0"/>
              <a:t>  </a:t>
            </a:r>
            <a:r>
              <a:rPr lang="en-US" altLang="zh-CN" sz="1050" dirty="0"/>
              <a:t>J. L. White </a:t>
            </a:r>
            <a:r>
              <a:rPr lang="en-US" sz="1050" kern="1200" dirty="0"/>
              <a:t>(CHE-1764116 and CHE-1764130); G.S. Boebinger (NSF </a:t>
            </a:r>
            <a:r>
              <a:rPr lang="en-US" sz="1050" dirty="0"/>
              <a:t>DMR-1644779</a:t>
            </a:r>
            <a:r>
              <a:rPr lang="en-US" sz="1050" kern="1200" dirty="0"/>
              <a:t>)</a:t>
            </a:r>
            <a:endParaRPr lang="en-US" sz="1050" b="1" kern="1200" dirty="0">
              <a:solidFill>
                <a:srgbClr val="0033CC"/>
              </a:solidFill>
            </a:endParaRPr>
          </a:p>
        </p:txBody>
      </p:sp>
      <p:sp>
        <p:nvSpPr>
          <p:cNvPr id="13" name="Text Box 28">
            <a:extLst>
              <a:ext uri="{FF2B5EF4-FFF2-40B4-BE49-F238E27FC236}">
                <a16:creationId xmlns:a16="http://schemas.microsoft.com/office/drawing/2014/main" id="{EFBF0D34-E0B1-4E35-9DDF-A5AE474A4D5A}"/>
              </a:ext>
            </a:extLst>
          </p:cNvPr>
          <p:cNvSpPr txBox="1">
            <a:spLocks noChangeArrowheads="1"/>
          </p:cNvSpPr>
          <p:nvPr/>
        </p:nvSpPr>
        <p:spPr bwMode="auto">
          <a:xfrm>
            <a:off x="22501" y="6232308"/>
            <a:ext cx="9067800" cy="600164"/>
          </a:xfrm>
          <a:prstGeom prst="rect">
            <a:avLst/>
          </a:prstGeom>
          <a:noFill/>
          <a:ln w="9525">
            <a:noFill/>
            <a:miter lim="800000"/>
            <a:headEnd/>
            <a:tailEnd/>
          </a:ln>
        </p:spPr>
        <p:txBody>
          <a:bodyPr wrap="square">
            <a:spAutoFit/>
          </a:bodyPr>
          <a:lstStyle/>
          <a:p>
            <a:r>
              <a:rPr lang="en-US" sz="1100" b="1" dirty="0">
                <a:solidFill>
                  <a:srgbClr val="333399"/>
                </a:solidFill>
              </a:rPr>
              <a:t>Facilities and instrumentation used:</a:t>
            </a:r>
            <a:r>
              <a:rPr lang="en-US" sz="1100" dirty="0">
                <a:solidFill>
                  <a:srgbClr val="333399"/>
                </a:solidFill>
              </a:rPr>
              <a:t> NMR Facility: 14.1T/600 MHz and 19.6T/830 MHz; DC Facility: 36T SCH</a:t>
            </a:r>
          </a:p>
          <a:p>
            <a:pPr lvl="0" algn="just"/>
            <a:r>
              <a:rPr lang="en-US" sz="1100" b="1" dirty="0">
                <a:solidFill>
                  <a:srgbClr val="333399"/>
                </a:solidFill>
              </a:rPr>
              <a:t>Citation: </a:t>
            </a:r>
            <a:r>
              <a:rPr lang="en-US" sz="1100" b="0" i="0" dirty="0">
                <a:solidFill>
                  <a:srgbClr val="333399"/>
                </a:solidFill>
                <a:effectLst/>
                <a:latin typeface="arial" panose="020B0604020202020204" pitchFamily="34" charset="0"/>
              </a:rPr>
              <a:t>Chen, K.; </a:t>
            </a:r>
            <a:r>
              <a:rPr lang="en-US" sz="1100" b="0" i="0" dirty="0" err="1">
                <a:solidFill>
                  <a:srgbClr val="333399"/>
                </a:solidFill>
                <a:effectLst/>
                <a:latin typeface="arial" panose="020B0604020202020204" pitchFamily="34" charset="0"/>
              </a:rPr>
              <a:t>Zornes</a:t>
            </a:r>
            <a:r>
              <a:rPr lang="en-US" sz="1100" b="0" i="0" dirty="0">
                <a:solidFill>
                  <a:srgbClr val="333399"/>
                </a:solidFill>
                <a:effectLst/>
                <a:latin typeface="arial" panose="020B0604020202020204" pitchFamily="34" charset="0"/>
              </a:rPr>
              <a:t>, A.; Nguyen, V.; Wang, B.; Gan, Z.; Crossley, S.; White, J., </a:t>
            </a:r>
            <a:r>
              <a:rPr lang="en-US" sz="1100" b="0" i="1" dirty="0">
                <a:solidFill>
                  <a:srgbClr val="333399"/>
                </a:solidFill>
                <a:effectLst/>
                <a:latin typeface="arial" panose="020B0604020202020204" pitchFamily="34" charset="0"/>
              </a:rPr>
              <a:t>17O Labeling Reveals Paired Active Sites in Zeolite Catalysts,</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Journal of the American Chemical Society</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rPr>
              <a:t>144</a:t>
            </a:r>
            <a:r>
              <a:rPr lang="en-US" sz="1100" b="0" i="0" dirty="0">
                <a:solidFill>
                  <a:srgbClr val="333399"/>
                </a:solidFill>
                <a:effectLst/>
                <a:latin typeface="arial" panose="020B0604020202020204" pitchFamily="34" charset="0"/>
              </a:rPr>
              <a:t> (37), 16916-16929 (2022</a:t>
            </a:r>
            <a:r>
              <a:rPr lang="en-US" sz="1100" b="0" i="0" dirty="0" smtClean="0">
                <a:solidFill>
                  <a:srgbClr val="333399"/>
                </a:solidFill>
                <a:effectLst/>
                <a:latin typeface="arial" panose="020B0604020202020204" pitchFamily="34" charset="0"/>
              </a:rPr>
              <a:t>)    DOI:</a:t>
            </a:r>
            <a:r>
              <a:rPr lang="en-US" sz="1100" b="0" i="0" dirty="0">
                <a:solidFill>
                  <a:srgbClr val="333399"/>
                </a:solidFill>
                <a:effectLst/>
                <a:latin typeface="arial" panose="020B0604020202020204" pitchFamily="34" charset="0"/>
              </a:rPr>
              <a:t> </a:t>
            </a:r>
            <a:r>
              <a:rPr lang="en-US" sz="1100" b="1" i="0" dirty="0">
                <a:solidFill>
                  <a:srgbClr val="333399"/>
                </a:solidFill>
                <a:effectLst/>
                <a:latin typeface="arial" panose="020B0604020202020204" pitchFamily="34" charset="0"/>
                <a:hlinkClick r:id="rId5">
                  <a:extLst>
                    <a:ext uri="{A12FA001-AC4F-418D-AE19-62706E023703}">
                      <ahyp:hlinkClr xmlns="" xmlns:ahyp="http://schemas.microsoft.com/office/drawing/2018/hyperlinkcolor" val="tx"/>
                    </a:ext>
                  </a:extLst>
                </a:hlinkClick>
              </a:rPr>
              <a:t>doi.org/10.1021/jacs.2c05332</a:t>
            </a:r>
            <a:endParaRPr lang="en-US" sz="1100" b="1" dirty="0">
              <a:solidFill>
                <a:srgbClr val="333399"/>
              </a:solidFill>
              <a:latin typeface="+mj-lt"/>
            </a:endParaRPr>
          </a:p>
        </p:txBody>
      </p:sp>
      <p:pic>
        <p:nvPicPr>
          <p:cNvPr id="14" name="Picture 13" descr="Diagram&#10;&#10;Description automatically generated">
            <a:extLst>
              <a:ext uri="{FF2B5EF4-FFF2-40B4-BE49-F238E27FC236}">
                <a16:creationId xmlns:a16="http://schemas.microsoft.com/office/drawing/2014/main" id="{D730CFFF-A75E-A50C-AB1C-531F3B38574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4283"/>
          <a:stretch/>
        </p:blipFill>
        <p:spPr>
          <a:xfrm>
            <a:off x="4715287" y="3531679"/>
            <a:ext cx="2364786" cy="2686948"/>
          </a:xfrm>
          <a:prstGeom prst="rect">
            <a:avLst/>
          </a:prstGeom>
        </p:spPr>
      </p:pic>
      <p:pic>
        <p:nvPicPr>
          <p:cNvPr id="4" name="Picture 3" descr="Diagram&#10;&#10;Description automatically generated">
            <a:extLst>
              <a:ext uri="{FF2B5EF4-FFF2-40B4-BE49-F238E27FC236}">
                <a16:creationId xmlns:a16="http://schemas.microsoft.com/office/drawing/2014/main" id="{D730CFFF-A75E-A50C-AB1C-531F3B38574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20" r="51702" b="6407"/>
          <a:stretch/>
        </p:blipFill>
        <p:spPr>
          <a:xfrm>
            <a:off x="4680450" y="1282017"/>
            <a:ext cx="2480343" cy="2349457"/>
          </a:xfrm>
          <a:prstGeom prst="rect">
            <a:avLst/>
          </a:prstGeom>
        </p:spPr>
      </p:pic>
      <p:sp>
        <p:nvSpPr>
          <p:cNvPr id="15" name="Text Box 62"/>
          <p:cNvSpPr txBox="1">
            <a:spLocks noChangeArrowheads="1"/>
          </p:cNvSpPr>
          <p:nvPr/>
        </p:nvSpPr>
        <p:spPr bwMode="auto">
          <a:xfrm>
            <a:off x="835880" y="40618"/>
            <a:ext cx="7302280" cy="830997"/>
          </a:xfrm>
          <a:prstGeom prst="rect">
            <a:avLst/>
          </a:prstGeom>
          <a:noFill/>
          <a:ln w="9525">
            <a:noFill/>
            <a:miter lim="800000"/>
            <a:headEnd/>
            <a:tailEnd/>
          </a:ln>
        </p:spPr>
        <p:txBody>
          <a:bodyPr wrap="square">
            <a:spAutoFit/>
          </a:bodyPr>
          <a:lstStyle/>
          <a:p>
            <a:pPr algn="ctr">
              <a:spcBef>
                <a:spcPts val="0"/>
              </a:spcBef>
            </a:pPr>
            <a:r>
              <a:rPr lang="en-US" altLang="zh-CN" sz="1600" b="1" i="0" baseline="30000" dirty="0">
                <a:solidFill>
                  <a:srgbClr val="000000"/>
                </a:solidFill>
                <a:effectLst/>
                <a:latin typeface="+mn-lt"/>
              </a:rPr>
              <a:t>17</a:t>
            </a:r>
            <a:r>
              <a:rPr lang="en-US" altLang="zh-CN" sz="1600" b="1" i="0" dirty="0">
                <a:solidFill>
                  <a:srgbClr val="000000"/>
                </a:solidFill>
                <a:effectLst/>
                <a:latin typeface="+mn-lt"/>
              </a:rPr>
              <a:t>O Labeling Reveals Paired Active Sites in Zeolite Catalysts</a:t>
            </a:r>
          </a:p>
          <a:p>
            <a:pPr algn="ctr">
              <a:spcBef>
                <a:spcPts val="0"/>
              </a:spcBef>
            </a:pPr>
            <a:r>
              <a:rPr lang="en-US" sz="1100" dirty="0">
                <a:latin typeface="+mn-lt"/>
              </a:rPr>
              <a:t>Kuizhi Chen,</a:t>
            </a:r>
            <a:r>
              <a:rPr lang="en-US" sz="1100" baseline="30000" dirty="0">
                <a:latin typeface="+mn-lt"/>
              </a:rPr>
              <a:t>1</a:t>
            </a:r>
            <a:r>
              <a:rPr lang="en-US" sz="1100" dirty="0">
                <a:latin typeface="+mn-lt"/>
              </a:rPr>
              <a:t> Anya Zornes,</a:t>
            </a:r>
            <a:r>
              <a:rPr lang="en-US" sz="1100" baseline="30000" dirty="0">
                <a:latin typeface="+mn-lt"/>
              </a:rPr>
              <a:t>2</a:t>
            </a:r>
            <a:r>
              <a:rPr lang="en-US" sz="1100" dirty="0">
                <a:latin typeface="+mn-lt"/>
              </a:rPr>
              <a:t> </a:t>
            </a:r>
            <a:r>
              <a:rPr lang="en-US" sz="1100" dirty="0" err="1">
                <a:latin typeface="+mn-lt"/>
              </a:rPr>
              <a:t>Vy</a:t>
            </a:r>
            <a:r>
              <a:rPr lang="en-US" sz="1100" dirty="0">
                <a:latin typeface="+mn-lt"/>
              </a:rPr>
              <a:t> Nguyen,</a:t>
            </a:r>
            <a:r>
              <a:rPr lang="en-US" sz="1100" baseline="30000" dirty="0">
                <a:latin typeface="+mn-lt"/>
              </a:rPr>
              <a:t>3</a:t>
            </a:r>
            <a:r>
              <a:rPr lang="en-US" sz="1100" dirty="0">
                <a:latin typeface="+mn-lt"/>
              </a:rPr>
              <a:t> Bin Wang,</a:t>
            </a:r>
            <a:r>
              <a:rPr lang="en-US" sz="1100" baseline="30000" dirty="0">
                <a:latin typeface="+mn-lt"/>
              </a:rPr>
              <a:t>3</a:t>
            </a:r>
            <a:r>
              <a:rPr lang="en-US" sz="1100" dirty="0">
                <a:latin typeface="+mn-lt"/>
              </a:rPr>
              <a:t> Zhehong Gan,</a:t>
            </a:r>
            <a:r>
              <a:rPr lang="en-US" sz="1100" baseline="30000" dirty="0">
                <a:latin typeface="+mn-lt"/>
              </a:rPr>
              <a:t>1</a:t>
            </a:r>
            <a:r>
              <a:rPr lang="en-US" sz="1100" dirty="0">
                <a:latin typeface="+mn-lt"/>
              </a:rPr>
              <a:t> Steven P. Crossley, and Jeffery L. White</a:t>
            </a:r>
            <a:r>
              <a:rPr lang="en-US" sz="1050" b="1" baseline="30000" dirty="0">
                <a:solidFill>
                  <a:srgbClr val="0033CC"/>
                </a:solidFill>
                <a:latin typeface="+mn-lt"/>
              </a:rPr>
              <a:t>2</a:t>
            </a:r>
            <a:r>
              <a:rPr lang="en-US" sz="1050" b="1" dirty="0">
                <a:solidFill>
                  <a:srgbClr val="0033CC"/>
                </a:solidFill>
                <a:latin typeface="+mn-lt"/>
              </a:rPr>
              <a:t> 1.</a:t>
            </a:r>
            <a:r>
              <a:rPr lang="en-US" altLang="zh-CN" sz="1050" b="1" kern="1200" dirty="0">
                <a:solidFill>
                  <a:srgbClr val="0033CC"/>
                </a:solidFill>
                <a:latin typeface="+mn-lt"/>
              </a:rPr>
              <a:t>National High Magnetic Field Laboratory;</a:t>
            </a:r>
            <a:r>
              <a:rPr lang="en-US" sz="1050" b="1" kern="1200" dirty="0">
                <a:solidFill>
                  <a:srgbClr val="0033CC"/>
                </a:solidFill>
                <a:latin typeface="+mn-lt"/>
              </a:rPr>
              <a:t> 2. </a:t>
            </a:r>
            <a:r>
              <a:rPr lang="en-US" sz="1050" b="1" dirty="0">
                <a:solidFill>
                  <a:srgbClr val="0033CC"/>
                </a:solidFill>
                <a:latin typeface="+mn-lt"/>
              </a:rPr>
              <a:t>Oklahoma State University</a:t>
            </a:r>
            <a:r>
              <a:rPr lang="en-US" sz="1050" b="1" kern="1200" dirty="0">
                <a:solidFill>
                  <a:srgbClr val="0033CC"/>
                </a:solidFill>
                <a:latin typeface="+mn-lt"/>
              </a:rPr>
              <a:t>; </a:t>
            </a:r>
          </a:p>
          <a:p>
            <a:pPr algn="ctr">
              <a:spcBef>
                <a:spcPts val="0"/>
              </a:spcBef>
            </a:pPr>
            <a:r>
              <a:rPr lang="en-US" sz="1050" b="1" kern="1200" dirty="0">
                <a:solidFill>
                  <a:srgbClr val="0033CC"/>
                </a:solidFill>
                <a:latin typeface="+mn-lt"/>
              </a:rPr>
              <a:t>3. University </a:t>
            </a:r>
            <a:r>
              <a:rPr lang="en-US" sz="1050" b="1" dirty="0">
                <a:solidFill>
                  <a:srgbClr val="0033CC"/>
                </a:solidFill>
                <a:latin typeface="+mn-lt"/>
              </a:rPr>
              <a:t>of Oklahoma</a:t>
            </a:r>
            <a:r>
              <a:rPr lang="en-US" sz="600" b="1" kern="1200" dirty="0">
                <a:solidFill>
                  <a:srgbClr val="0033CC"/>
                </a:solidFill>
                <a:latin typeface="+mn-lt"/>
              </a:rPr>
              <a:t> </a:t>
            </a:r>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3489ADD64191E43967A9DCBD9FB6C60" ma:contentTypeVersion="1" ma:contentTypeDescription="Create a new document." ma:contentTypeScope="" ma:versionID="a6b847c8da0d2eddcc68a0bc94e4d89e">
  <xsd:schema xmlns:xsd="http://www.w3.org/2001/XMLSchema" xmlns:xs="http://www.w3.org/2001/XMLSchema" xmlns:p="http://schemas.microsoft.com/office/2006/metadata/properties" xmlns:ns2="2ba5d019-e4dc-4c77-b441-444c3562fe17" targetNamespace="http://schemas.microsoft.com/office/2006/metadata/properties" ma:root="true" ma:fieldsID="400a779ef7cc78711cad3a81b79875b7" ns2:_="">
    <xsd:import namespace="2ba5d019-e4dc-4c77-b441-444c3562fe17"/>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a5d019-e4dc-4c77-b441-444c3562fe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7955406-4594-4A8E-9487-3229D36660B7}"/>
</file>

<file path=customXml/itemProps2.xml><?xml version="1.0" encoding="utf-8"?>
<ds:datastoreItem xmlns:ds="http://schemas.openxmlformats.org/officeDocument/2006/customXml" ds:itemID="{CE0A6165-B500-4E7C-A6A7-AF2E048A06A5}"/>
</file>

<file path=customXml/itemProps3.xml><?xml version="1.0" encoding="utf-8"?>
<ds:datastoreItem xmlns:ds="http://schemas.openxmlformats.org/officeDocument/2006/customXml" ds:itemID="{1FB84CDF-4FCB-47B1-938E-49887D20D3DD}"/>
</file>

<file path=docProps/app.xml><?xml version="1.0" encoding="utf-8"?>
<Properties xmlns="http://schemas.openxmlformats.org/officeDocument/2006/extended-properties" xmlns:vt="http://schemas.openxmlformats.org/officeDocument/2006/docPropsVTypes">
  <TotalTime>10704</TotalTime>
  <Words>861</Words>
  <Application>Microsoft Office PowerPoint</Application>
  <PresentationFormat>On-screen Show (4:3)</PresentationFormat>
  <Paragraphs>26</Paragraphs>
  <Slides>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SimSun</vt:lpstr>
      <vt:lpstr>Arial</vt:lpstr>
      <vt:lpstr>Arial</vt:lpstr>
      <vt:lpstr>Default Design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 Li</dc:creator>
  <cp:lastModifiedBy>Gregory Boebinger</cp:lastModifiedBy>
  <cp:revision>274</cp:revision>
  <cp:lastPrinted>2019-07-16T13:07:28Z</cp:lastPrinted>
  <dcterms:created xsi:type="dcterms:W3CDTF">2004-08-07T03:10:56Z</dcterms:created>
  <dcterms:modified xsi:type="dcterms:W3CDTF">2022-11-04T21:35:02Z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0x01010033489ADD64191E43967A9DCBD9FB6C60</vt:lpwstr>
  </property>
</Properties>
</file>