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5" autoAdjust="0"/>
    <p:restoredTop sz="93792" autoAdjust="0"/>
  </p:normalViewPr>
  <p:slideViewPr>
    <p:cSldViewPr snapToGrid="0">
      <p:cViewPr varScale="1">
        <p:scale>
          <a:sx n="99" d="100"/>
          <a:sy n="99" d="100"/>
        </p:scale>
        <p:origin x="110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youtube.com/watch?v=6kxAEh02bI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103/PhysRevLett.129.017001" TargetMode="Externa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youtube.com/watch?v=6kxAEh02bIY" TargetMode="External"/><Relationship Id="rId5" Type="http://schemas.openxmlformats.org/officeDocument/2006/relationships/hyperlink" Target="https://doi.org/10.1103/PhysRevLett.129.017001"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CFF32E8-402C-C149-9530-23707A7696B4}"/>
              </a:ext>
            </a:extLst>
          </p:cNvPr>
          <p:cNvPicPr>
            <a:picLocks noChangeAspect="1"/>
          </p:cNvPicPr>
          <p:nvPr/>
        </p:nvPicPr>
        <p:blipFill rotWithShape="1">
          <a:blip r:embed="rId3"/>
          <a:srcRect b="30306"/>
          <a:stretch/>
        </p:blipFill>
        <p:spPr>
          <a:xfrm>
            <a:off x="4451656" y="1218187"/>
            <a:ext cx="4624096" cy="3621410"/>
          </a:xfrm>
          <a:prstGeom prst="rect">
            <a:avLst/>
          </a:prstGeom>
        </p:spPr>
      </p:pic>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0799" y="1173451"/>
            <a:ext cx="4365519" cy="5016758"/>
          </a:xfrm>
          <a:prstGeom prst="rect">
            <a:avLst/>
          </a:prstGeom>
          <a:noFill/>
          <a:ln w="9525">
            <a:noFill/>
            <a:miter lim="800000"/>
            <a:headEnd/>
            <a:tailEnd/>
          </a:ln>
        </p:spPr>
        <p:txBody>
          <a:bodyPr wrap="square">
            <a:spAutoFit/>
          </a:bodyPr>
          <a:lstStyle/>
          <a:p>
            <a:pPr algn="just"/>
            <a:r>
              <a:rPr lang="en-US" sz="1200" dirty="0"/>
              <a:t>Superfluidity of fermions occurs when they form pairs. In the weak pairing limit, this behavior is well captured by the Bardeen-Schrieffer-Cooper (BCS) theory of super-conductivity. In the strong pairing limit, pairs can form at temperatures much higher than that of the superfluidity causing the superfluidity to occur by a process known as Bose-Einstein condensation (BEC</a:t>
            </a:r>
            <a:r>
              <a:rPr lang="en-US" sz="1200" dirty="0" smtClean="0"/>
              <a:t>), </a:t>
            </a:r>
            <a:r>
              <a:rPr lang="en-US" sz="1200" dirty="0"/>
              <a:t>analogous to that occurring in liquid </a:t>
            </a:r>
            <a:r>
              <a:rPr lang="en-US" sz="1200" baseline="30000" dirty="0"/>
              <a:t>4</a:t>
            </a:r>
            <a:r>
              <a:rPr lang="en-US" sz="1200" dirty="0"/>
              <a:t>He. A BCS-BEC crossover has been observed in a cold atomic Fermi gas, where it is possible to continuously tune the strength of the pairing interactions. Whether such a crossover occurs in other systems such as the high-</a:t>
            </a:r>
            <a:r>
              <a:rPr lang="en-US" sz="1200" i="1" dirty="0"/>
              <a:t>T</a:t>
            </a:r>
            <a:r>
              <a:rPr lang="en-US" sz="1200" baseline="-25000" dirty="0"/>
              <a:t>c</a:t>
            </a:r>
            <a:r>
              <a:rPr lang="en-US" sz="1200" dirty="0"/>
              <a:t> </a:t>
            </a:r>
            <a:r>
              <a:rPr lang="en-US" sz="1200" dirty="0" err="1"/>
              <a:t>cuprates</a:t>
            </a:r>
            <a:r>
              <a:rPr lang="en-US" sz="1200" dirty="0"/>
              <a:t> has remained an open question.</a:t>
            </a:r>
          </a:p>
          <a:p>
            <a:pPr algn="just"/>
            <a:r>
              <a:rPr lang="en-US" sz="800" dirty="0" smtClean="0"/>
              <a:t> </a:t>
            </a:r>
            <a:endParaRPr lang="en-US" sz="800" dirty="0"/>
          </a:p>
          <a:p>
            <a:pPr algn="just"/>
            <a:r>
              <a:rPr lang="en-US" sz="1200" dirty="0" smtClean="0"/>
              <a:t>MagLab scientists discovered a </a:t>
            </a:r>
            <a:r>
              <a:rPr lang="en-US" sz="1200" dirty="0"/>
              <a:t>BCS-BEC crossover in the </a:t>
            </a:r>
            <a:r>
              <a:rPr lang="en-US" sz="1200" dirty="0" smtClean="0"/>
              <a:t>high-</a:t>
            </a:r>
            <a:r>
              <a:rPr lang="en-US" sz="1200" i="1" dirty="0" smtClean="0"/>
              <a:t>T</a:t>
            </a:r>
            <a:r>
              <a:rPr lang="en-US" sz="1200" baseline="-25000" dirty="0" smtClean="0"/>
              <a:t>c</a:t>
            </a:r>
            <a:r>
              <a:rPr lang="en-US" sz="1200" dirty="0" smtClean="0"/>
              <a:t> </a:t>
            </a:r>
            <a:r>
              <a:rPr lang="en-US" sz="1200" dirty="0" err="1" smtClean="0"/>
              <a:t>cuprates</a:t>
            </a:r>
            <a:r>
              <a:rPr lang="en-US" sz="1200" dirty="0" smtClean="0"/>
              <a:t> </a:t>
            </a:r>
            <a:r>
              <a:rPr lang="en-US" sz="1200" dirty="0"/>
              <a:t>by identifying a universal magic gap ratio 2</a:t>
            </a:r>
            <a:r>
              <a:rPr lang="el-GR" sz="1200" dirty="0"/>
              <a:t>Δ</a:t>
            </a:r>
            <a:r>
              <a:rPr lang="en-US" sz="1200" dirty="0"/>
              <a:t>/</a:t>
            </a:r>
            <a:r>
              <a:rPr lang="en-US" sz="1200" i="1" dirty="0" err="1"/>
              <a:t>k</a:t>
            </a:r>
            <a:r>
              <a:rPr lang="en-US" sz="1200" baseline="-25000" dirty="0" err="1"/>
              <a:t>B</a:t>
            </a:r>
            <a:r>
              <a:rPr lang="en-US" sz="1200" i="1" dirty="0" err="1"/>
              <a:t>T</a:t>
            </a:r>
            <a:r>
              <a:rPr lang="en-US" sz="1200" baseline="-25000" dirty="0" err="1"/>
              <a:t>c</a:t>
            </a:r>
            <a:r>
              <a:rPr lang="en-US" sz="1200" dirty="0"/>
              <a:t> ≈ 6.5 (where </a:t>
            </a:r>
            <a:r>
              <a:rPr lang="el-GR" sz="1200" dirty="0"/>
              <a:t>Δ </a:t>
            </a:r>
            <a:r>
              <a:rPr lang="en-US" sz="1200" dirty="0"/>
              <a:t>is the pairing gap and </a:t>
            </a:r>
            <a:r>
              <a:rPr lang="en-US" sz="1200" i="1" dirty="0"/>
              <a:t>T</a:t>
            </a:r>
            <a:r>
              <a:rPr lang="en-US" sz="1200" baseline="-25000" dirty="0"/>
              <a:t>c</a:t>
            </a:r>
            <a:r>
              <a:rPr lang="en-US" sz="1200" dirty="0"/>
              <a:t> is the superconducting transition temperature) at which </a:t>
            </a:r>
            <a:r>
              <a:rPr lang="en-US" sz="1200" dirty="0" smtClean="0"/>
              <a:t>the paired-fermion </a:t>
            </a:r>
            <a:r>
              <a:rPr lang="en-US" sz="1200" dirty="0"/>
              <a:t>condensates become optimally robust. At this gap ratio, corresponding to the unitary point in a cold atomic Fermi gas, the jump in the specific heat at </a:t>
            </a:r>
            <a:r>
              <a:rPr lang="en-US" sz="1200" i="1" dirty="0"/>
              <a:t>T</a:t>
            </a:r>
            <a:r>
              <a:rPr lang="en-US" sz="1200" baseline="-25000" dirty="0"/>
              <a:t>c</a:t>
            </a:r>
            <a:r>
              <a:rPr lang="en-US" sz="1200" dirty="0"/>
              <a:t> </a:t>
            </a:r>
            <a:r>
              <a:rPr lang="en-US" sz="1200" dirty="0" smtClean="0"/>
              <a:t>reaches a maximum for seven different </a:t>
            </a:r>
            <a:r>
              <a:rPr lang="en-US" sz="1200" dirty="0" err="1" smtClean="0"/>
              <a:t>cuprates</a:t>
            </a:r>
            <a:r>
              <a:rPr lang="en-US" sz="1200" dirty="0" smtClean="0"/>
              <a:t>. </a:t>
            </a:r>
            <a:r>
              <a:rPr lang="en-US" sz="1200" dirty="0"/>
              <a:t>In the </a:t>
            </a:r>
            <a:r>
              <a:rPr lang="en-US" sz="1200" dirty="0" err="1"/>
              <a:t>cuprates</a:t>
            </a:r>
            <a:r>
              <a:rPr lang="en-US" sz="1200" dirty="0"/>
              <a:t>, </a:t>
            </a:r>
            <a:r>
              <a:rPr lang="en-US" sz="1200" dirty="0" smtClean="0"/>
              <a:t>this </a:t>
            </a:r>
            <a:r>
              <a:rPr lang="en-US" sz="1200" dirty="0"/>
              <a:t>jump </a:t>
            </a:r>
            <a:r>
              <a:rPr lang="en-US" sz="1200" dirty="0" smtClean="0"/>
              <a:t>is peaked </a:t>
            </a:r>
            <a:r>
              <a:rPr lang="en-US" sz="1200" dirty="0"/>
              <a:t>at the magic gap ratio when </a:t>
            </a:r>
            <a:r>
              <a:rPr lang="el-GR" sz="1200" dirty="0"/>
              <a:t>Δ </a:t>
            </a:r>
            <a:r>
              <a:rPr lang="en-US" sz="1200" dirty="0"/>
              <a:t>corresponds to the </a:t>
            </a:r>
            <a:r>
              <a:rPr lang="en-US" sz="1200" dirty="0" err="1"/>
              <a:t>antinodal</a:t>
            </a:r>
            <a:r>
              <a:rPr lang="en-US" sz="1200" dirty="0"/>
              <a:t> spectroscopic gap, thus reinforcing its interpretation as the </a:t>
            </a:r>
            <a:r>
              <a:rPr lang="en-US" sz="1200" dirty="0" smtClean="0"/>
              <a:t>superconducting pairing gap in the </a:t>
            </a:r>
            <a:r>
              <a:rPr lang="en-US" sz="1200" dirty="0" err="1" smtClean="0"/>
              <a:t>cuprates</a:t>
            </a:r>
            <a:r>
              <a:rPr lang="en-US" sz="1200" dirty="0" smtClean="0"/>
              <a:t>. The peak also coincides </a:t>
            </a:r>
            <a:r>
              <a:rPr lang="en-US" sz="1200" dirty="0"/>
              <a:t>with a normal state specific heat maximum</a:t>
            </a:r>
            <a:r>
              <a:rPr lang="el-GR" sz="1200" dirty="0"/>
              <a:t>, </a:t>
            </a:r>
            <a:r>
              <a:rPr lang="en-US" sz="1200" dirty="0"/>
              <a:t>which is indicative of a </a:t>
            </a:r>
            <a:r>
              <a:rPr lang="en-US" sz="1200" dirty="0" smtClean="0"/>
              <a:t>pseudogap above the superconducting transition temperature arising from pairing fluctuations.</a:t>
            </a:r>
            <a:endParaRPr lang="en-US" sz="1200" dirty="0"/>
          </a:p>
        </p:txBody>
      </p:sp>
      <p:sp>
        <p:nvSpPr>
          <p:cNvPr id="1034" name="Rectangle 49"/>
          <p:cNvSpPr>
            <a:spLocks noChangeArrowheads="1"/>
          </p:cNvSpPr>
          <p:nvPr/>
        </p:nvSpPr>
        <p:spPr bwMode="auto">
          <a:xfrm>
            <a:off x="4441719" y="1183977"/>
            <a:ext cx="4633831" cy="5097761"/>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4" cstate="print"/>
          <a:stretch>
            <a:fillRect/>
          </a:stretch>
        </p:blipFill>
        <p:spPr>
          <a:xfrm>
            <a:off x="7974053" y="45116"/>
            <a:ext cx="1017188" cy="1023315"/>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7" name="Text Box 62">
            <a:extLst>
              <a:ext uri="{FF2B5EF4-FFF2-40B4-BE49-F238E27FC236}">
                <a16:creationId xmlns:a16="http://schemas.microsoft.com/office/drawing/2014/main" id="{7FB48971-2A64-5142-86F2-CD3E1D7CD6FE}"/>
              </a:ext>
            </a:extLst>
          </p:cNvPr>
          <p:cNvSpPr txBox="1">
            <a:spLocks noChangeArrowheads="1"/>
          </p:cNvSpPr>
          <p:nvPr/>
        </p:nvSpPr>
        <p:spPr bwMode="auto">
          <a:xfrm>
            <a:off x="1107268" y="40618"/>
            <a:ext cx="6630726" cy="1007968"/>
          </a:xfrm>
          <a:prstGeom prst="rect">
            <a:avLst/>
          </a:prstGeom>
          <a:noFill/>
          <a:ln w="9525">
            <a:noFill/>
            <a:miter lim="800000"/>
            <a:headEnd/>
            <a:tailEnd/>
          </a:ln>
        </p:spPr>
        <p:txBody>
          <a:bodyPr wrap="square">
            <a:spAutoFit/>
          </a:bodyPr>
          <a:lstStyle/>
          <a:p>
            <a:pPr algn="ctr">
              <a:spcBef>
                <a:spcPts val="0"/>
              </a:spcBef>
            </a:pPr>
            <a:r>
              <a:rPr lang="en-US" sz="1600" b="1" kern="1200" dirty="0"/>
              <a:t>Magic gap ratio at the </a:t>
            </a:r>
            <a:r>
              <a:rPr lang="en-US" sz="1600" b="1" kern="1200" dirty="0" smtClean="0"/>
              <a:t>“BCS Superconducting to Bose-Einstein Condensate” </a:t>
            </a:r>
            <a:r>
              <a:rPr lang="en-US" sz="1600" b="1" kern="1200" dirty="0"/>
              <a:t>crossover in the high-</a:t>
            </a:r>
            <a:r>
              <a:rPr lang="en-US" sz="1600" b="1" i="1" kern="1200" dirty="0"/>
              <a:t>T</a:t>
            </a:r>
            <a:r>
              <a:rPr lang="en-US" sz="1600" b="1" kern="1200" baseline="-25000" dirty="0"/>
              <a:t>c</a:t>
            </a:r>
            <a:r>
              <a:rPr lang="en-US" sz="1600" b="1" kern="1200" dirty="0"/>
              <a:t> </a:t>
            </a:r>
            <a:r>
              <a:rPr lang="en-US" sz="1600" b="1" kern="1200" dirty="0" err="1"/>
              <a:t>cuprates</a:t>
            </a:r>
            <a:endParaRPr lang="en-US" sz="1600" b="1" kern="1200" dirty="0"/>
          </a:p>
          <a:p>
            <a:pPr algn="ctr">
              <a:spcBef>
                <a:spcPts val="0"/>
              </a:spcBef>
            </a:pPr>
            <a:endParaRPr lang="en-US" sz="500" dirty="0"/>
          </a:p>
          <a:p>
            <a:pPr algn="ctr">
              <a:spcBef>
                <a:spcPts val="0"/>
              </a:spcBef>
            </a:pPr>
            <a:r>
              <a:rPr lang="en-US" sz="1100" dirty="0"/>
              <a:t>Neil Harrison and Mun K. </a:t>
            </a:r>
            <a:r>
              <a:rPr lang="en-US" sz="1100" dirty="0" smtClean="0"/>
              <a:t>Chan</a:t>
            </a:r>
            <a:r>
              <a:rPr lang="en-US" sz="1100" dirty="0"/>
              <a:t> </a:t>
            </a:r>
            <a:r>
              <a:rPr lang="en-US" sz="1100" dirty="0" smtClean="0"/>
              <a:t>   </a:t>
            </a:r>
            <a:r>
              <a:rPr lang="en-US" sz="1050" b="1" kern="1200" dirty="0" smtClean="0">
                <a:solidFill>
                  <a:srgbClr val="0033CC"/>
                </a:solidFill>
              </a:rPr>
              <a:t>National </a:t>
            </a:r>
            <a:r>
              <a:rPr lang="en-US" sz="1050" b="1" kern="1200" dirty="0">
                <a:solidFill>
                  <a:srgbClr val="0033CC"/>
                </a:solidFill>
              </a:rPr>
              <a:t>High Magnetic Field Laboratory - </a:t>
            </a:r>
            <a:r>
              <a:rPr lang="en-US" sz="1050" b="1" kern="1200" dirty="0" smtClean="0">
                <a:solidFill>
                  <a:srgbClr val="0033CC"/>
                </a:solidFill>
              </a:rPr>
              <a:t>LANL</a:t>
            </a:r>
            <a:r>
              <a:rPr lang="en-US" sz="600" b="1" kern="1200" dirty="0" smtClean="0">
                <a:solidFill>
                  <a:srgbClr val="0033CC"/>
                </a:solidFill>
              </a:rPr>
              <a:t> </a:t>
            </a:r>
            <a:endParaRPr lang="en-US" sz="600" b="1" kern="1200" dirty="0">
              <a:solidFill>
                <a:srgbClr val="0033CC"/>
              </a:solidFill>
            </a:endParaRPr>
          </a:p>
          <a:p>
            <a:pPr algn="ctr">
              <a:spcBef>
                <a:spcPts val="0"/>
              </a:spcBef>
            </a:pPr>
            <a:r>
              <a:rPr lang="en-US" sz="1050" b="1" kern="1200" dirty="0"/>
              <a:t>Funding Grants:</a:t>
            </a:r>
            <a:r>
              <a:rPr lang="en-US" sz="1050" kern="1200" dirty="0"/>
              <a:t>  G.S. Boebinger (NSF </a:t>
            </a:r>
            <a:r>
              <a:rPr lang="en-US" sz="1050" dirty="0"/>
              <a:t>DMR-1644779</a:t>
            </a:r>
            <a:r>
              <a:rPr lang="en-US" sz="1050" kern="1200" dirty="0"/>
              <a:t>); N. Harrison (BES LANLF100)</a:t>
            </a:r>
            <a:endParaRPr lang="en-US" sz="1050" b="1" kern="1200" dirty="0">
              <a:solidFill>
                <a:srgbClr val="0033CC"/>
              </a:solidFill>
            </a:endParaRPr>
          </a:p>
        </p:txBody>
      </p:sp>
      <p:sp>
        <p:nvSpPr>
          <p:cNvPr id="18" name="Text Box 28">
            <a:extLst>
              <a:ext uri="{FF2B5EF4-FFF2-40B4-BE49-F238E27FC236}">
                <a16:creationId xmlns:a16="http://schemas.microsoft.com/office/drawing/2014/main" id="{D3B0994C-6BEF-492C-8071-001F5928140B}"/>
              </a:ext>
            </a:extLst>
          </p:cNvPr>
          <p:cNvSpPr txBox="1">
            <a:spLocks noChangeArrowheads="1"/>
          </p:cNvSpPr>
          <p:nvPr/>
        </p:nvSpPr>
        <p:spPr bwMode="auto">
          <a:xfrm>
            <a:off x="76200" y="6124048"/>
            <a:ext cx="9067800" cy="769441"/>
          </a:xfrm>
          <a:prstGeom prst="rect">
            <a:avLst/>
          </a:prstGeom>
          <a:noFill/>
          <a:ln w="9525">
            <a:noFill/>
            <a:miter lim="800000"/>
            <a:headEnd/>
            <a:tailEnd/>
          </a:ln>
        </p:spPr>
        <p:txBody>
          <a:bodyPr wrap="square">
            <a:spAutoFit/>
          </a:bodyPr>
          <a:lstStyle/>
          <a:p>
            <a:pPr algn="just"/>
            <a:r>
              <a:rPr lang="en-US" sz="1100" b="1" dirty="0" smtClean="0">
                <a:solidFill>
                  <a:srgbClr val="333399"/>
                </a:solidFill>
              </a:rPr>
              <a:t>Facility used</a:t>
            </a:r>
            <a:r>
              <a:rPr lang="en-US" sz="1100" b="1" dirty="0">
                <a:solidFill>
                  <a:srgbClr val="333399"/>
                </a:solidFill>
              </a:rPr>
              <a:t>:  </a:t>
            </a:r>
            <a:r>
              <a:rPr lang="en-US" sz="1100" dirty="0" smtClean="0">
                <a:solidFill>
                  <a:srgbClr val="333399"/>
                </a:solidFill>
              </a:rPr>
              <a:t>MagLab’s Pulsed Field Facility</a:t>
            </a:r>
            <a:endParaRPr lang="en-US" sz="1100" dirty="0">
              <a:solidFill>
                <a:srgbClr val="333399"/>
              </a:solidFill>
            </a:endParaRPr>
          </a:p>
          <a:p>
            <a:pPr algn="just"/>
            <a:r>
              <a:rPr lang="en-US" sz="1100" b="1" dirty="0">
                <a:solidFill>
                  <a:srgbClr val="333399"/>
                </a:solidFill>
              </a:rPr>
              <a:t>Citation: </a:t>
            </a:r>
            <a:r>
              <a:rPr lang="en-US" sz="1100" i="0" dirty="0">
                <a:solidFill>
                  <a:srgbClr val="333399"/>
                </a:solidFill>
                <a:effectLst/>
                <a:latin typeface="arial" panose="020B0604020202020204" pitchFamily="34" charset="0"/>
              </a:rPr>
              <a:t>Harrison, N.; Chan, M.K., </a:t>
            </a:r>
            <a:r>
              <a:rPr lang="en-US" sz="1100" i="1" dirty="0">
                <a:solidFill>
                  <a:srgbClr val="333399"/>
                </a:solidFill>
                <a:effectLst/>
                <a:latin typeface="arial" panose="020B0604020202020204" pitchFamily="34" charset="0"/>
              </a:rPr>
              <a:t>Magic Gap Ratio for Optimally Robust Fermionic Condensation and Its Implications for High−T</a:t>
            </a:r>
            <a:r>
              <a:rPr lang="en-US" sz="1100" i="1" baseline="-25000" dirty="0">
                <a:solidFill>
                  <a:srgbClr val="333399"/>
                </a:solidFill>
                <a:effectLst/>
                <a:latin typeface="arial" panose="020B0604020202020204" pitchFamily="34" charset="0"/>
              </a:rPr>
              <a:t>C</a:t>
            </a:r>
            <a:r>
              <a:rPr lang="en-US" sz="1100" i="1" dirty="0">
                <a:solidFill>
                  <a:srgbClr val="333399"/>
                </a:solidFill>
                <a:effectLst/>
                <a:latin typeface="arial" panose="020B0604020202020204" pitchFamily="34" charset="0"/>
              </a:rPr>
              <a:t> Superconductivity,</a:t>
            </a:r>
            <a:r>
              <a:rPr lang="en-US" sz="110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Physical Review </a:t>
            </a:r>
            <a:r>
              <a:rPr lang="en-US" sz="1100" b="1" i="0" dirty="0" smtClean="0">
                <a:solidFill>
                  <a:srgbClr val="333399"/>
                </a:solidFill>
                <a:effectLst/>
                <a:latin typeface="arial" panose="020B0604020202020204" pitchFamily="34" charset="0"/>
              </a:rPr>
              <a:t>Letters</a:t>
            </a:r>
            <a:r>
              <a:rPr lang="en-US" sz="1100" b="1" i="0" dirty="0">
                <a:solidFill>
                  <a:srgbClr val="333399"/>
                </a:solidFill>
                <a:effectLst/>
                <a:latin typeface="arial" panose="020B0604020202020204" pitchFamily="34" charset="0"/>
              </a:rPr>
              <a:t> 129</a:t>
            </a:r>
            <a:r>
              <a:rPr lang="en-US" sz="1100" i="0" dirty="0">
                <a:solidFill>
                  <a:srgbClr val="333399"/>
                </a:solidFill>
                <a:effectLst/>
                <a:latin typeface="arial" panose="020B0604020202020204" pitchFamily="34" charset="0"/>
              </a:rPr>
              <a:t>, 017001 (2022) </a:t>
            </a:r>
            <a:r>
              <a:rPr lang="en-US" sz="1100" i="0" dirty="0" smtClean="0">
                <a:solidFill>
                  <a:srgbClr val="333399"/>
                </a:solidFill>
                <a:effectLst/>
                <a:latin typeface="arial" panose="020B0604020202020204" pitchFamily="34" charset="0"/>
              </a:rPr>
              <a:t>   DOI:  </a:t>
            </a:r>
            <a:r>
              <a:rPr lang="en-US" sz="1100" i="0" dirty="0" smtClean="0">
                <a:solidFill>
                  <a:srgbClr val="333399"/>
                </a:solidFill>
                <a:effectLst/>
                <a:latin typeface="arial" panose="020B0604020202020204" pitchFamily="34" charset="0"/>
                <a:hlinkClick r:id="rId6">
                  <a:extLst>
                    <a:ext uri="{A12FA001-AC4F-418D-AE19-62706E023703}">
                      <ahyp:hlinkClr xmlns:ahyp="http://schemas.microsoft.com/office/drawing/2018/hyperlinkcolor" xmlns="" val="tx"/>
                    </a:ext>
                  </a:extLst>
                </a:hlinkClick>
              </a:rPr>
              <a:t>doi.org/10.1103/PhysRevLett.129.017001</a:t>
            </a:r>
            <a:endParaRPr lang="en-US" sz="1100" dirty="0">
              <a:solidFill>
                <a:srgbClr val="333399"/>
              </a:solidFill>
            </a:endParaRPr>
          </a:p>
          <a:p>
            <a:pPr algn="just"/>
            <a:r>
              <a:rPr lang="en-US" sz="1100" dirty="0" smtClean="0">
                <a:solidFill>
                  <a:srgbClr val="333399"/>
                </a:solidFill>
              </a:rPr>
              <a:t>This paper was featured </a:t>
            </a:r>
            <a:r>
              <a:rPr lang="en-US" sz="1100" dirty="0">
                <a:solidFill>
                  <a:srgbClr val="333399"/>
                </a:solidFill>
              </a:rPr>
              <a:t>at the Physical Review Journal Club</a:t>
            </a:r>
            <a:r>
              <a:rPr lang="en-US" sz="1100" dirty="0" smtClean="0">
                <a:solidFill>
                  <a:srgbClr val="333399"/>
                </a:solidFill>
              </a:rPr>
              <a:t>:   </a:t>
            </a:r>
            <a:r>
              <a:rPr lang="en-US" sz="1100" u="sng" dirty="0">
                <a:solidFill>
                  <a:srgbClr val="333399"/>
                </a:solidFill>
                <a:hlinkClick r:id="rId7"/>
              </a:rPr>
              <a:t>https://</a:t>
            </a:r>
            <a:r>
              <a:rPr lang="en-US" sz="1100" u="sng" dirty="0" smtClean="0">
                <a:solidFill>
                  <a:srgbClr val="333399"/>
                </a:solidFill>
                <a:hlinkClick r:id="rId7"/>
              </a:rPr>
              <a:t>www.youtube.com/watch?v=6kxAEh02bIY</a:t>
            </a:r>
            <a:r>
              <a:rPr lang="en-US" sz="1100" u="sng" dirty="0" smtClean="0">
                <a:solidFill>
                  <a:srgbClr val="333399"/>
                </a:solidFill>
              </a:rPr>
              <a:t> </a:t>
            </a:r>
            <a:endParaRPr lang="en-US" sz="1100" u="sng" dirty="0">
              <a:solidFill>
                <a:srgbClr val="333399"/>
              </a:solidFill>
            </a:endParaRPr>
          </a:p>
        </p:txBody>
      </p:sp>
      <p:sp>
        <p:nvSpPr>
          <p:cNvPr id="19" name="Line 42"/>
          <p:cNvSpPr>
            <a:spLocks noChangeShapeType="1"/>
          </p:cNvSpPr>
          <p:nvPr/>
        </p:nvSpPr>
        <p:spPr bwMode="auto">
          <a:xfrm>
            <a:off x="38100" y="1102640"/>
            <a:ext cx="9029700" cy="0"/>
          </a:xfrm>
          <a:prstGeom prst="line">
            <a:avLst/>
          </a:prstGeom>
          <a:noFill/>
          <a:ln w="82550" cmpd="thickThin">
            <a:solidFill>
              <a:schemeClr val="tx1"/>
            </a:solidFill>
            <a:round/>
            <a:headEnd/>
            <a:tailEnd/>
          </a:ln>
        </p:spPr>
        <p:txBody>
          <a:bodyPr/>
          <a:lstStyle/>
          <a:p>
            <a:endParaRPr lang="en-US"/>
          </a:p>
        </p:txBody>
      </p:sp>
      <p:sp>
        <p:nvSpPr>
          <p:cNvPr id="15" name="Rectangle 14">
            <a:extLst>
              <a:ext uri="{FF2B5EF4-FFF2-40B4-BE49-F238E27FC236}">
                <a16:creationId xmlns:a16="http://schemas.microsoft.com/office/drawing/2014/main" id="{6DEABF9E-3489-C74F-9173-BFD69AA3F1CE}"/>
              </a:ext>
            </a:extLst>
          </p:cNvPr>
          <p:cNvSpPr/>
          <p:nvPr/>
        </p:nvSpPr>
        <p:spPr>
          <a:xfrm>
            <a:off x="4428409" y="4873807"/>
            <a:ext cx="4624096" cy="1384995"/>
          </a:xfrm>
          <a:prstGeom prst="rect">
            <a:avLst/>
          </a:prstGeom>
        </p:spPr>
        <p:txBody>
          <a:bodyPr wrap="square">
            <a:spAutoFit/>
          </a:bodyPr>
          <a:lstStyle/>
          <a:p>
            <a:pPr algn="just"/>
            <a:r>
              <a:rPr lang="en-US" sz="1200" dirty="0" smtClean="0"/>
              <a:t>Figure: A </a:t>
            </a:r>
            <a:r>
              <a:rPr lang="en-US" sz="1200" dirty="0"/>
              <a:t>comparison of the jump </a:t>
            </a:r>
            <a:r>
              <a:rPr lang="en-US" sz="1200" dirty="0">
                <a:latin typeface="Symbol" pitchFamily="2" charset="2"/>
              </a:rPr>
              <a:t>dg</a:t>
            </a:r>
            <a:r>
              <a:rPr lang="en-US" sz="1200" dirty="0"/>
              <a:t> </a:t>
            </a:r>
            <a:r>
              <a:rPr lang="en-US" sz="1200" dirty="0"/>
              <a:t>at </a:t>
            </a:r>
            <a:r>
              <a:rPr lang="en-US" sz="1200" i="1" dirty="0"/>
              <a:t>T</a:t>
            </a:r>
            <a:r>
              <a:rPr lang="en-US" sz="1200" i="1" baseline="-25000" dirty="0"/>
              <a:t>c</a:t>
            </a:r>
            <a:r>
              <a:rPr lang="en-US" sz="1200" dirty="0"/>
              <a:t> in </a:t>
            </a:r>
            <a:r>
              <a:rPr lang="en-US" sz="1200" dirty="0"/>
              <a:t>the specific heat coefficient </a:t>
            </a:r>
            <a:r>
              <a:rPr lang="en-US" sz="1200" dirty="0" smtClean="0"/>
              <a:t>for seven different cuprate superconductors, with </a:t>
            </a:r>
            <a:r>
              <a:rPr lang="en-US" sz="1200" dirty="0"/>
              <a:t>the equivalent quantity in a cold atomic gas. Also shown are the change in entropy </a:t>
            </a:r>
            <a:r>
              <a:rPr lang="en-US" sz="1200" dirty="0" err="1">
                <a:latin typeface="Symbol" pitchFamily="2" charset="2"/>
              </a:rPr>
              <a:t>d</a:t>
            </a:r>
            <a:r>
              <a:rPr lang="en-US" sz="1200" i="1" dirty="0" err="1"/>
              <a:t>S</a:t>
            </a:r>
            <a:r>
              <a:rPr lang="en-US" sz="1200" dirty="0"/>
              <a:t> and the condensate fraction </a:t>
            </a:r>
            <a:r>
              <a:rPr lang="en-US" sz="1200" i="1" dirty="0"/>
              <a:t>N</a:t>
            </a:r>
            <a:r>
              <a:rPr lang="en-US" sz="1200" baseline="-25000" dirty="0"/>
              <a:t>0</a:t>
            </a:r>
            <a:r>
              <a:rPr lang="en-US" sz="1200" dirty="0"/>
              <a:t>. All quantities are plotted versus the gap </a:t>
            </a:r>
            <a:r>
              <a:rPr lang="en-US" sz="1200" dirty="0" smtClean="0"/>
              <a:t>ratio, </a:t>
            </a:r>
            <a:r>
              <a:rPr lang="en-US" sz="1200" dirty="0"/>
              <a:t>2</a:t>
            </a:r>
            <a:r>
              <a:rPr lang="el-GR" sz="1200" dirty="0"/>
              <a:t>Δ</a:t>
            </a:r>
            <a:r>
              <a:rPr lang="en-US" sz="1200" dirty="0" smtClean="0"/>
              <a:t>/</a:t>
            </a:r>
            <a:r>
              <a:rPr lang="en-US" sz="1200" i="1" dirty="0" err="1" smtClean="0"/>
              <a:t>k</a:t>
            </a:r>
            <a:r>
              <a:rPr lang="en-US" sz="1200" baseline="-25000" dirty="0" err="1" smtClean="0"/>
              <a:t>B</a:t>
            </a:r>
            <a:r>
              <a:rPr lang="en-US" sz="1200" i="1" dirty="0" err="1" smtClean="0"/>
              <a:t>T</a:t>
            </a:r>
            <a:r>
              <a:rPr lang="en-US" sz="1200" baseline="-25000" dirty="0" err="1" smtClean="0"/>
              <a:t>c</a:t>
            </a:r>
            <a:r>
              <a:rPr lang="en-US" sz="1200" baseline="-25000" dirty="0" smtClean="0"/>
              <a:t> </a:t>
            </a:r>
            <a:r>
              <a:rPr lang="en-US" sz="1200" dirty="0" smtClean="0"/>
              <a:t>. </a:t>
            </a:r>
            <a:r>
              <a:rPr lang="en-US" sz="1200" dirty="0"/>
              <a:t>The </a:t>
            </a:r>
            <a:r>
              <a:rPr lang="en-US" sz="1200" dirty="0" smtClean="0"/>
              <a:t>common peak at </a:t>
            </a:r>
            <a:r>
              <a:rPr lang="en-US" sz="1200" dirty="0"/>
              <a:t>2</a:t>
            </a:r>
            <a:r>
              <a:rPr lang="el-GR" sz="1200" dirty="0"/>
              <a:t>Δ</a:t>
            </a:r>
            <a:r>
              <a:rPr lang="en-US" sz="1200" dirty="0"/>
              <a:t>/</a:t>
            </a:r>
            <a:r>
              <a:rPr lang="en-US" sz="1200" i="1" dirty="0" err="1"/>
              <a:t>k</a:t>
            </a:r>
            <a:r>
              <a:rPr lang="en-US" sz="1200" baseline="-25000" dirty="0" err="1"/>
              <a:t>B</a:t>
            </a:r>
            <a:r>
              <a:rPr lang="en-US" sz="1200" i="1" dirty="0" err="1"/>
              <a:t>T</a:t>
            </a:r>
            <a:r>
              <a:rPr lang="en-US" sz="1200" baseline="-25000" dirty="0" err="1"/>
              <a:t>c</a:t>
            </a:r>
            <a:r>
              <a:rPr lang="en-US" sz="1200" dirty="0"/>
              <a:t> ≈ 6.5 </a:t>
            </a:r>
            <a:r>
              <a:rPr lang="en-US" sz="1200" dirty="0" smtClean="0"/>
              <a:t>indicates a </a:t>
            </a:r>
            <a:r>
              <a:rPr lang="en-US" sz="1200" dirty="0"/>
              <a:t>“magic gap ratio” </a:t>
            </a:r>
            <a:r>
              <a:rPr lang="en-US" sz="1200" dirty="0" smtClean="0"/>
              <a:t>at a crossover from BCS to BEC condensation.</a:t>
            </a:r>
            <a:endParaRPr lang="en-US" sz="1200" dirty="0"/>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20961" y="1144268"/>
            <a:ext cx="4574285" cy="5047536"/>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latin typeface="Arial" charset="0"/>
              </a:rPr>
              <a:t>A Bose-Einstein condensate (BEC) is a macroscopic quantum state in which all of the particles </a:t>
            </a:r>
            <a:r>
              <a:rPr lang="en-US" sz="1200" dirty="0" smtClean="0">
                <a:latin typeface="Arial" charset="0"/>
              </a:rPr>
              <a:t>acquire </a:t>
            </a:r>
            <a:r>
              <a:rPr lang="en-US" sz="1200" dirty="0">
                <a:latin typeface="Arial" charset="0"/>
              </a:rPr>
              <a:t>phase </a:t>
            </a:r>
            <a:r>
              <a:rPr lang="en-US" sz="1200" dirty="0" smtClean="0">
                <a:latin typeface="Arial" charset="0"/>
              </a:rPr>
              <a:t>coherence at low temperatures. </a:t>
            </a:r>
            <a:r>
              <a:rPr lang="en-US" sz="1200" dirty="0">
                <a:latin typeface="Arial" charset="0"/>
              </a:rPr>
              <a:t>In doing so, they exhibit superfluidity. </a:t>
            </a:r>
            <a:r>
              <a:rPr lang="en-US" sz="1200" dirty="0" smtClean="0">
                <a:latin typeface="Arial" charset="0"/>
              </a:rPr>
              <a:t>MagLab scientists compared data from seven different superconducting </a:t>
            </a:r>
            <a:r>
              <a:rPr lang="en-US" sz="1200" dirty="0" err="1" smtClean="0">
                <a:latin typeface="Arial" charset="0"/>
              </a:rPr>
              <a:t>cuprates</a:t>
            </a:r>
            <a:r>
              <a:rPr lang="en-US" sz="1200" dirty="0" smtClean="0">
                <a:latin typeface="Arial" charset="0"/>
              </a:rPr>
              <a:t> and found a </a:t>
            </a:r>
            <a:r>
              <a:rPr lang="en-US" sz="1200" dirty="0">
                <a:latin typeface="Arial" charset="0"/>
              </a:rPr>
              <a:t>magic gap ratio </a:t>
            </a:r>
            <a:r>
              <a:rPr lang="en-US" sz="1200" dirty="0" smtClean="0">
                <a:latin typeface="Arial" charset="0"/>
              </a:rPr>
              <a:t>at which the robustness of the condensed state is a maximum. </a:t>
            </a:r>
            <a:r>
              <a:rPr lang="en-US" sz="1200" dirty="0" smtClean="0">
                <a:latin typeface="Arial" charset="0"/>
              </a:rPr>
              <a:t>This indicates that </a:t>
            </a:r>
            <a:r>
              <a:rPr lang="en-US" sz="1200" dirty="0">
                <a:latin typeface="Arial" charset="0"/>
              </a:rPr>
              <a:t>the same </a:t>
            </a:r>
            <a:r>
              <a:rPr lang="en-US" sz="1200" dirty="0" smtClean="0">
                <a:latin typeface="Arial" charset="0"/>
              </a:rPr>
              <a:t>underlying principles </a:t>
            </a:r>
            <a:r>
              <a:rPr lang="en-US" sz="1200" dirty="0">
                <a:latin typeface="Arial" charset="0"/>
              </a:rPr>
              <a:t>that cause pairs of fermions to acquire macroscopic phase coherence </a:t>
            </a:r>
            <a:r>
              <a:rPr lang="en-US" sz="1200" dirty="0" smtClean="0">
                <a:latin typeface="Arial" charset="0"/>
              </a:rPr>
              <a:t>at </a:t>
            </a:r>
            <a:r>
              <a:rPr lang="en-US" sz="1200" dirty="0">
                <a:latin typeface="Arial" charset="0"/>
              </a:rPr>
              <a:t>ultracold temperatures also cause the same effect to occur in the high-</a:t>
            </a:r>
            <a:r>
              <a:rPr lang="en-US" sz="1200" i="1" dirty="0">
                <a:latin typeface="Arial" charset="0"/>
              </a:rPr>
              <a:t>T</a:t>
            </a:r>
            <a:r>
              <a:rPr lang="en-US" sz="1200" baseline="-25000" dirty="0">
                <a:latin typeface="Arial" charset="0"/>
              </a:rPr>
              <a:t>c</a:t>
            </a:r>
            <a:r>
              <a:rPr lang="en-US" sz="1200" dirty="0">
                <a:latin typeface="Arial" charset="0"/>
              </a:rPr>
              <a:t> </a:t>
            </a:r>
            <a:r>
              <a:rPr lang="en-US" sz="1200" dirty="0" err="1">
                <a:latin typeface="Arial" charset="0"/>
              </a:rPr>
              <a:t>cuprates</a:t>
            </a:r>
            <a:r>
              <a:rPr lang="en-US" sz="1200" dirty="0">
                <a:latin typeface="Arial" charset="0"/>
              </a:rPr>
              <a:t>. </a:t>
            </a:r>
          </a:p>
          <a:p>
            <a:pPr algn="just"/>
            <a:endParaRPr lang="en-US" sz="500" dirty="0">
              <a:solidFill>
                <a:srgbClr val="000000"/>
              </a:solidFill>
            </a:endParaRPr>
          </a:p>
          <a:p>
            <a:pPr algn="just"/>
            <a:r>
              <a:rPr lang="en-US" sz="1200" b="1" dirty="0">
                <a:solidFill>
                  <a:srgbClr val="000000"/>
                </a:solidFill>
              </a:rPr>
              <a:t>Why is this important? </a:t>
            </a:r>
            <a:r>
              <a:rPr lang="en-US" sz="1200" dirty="0">
                <a:latin typeface="Arial" charset="0"/>
              </a:rPr>
              <a:t>Tunable interactions that lead to a crossover in the pairing </a:t>
            </a:r>
            <a:r>
              <a:rPr lang="en-US" sz="1200" dirty="0" smtClean="0">
                <a:latin typeface="Arial" charset="0"/>
              </a:rPr>
              <a:t>from conventional (BCS) superconductivity to BEC are </a:t>
            </a:r>
            <a:r>
              <a:rPr lang="en-US" sz="1200" dirty="0">
                <a:latin typeface="Arial" charset="0"/>
              </a:rPr>
              <a:t>believed to be universal to all fermionic systems throughout the </a:t>
            </a:r>
            <a:r>
              <a:rPr lang="en-US" sz="1200" dirty="0" smtClean="0">
                <a:latin typeface="Arial" charset="0"/>
              </a:rPr>
              <a:t>cosmos. Tunable </a:t>
            </a:r>
            <a:r>
              <a:rPr lang="en-US" sz="1200" dirty="0">
                <a:latin typeface="Arial" charset="0"/>
              </a:rPr>
              <a:t>interactions are believed to be important for understanding the formation of atomic nuclei, quark-gluon plasmas in the early universe, and color superconductivity in neutron stars. A similar magic gap ratio, at which superfluid states become optimally robust, is also predicted to occur in the iron-based superconductors and twisted graphene. </a:t>
            </a:r>
          </a:p>
          <a:p>
            <a:pPr algn="just"/>
            <a:endParaRPr lang="en-US" sz="5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In addition to having unique high magnetic field magnets, the MagLab </a:t>
            </a:r>
            <a:r>
              <a:rPr lang="en-US" sz="1200" dirty="0" smtClean="0">
                <a:latin typeface="Arial" charset="0"/>
              </a:rPr>
              <a:t>supports world-class in-house scientific </a:t>
            </a:r>
            <a:r>
              <a:rPr lang="en-US" sz="1200" dirty="0">
                <a:latin typeface="Arial" charset="0"/>
              </a:rPr>
              <a:t>research. </a:t>
            </a:r>
            <a:r>
              <a:rPr lang="en-US" sz="1200" dirty="0" smtClean="0">
                <a:latin typeface="Arial" charset="0"/>
              </a:rPr>
              <a:t>This much-publicized in-house research benefited from interactions with many MagLab users and was supported </a:t>
            </a:r>
            <a:r>
              <a:rPr lang="en-US" sz="1200" dirty="0" smtClean="0">
                <a:latin typeface="Arial" charset="0"/>
              </a:rPr>
              <a:t>in part by the</a:t>
            </a:r>
            <a:r>
              <a:rPr lang="en-US" sz="1200" dirty="0" smtClean="0">
                <a:latin typeface="Arial" charset="0"/>
              </a:rPr>
              <a:t> “</a:t>
            </a:r>
            <a:r>
              <a:rPr lang="en-US" sz="1200" dirty="0">
                <a:latin typeface="Arial" charset="0"/>
              </a:rPr>
              <a:t>Science of 100 </a:t>
            </a:r>
            <a:r>
              <a:rPr lang="en-US" sz="1200" dirty="0" smtClean="0">
                <a:latin typeface="Arial" charset="0"/>
              </a:rPr>
              <a:t>Tesla</a:t>
            </a:r>
            <a:r>
              <a:rPr lang="en-US" sz="1200" dirty="0">
                <a:latin typeface="Arial" charset="0"/>
              </a:rPr>
              <a:t>” </a:t>
            </a:r>
            <a:r>
              <a:rPr lang="en-US" sz="1200" dirty="0" smtClean="0">
                <a:latin typeface="Arial" charset="0"/>
              </a:rPr>
              <a:t>grant </a:t>
            </a:r>
            <a:r>
              <a:rPr lang="en-US" sz="1200" dirty="0">
                <a:latin typeface="Arial" charset="0"/>
              </a:rPr>
              <a:t>from the Department of </a:t>
            </a:r>
            <a:r>
              <a:rPr lang="en-US" sz="1200" dirty="0" smtClean="0">
                <a:latin typeface="Arial" charset="0"/>
              </a:rPr>
              <a:t>Energy’s </a:t>
            </a:r>
            <a:r>
              <a:rPr lang="en-US" sz="1200" dirty="0">
                <a:latin typeface="Arial" charset="0"/>
              </a:rPr>
              <a:t>Basic Energy </a:t>
            </a:r>
            <a:r>
              <a:rPr lang="en-US" sz="1200" dirty="0" smtClean="0">
                <a:latin typeface="Arial" charset="0"/>
              </a:rPr>
              <a:t>Sciences. </a:t>
            </a:r>
            <a:endParaRPr lang="en-US" sz="1200" dirty="0">
              <a:latin typeface="Arial" charset="0"/>
            </a:endParaRPr>
          </a:p>
        </p:txBody>
      </p:sp>
      <p:sp>
        <p:nvSpPr>
          <p:cNvPr id="1034" name="Rectangle 49"/>
          <p:cNvSpPr>
            <a:spLocks noChangeArrowheads="1"/>
          </p:cNvSpPr>
          <p:nvPr/>
        </p:nvSpPr>
        <p:spPr bwMode="auto">
          <a:xfrm>
            <a:off x="4595246" y="1164132"/>
            <a:ext cx="4495802" cy="5133104"/>
          </a:xfrm>
          <a:prstGeom prst="rect">
            <a:avLst/>
          </a:prstGeom>
          <a:noFill/>
          <a:ln w="19050">
            <a:solidFill>
              <a:srgbClr val="0033CC"/>
            </a:solidFill>
            <a:miter lim="800000"/>
            <a:headEnd/>
            <a:tailEnd/>
          </a:ln>
        </p:spPr>
        <p:txBody>
          <a:bodyPr wrap="none" anchor="ctr"/>
          <a:lstStyle/>
          <a:p>
            <a:endParaRPr lang="en-US"/>
          </a:p>
        </p:txBody>
      </p:sp>
      <p:pic>
        <p:nvPicPr>
          <p:cNvPr id="14" name="Picture 13" descr="JustM_purple.jp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Rectangle 14"/>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sp>
        <p:nvSpPr>
          <p:cNvPr id="17" name="Rectangle 5">
            <a:extLst>
              <a:ext uri="{FF2B5EF4-FFF2-40B4-BE49-F238E27FC236}">
                <a16:creationId xmlns:a16="http://schemas.microsoft.com/office/drawing/2014/main" id="{322D1E2F-C8DD-CC40-97FE-15E959BBA3EC}"/>
              </a:ext>
            </a:extLst>
          </p:cNvPr>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9" name="Text Box 62">
            <a:extLst>
              <a:ext uri="{FF2B5EF4-FFF2-40B4-BE49-F238E27FC236}">
                <a16:creationId xmlns:a16="http://schemas.microsoft.com/office/drawing/2014/main" id="{7FB48971-2A64-5142-86F2-CD3E1D7CD6FE}"/>
              </a:ext>
            </a:extLst>
          </p:cNvPr>
          <p:cNvSpPr txBox="1">
            <a:spLocks noChangeArrowheads="1"/>
          </p:cNvSpPr>
          <p:nvPr/>
        </p:nvSpPr>
        <p:spPr bwMode="auto">
          <a:xfrm>
            <a:off x="1107268" y="40618"/>
            <a:ext cx="6630726" cy="1007968"/>
          </a:xfrm>
          <a:prstGeom prst="rect">
            <a:avLst/>
          </a:prstGeom>
          <a:noFill/>
          <a:ln w="9525">
            <a:noFill/>
            <a:miter lim="800000"/>
            <a:headEnd/>
            <a:tailEnd/>
          </a:ln>
        </p:spPr>
        <p:txBody>
          <a:bodyPr wrap="square">
            <a:spAutoFit/>
          </a:bodyPr>
          <a:lstStyle/>
          <a:p>
            <a:pPr algn="ctr">
              <a:spcBef>
                <a:spcPts val="0"/>
              </a:spcBef>
            </a:pPr>
            <a:r>
              <a:rPr lang="en-US" sz="1600" b="1" kern="1200" dirty="0"/>
              <a:t>Magic gap ratio at the </a:t>
            </a:r>
            <a:r>
              <a:rPr lang="en-US" sz="1600" b="1" kern="1200" dirty="0" smtClean="0"/>
              <a:t>“BCS Superconducting to Bose-Einstein Condensate” </a:t>
            </a:r>
            <a:r>
              <a:rPr lang="en-US" sz="1600" b="1" kern="1200" dirty="0"/>
              <a:t>crossover in the high-</a:t>
            </a:r>
            <a:r>
              <a:rPr lang="en-US" sz="1600" b="1" i="1" kern="1200" dirty="0"/>
              <a:t>T</a:t>
            </a:r>
            <a:r>
              <a:rPr lang="en-US" sz="1600" b="1" kern="1200" baseline="-25000" dirty="0"/>
              <a:t>c</a:t>
            </a:r>
            <a:r>
              <a:rPr lang="en-US" sz="1600" b="1" kern="1200" dirty="0"/>
              <a:t> </a:t>
            </a:r>
            <a:r>
              <a:rPr lang="en-US" sz="1600" b="1" kern="1200" dirty="0" err="1"/>
              <a:t>cuprates</a:t>
            </a:r>
            <a:endParaRPr lang="en-US" sz="1600" b="1" kern="1200" dirty="0"/>
          </a:p>
          <a:p>
            <a:pPr algn="ctr">
              <a:spcBef>
                <a:spcPts val="0"/>
              </a:spcBef>
            </a:pPr>
            <a:endParaRPr lang="en-US" sz="500" dirty="0"/>
          </a:p>
          <a:p>
            <a:pPr algn="ctr">
              <a:spcBef>
                <a:spcPts val="0"/>
              </a:spcBef>
            </a:pPr>
            <a:r>
              <a:rPr lang="en-US" sz="1100" dirty="0"/>
              <a:t>Neil Harrison and Mun K. </a:t>
            </a:r>
            <a:r>
              <a:rPr lang="en-US" sz="1100" dirty="0" smtClean="0"/>
              <a:t>Chan</a:t>
            </a:r>
            <a:r>
              <a:rPr lang="en-US" sz="1100" dirty="0"/>
              <a:t> </a:t>
            </a:r>
            <a:r>
              <a:rPr lang="en-US" sz="1100" dirty="0" smtClean="0"/>
              <a:t>   </a:t>
            </a:r>
            <a:r>
              <a:rPr lang="en-US" sz="1050" b="1" kern="1200" dirty="0" smtClean="0">
                <a:solidFill>
                  <a:srgbClr val="0033CC"/>
                </a:solidFill>
              </a:rPr>
              <a:t>National </a:t>
            </a:r>
            <a:r>
              <a:rPr lang="en-US" sz="1050" b="1" kern="1200" dirty="0">
                <a:solidFill>
                  <a:srgbClr val="0033CC"/>
                </a:solidFill>
              </a:rPr>
              <a:t>High Magnetic Field Laboratory - </a:t>
            </a:r>
            <a:r>
              <a:rPr lang="en-US" sz="1050" b="1" kern="1200" dirty="0" smtClean="0">
                <a:solidFill>
                  <a:srgbClr val="0033CC"/>
                </a:solidFill>
              </a:rPr>
              <a:t>LANL</a:t>
            </a:r>
            <a:r>
              <a:rPr lang="en-US" sz="600" b="1" kern="1200" dirty="0" smtClean="0">
                <a:solidFill>
                  <a:srgbClr val="0033CC"/>
                </a:solidFill>
              </a:rPr>
              <a:t> </a:t>
            </a:r>
            <a:endParaRPr lang="en-US" sz="600" b="1" kern="1200" dirty="0">
              <a:solidFill>
                <a:srgbClr val="0033CC"/>
              </a:solidFill>
            </a:endParaRPr>
          </a:p>
          <a:p>
            <a:pPr algn="ctr">
              <a:spcBef>
                <a:spcPts val="0"/>
              </a:spcBef>
            </a:pPr>
            <a:r>
              <a:rPr lang="en-US" sz="1050" b="1" kern="1200" dirty="0"/>
              <a:t>Funding Grants:</a:t>
            </a:r>
            <a:r>
              <a:rPr lang="en-US" sz="1050" kern="1200" dirty="0"/>
              <a:t>  G.S. Boebinger (NSF </a:t>
            </a:r>
            <a:r>
              <a:rPr lang="en-US" sz="1050" dirty="0"/>
              <a:t>DMR-1644779</a:t>
            </a:r>
            <a:r>
              <a:rPr lang="en-US" sz="1050" kern="1200" dirty="0"/>
              <a:t>); N. Harrison (BES LANLF100)</a:t>
            </a:r>
            <a:endParaRPr lang="en-US" sz="1050" b="1" kern="1200" dirty="0">
              <a:solidFill>
                <a:srgbClr val="0033CC"/>
              </a:solidFill>
            </a:endParaRPr>
          </a:p>
        </p:txBody>
      </p:sp>
      <p:pic>
        <p:nvPicPr>
          <p:cNvPr id="3" name="Picture 2">
            <a:extLst>
              <a:ext uri="{FF2B5EF4-FFF2-40B4-BE49-F238E27FC236}">
                <a16:creationId xmlns:a16="http://schemas.microsoft.com/office/drawing/2014/main" id="{9ABDE6D0-AC12-CC45-9D90-C0326EDFA55A}"/>
              </a:ext>
            </a:extLst>
          </p:cNvPr>
          <p:cNvPicPr>
            <a:picLocks noChangeAspect="1"/>
          </p:cNvPicPr>
          <p:nvPr/>
        </p:nvPicPr>
        <p:blipFill>
          <a:blip r:embed="rId4"/>
          <a:stretch>
            <a:fillRect/>
          </a:stretch>
        </p:blipFill>
        <p:spPr>
          <a:xfrm>
            <a:off x="4917729" y="1270012"/>
            <a:ext cx="3900804" cy="2870930"/>
          </a:xfrm>
          <a:prstGeom prst="rect">
            <a:avLst/>
          </a:prstGeom>
        </p:spPr>
      </p:pic>
      <p:sp>
        <p:nvSpPr>
          <p:cNvPr id="20" name="Rectangle 19">
            <a:extLst>
              <a:ext uri="{FF2B5EF4-FFF2-40B4-BE49-F238E27FC236}">
                <a16:creationId xmlns:a16="http://schemas.microsoft.com/office/drawing/2014/main" id="{7E85C270-B9AD-A24A-AE07-9D8C4B5BA32C}"/>
              </a:ext>
            </a:extLst>
          </p:cNvPr>
          <p:cNvSpPr/>
          <p:nvPr/>
        </p:nvSpPr>
        <p:spPr>
          <a:xfrm>
            <a:off x="4610743" y="4157260"/>
            <a:ext cx="4480303" cy="2123658"/>
          </a:xfrm>
          <a:prstGeom prst="rect">
            <a:avLst/>
          </a:prstGeom>
        </p:spPr>
        <p:txBody>
          <a:bodyPr wrap="square">
            <a:spAutoFit/>
          </a:bodyPr>
          <a:lstStyle/>
          <a:p>
            <a:pPr algn="just"/>
            <a:r>
              <a:rPr lang="en-US" sz="1200" dirty="0" smtClean="0"/>
              <a:t>Figure: BCS </a:t>
            </a:r>
            <a:r>
              <a:rPr lang="en-US" sz="1200" i="1" dirty="0" smtClean="0"/>
              <a:t>(left) </a:t>
            </a:r>
            <a:r>
              <a:rPr lang="en-US" sz="1200" dirty="0" smtClean="0"/>
              <a:t>refers to a </a:t>
            </a:r>
            <a:r>
              <a:rPr lang="en-US" sz="1200" dirty="0"/>
              <a:t>conventional Bardeen-Schrieffer-Cooper </a:t>
            </a:r>
            <a:r>
              <a:rPr lang="en-US" sz="1200" dirty="0" smtClean="0"/>
              <a:t>state (i.e. weak </a:t>
            </a:r>
            <a:r>
              <a:rPr lang="en-US" sz="1200" dirty="0"/>
              <a:t>pairing </a:t>
            </a:r>
            <a:r>
              <a:rPr lang="en-US" sz="1200" dirty="0" smtClean="0"/>
              <a:t>state) </a:t>
            </a:r>
            <a:r>
              <a:rPr lang="en-US" sz="1200" dirty="0"/>
              <a:t>found in most superconductors, while BEC </a:t>
            </a:r>
            <a:r>
              <a:rPr lang="en-US" sz="1200" i="1" dirty="0" smtClean="0"/>
              <a:t>(right) </a:t>
            </a:r>
            <a:r>
              <a:rPr lang="en-US" sz="1200" dirty="0" smtClean="0"/>
              <a:t>refers </a:t>
            </a:r>
            <a:r>
              <a:rPr lang="en-US" sz="1200" dirty="0"/>
              <a:t>to the strong pairing </a:t>
            </a:r>
            <a:r>
              <a:rPr lang="en-US" sz="1200" dirty="0" smtClean="0"/>
              <a:t>limit of a </a:t>
            </a:r>
            <a:r>
              <a:rPr lang="en-US" sz="1200" dirty="0" smtClean="0">
                <a:latin typeface="Arial" charset="0"/>
              </a:rPr>
              <a:t>Bose-Einstein Condensate.</a:t>
            </a:r>
            <a:r>
              <a:rPr lang="en-US" sz="1200" dirty="0" smtClean="0"/>
              <a:t> These data, compiled from seven different superconducting </a:t>
            </a:r>
            <a:r>
              <a:rPr lang="en-US" sz="1200" dirty="0" err="1" smtClean="0"/>
              <a:t>cuprates</a:t>
            </a:r>
            <a:r>
              <a:rPr lang="en-US" sz="1200" dirty="0" smtClean="0"/>
              <a:t>, </a:t>
            </a:r>
            <a:r>
              <a:rPr lang="en-US" sz="1200" dirty="0" smtClean="0"/>
              <a:t>plot the robustness of the condensed state as a function of the measured gap </a:t>
            </a:r>
            <a:r>
              <a:rPr lang="en-US" sz="1200" dirty="0"/>
              <a:t>ratio, 2</a:t>
            </a:r>
            <a:r>
              <a:rPr lang="el-GR" sz="1200" dirty="0"/>
              <a:t>Δ</a:t>
            </a:r>
            <a:r>
              <a:rPr lang="en-US" sz="1200" dirty="0" smtClean="0"/>
              <a:t>/</a:t>
            </a:r>
            <a:r>
              <a:rPr lang="en-US" sz="1200" i="1" dirty="0" err="1" smtClean="0"/>
              <a:t>k</a:t>
            </a:r>
            <a:r>
              <a:rPr lang="en-US" sz="1200" baseline="-25000" dirty="0" err="1" smtClean="0"/>
              <a:t>B</a:t>
            </a:r>
            <a:r>
              <a:rPr lang="en-US" sz="1200" i="1" dirty="0" err="1" smtClean="0"/>
              <a:t>T</a:t>
            </a:r>
            <a:r>
              <a:rPr lang="en-US" sz="1200" baseline="-25000" dirty="0" err="1" smtClean="0"/>
              <a:t>c</a:t>
            </a:r>
            <a:r>
              <a:rPr lang="en-US" sz="1200" dirty="0" smtClean="0"/>
              <a:t>. </a:t>
            </a:r>
            <a:r>
              <a:rPr lang="en-US" sz="1200" dirty="0"/>
              <a:t>The </a:t>
            </a:r>
            <a:r>
              <a:rPr lang="en-US" sz="1200" dirty="0" smtClean="0"/>
              <a:t>data indicate a common peak for all seven </a:t>
            </a:r>
            <a:r>
              <a:rPr lang="en-US" sz="1200" dirty="0" err="1" smtClean="0"/>
              <a:t>cuprates</a:t>
            </a:r>
            <a:r>
              <a:rPr lang="en-US" sz="1200" dirty="0" smtClean="0"/>
              <a:t>, indicating a “magic </a:t>
            </a:r>
            <a:r>
              <a:rPr lang="en-US" sz="1200" dirty="0"/>
              <a:t>gap </a:t>
            </a:r>
            <a:r>
              <a:rPr lang="en-US" sz="1200" dirty="0" smtClean="0"/>
              <a:t>ratio” </a:t>
            </a:r>
            <a:r>
              <a:rPr lang="en-US" sz="1200" dirty="0"/>
              <a:t>of 2</a:t>
            </a:r>
            <a:r>
              <a:rPr lang="el-GR" sz="1200" dirty="0"/>
              <a:t>Δ</a:t>
            </a:r>
            <a:r>
              <a:rPr lang="en-US" sz="1200" dirty="0"/>
              <a:t>/</a:t>
            </a:r>
            <a:r>
              <a:rPr lang="en-US" sz="1200" i="1" dirty="0" err="1"/>
              <a:t>k</a:t>
            </a:r>
            <a:r>
              <a:rPr lang="en-US" sz="1200" baseline="-25000" dirty="0" err="1"/>
              <a:t>B</a:t>
            </a:r>
            <a:r>
              <a:rPr lang="en-US" sz="1200" i="1" dirty="0" err="1"/>
              <a:t>T</a:t>
            </a:r>
            <a:r>
              <a:rPr lang="en-US" sz="1200" baseline="-25000" dirty="0" err="1"/>
              <a:t>c</a:t>
            </a:r>
            <a:r>
              <a:rPr lang="en-US" sz="1200" dirty="0"/>
              <a:t> ≈ </a:t>
            </a:r>
            <a:r>
              <a:rPr lang="en-US" sz="1200" dirty="0" smtClean="0"/>
              <a:t>6.5, which </a:t>
            </a:r>
            <a:r>
              <a:rPr lang="en-US" sz="1200" dirty="0"/>
              <a:t>corresponds to the </a:t>
            </a:r>
            <a:r>
              <a:rPr lang="en-US" sz="1200" dirty="0" smtClean="0"/>
              <a:t>location of the peak in the data. This peak and the magic gap ratio are </a:t>
            </a:r>
            <a:r>
              <a:rPr lang="en-US" sz="1200" dirty="0"/>
              <a:t>defining </a:t>
            </a:r>
            <a:r>
              <a:rPr lang="en-US" sz="1200" dirty="0" smtClean="0"/>
              <a:t>signatures </a:t>
            </a:r>
            <a:r>
              <a:rPr lang="en-US" sz="1200" dirty="0"/>
              <a:t>of a crossover in the strength of the pairing interactions in a fermion superfluid. </a:t>
            </a:r>
          </a:p>
        </p:txBody>
      </p:sp>
      <p:sp>
        <p:nvSpPr>
          <p:cNvPr id="16" name="Text Box 28">
            <a:extLst>
              <a:ext uri="{FF2B5EF4-FFF2-40B4-BE49-F238E27FC236}">
                <a16:creationId xmlns:a16="http://schemas.microsoft.com/office/drawing/2014/main" id="{D3B0994C-6BEF-492C-8071-001F5928140B}"/>
              </a:ext>
            </a:extLst>
          </p:cNvPr>
          <p:cNvSpPr txBox="1">
            <a:spLocks noChangeArrowheads="1"/>
          </p:cNvSpPr>
          <p:nvPr/>
        </p:nvSpPr>
        <p:spPr bwMode="auto">
          <a:xfrm>
            <a:off x="76200" y="6124048"/>
            <a:ext cx="9067800" cy="769441"/>
          </a:xfrm>
          <a:prstGeom prst="rect">
            <a:avLst/>
          </a:prstGeom>
          <a:noFill/>
          <a:ln w="9525">
            <a:noFill/>
            <a:miter lim="800000"/>
            <a:headEnd/>
            <a:tailEnd/>
          </a:ln>
        </p:spPr>
        <p:txBody>
          <a:bodyPr wrap="square">
            <a:spAutoFit/>
          </a:bodyPr>
          <a:lstStyle/>
          <a:p>
            <a:pPr algn="just"/>
            <a:r>
              <a:rPr lang="en-US" sz="1100" b="1" dirty="0" smtClean="0">
                <a:solidFill>
                  <a:srgbClr val="333399"/>
                </a:solidFill>
              </a:rPr>
              <a:t>Facility used</a:t>
            </a:r>
            <a:r>
              <a:rPr lang="en-US" sz="1100" b="1" dirty="0">
                <a:solidFill>
                  <a:srgbClr val="333399"/>
                </a:solidFill>
              </a:rPr>
              <a:t>:  </a:t>
            </a:r>
            <a:r>
              <a:rPr lang="en-US" sz="1100" dirty="0" smtClean="0">
                <a:solidFill>
                  <a:srgbClr val="333399"/>
                </a:solidFill>
              </a:rPr>
              <a:t>MagLab’s Pulsed Field Facility</a:t>
            </a:r>
            <a:endParaRPr lang="en-US" sz="1100" dirty="0">
              <a:solidFill>
                <a:srgbClr val="333399"/>
              </a:solidFill>
            </a:endParaRPr>
          </a:p>
          <a:p>
            <a:pPr algn="just"/>
            <a:r>
              <a:rPr lang="en-US" sz="1100" b="1" dirty="0">
                <a:solidFill>
                  <a:srgbClr val="333399"/>
                </a:solidFill>
              </a:rPr>
              <a:t>Citation: </a:t>
            </a:r>
            <a:r>
              <a:rPr lang="en-US" sz="1100" i="0" dirty="0">
                <a:solidFill>
                  <a:srgbClr val="333399"/>
                </a:solidFill>
                <a:effectLst/>
                <a:latin typeface="arial" panose="020B0604020202020204" pitchFamily="34" charset="0"/>
              </a:rPr>
              <a:t>Harrison, N.; Chan, M.K., </a:t>
            </a:r>
            <a:r>
              <a:rPr lang="en-US" sz="1100" i="1" dirty="0">
                <a:solidFill>
                  <a:srgbClr val="333399"/>
                </a:solidFill>
                <a:effectLst/>
                <a:latin typeface="arial" panose="020B0604020202020204" pitchFamily="34" charset="0"/>
              </a:rPr>
              <a:t>Magic Gap Ratio for Optimally Robust Fermionic Condensation and Its Implications for High−T</a:t>
            </a:r>
            <a:r>
              <a:rPr lang="en-US" sz="1100" i="1" baseline="-25000" dirty="0">
                <a:solidFill>
                  <a:srgbClr val="333399"/>
                </a:solidFill>
                <a:effectLst/>
                <a:latin typeface="arial" panose="020B0604020202020204" pitchFamily="34" charset="0"/>
              </a:rPr>
              <a:t>C</a:t>
            </a:r>
            <a:r>
              <a:rPr lang="en-US" sz="1100" i="1" dirty="0">
                <a:solidFill>
                  <a:srgbClr val="333399"/>
                </a:solidFill>
                <a:effectLst/>
                <a:latin typeface="arial" panose="020B0604020202020204" pitchFamily="34" charset="0"/>
              </a:rPr>
              <a:t> Superconductivity,</a:t>
            </a:r>
            <a:r>
              <a:rPr lang="en-US" sz="110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Physical Review </a:t>
            </a:r>
            <a:r>
              <a:rPr lang="en-US" sz="1100" b="1" i="0" dirty="0" smtClean="0">
                <a:solidFill>
                  <a:srgbClr val="333399"/>
                </a:solidFill>
                <a:effectLst/>
                <a:latin typeface="arial" panose="020B0604020202020204" pitchFamily="34" charset="0"/>
              </a:rPr>
              <a:t>Letters</a:t>
            </a:r>
            <a:r>
              <a:rPr lang="en-US" sz="1100" b="1" i="0" dirty="0">
                <a:solidFill>
                  <a:srgbClr val="333399"/>
                </a:solidFill>
                <a:effectLst/>
                <a:latin typeface="arial" panose="020B0604020202020204" pitchFamily="34" charset="0"/>
              </a:rPr>
              <a:t> 129</a:t>
            </a:r>
            <a:r>
              <a:rPr lang="en-US" sz="1100" i="0" dirty="0">
                <a:solidFill>
                  <a:srgbClr val="333399"/>
                </a:solidFill>
                <a:effectLst/>
                <a:latin typeface="arial" panose="020B0604020202020204" pitchFamily="34" charset="0"/>
              </a:rPr>
              <a:t>, 017001 (2022) </a:t>
            </a:r>
            <a:r>
              <a:rPr lang="en-US" sz="1100" i="0" dirty="0" smtClean="0">
                <a:solidFill>
                  <a:srgbClr val="333399"/>
                </a:solidFill>
                <a:effectLst/>
                <a:latin typeface="arial" panose="020B0604020202020204" pitchFamily="34" charset="0"/>
              </a:rPr>
              <a:t>   DOI:  </a:t>
            </a:r>
            <a:r>
              <a:rPr lang="en-US" sz="1100" i="0" dirty="0" smtClean="0">
                <a:solidFill>
                  <a:srgbClr val="333399"/>
                </a:solidFill>
                <a:effectLst/>
                <a:latin typeface="arial" panose="020B0604020202020204" pitchFamily="34" charset="0"/>
                <a:hlinkClick r:id="rId5">
                  <a:extLst>
                    <a:ext uri="{A12FA001-AC4F-418D-AE19-62706E023703}">
                      <ahyp:hlinkClr xmlns:ahyp="http://schemas.microsoft.com/office/drawing/2018/hyperlinkcolor" xmlns="" val="tx"/>
                    </a:ext>
                  </a:extLst>
                </a:hlinkClick>
              </a:rPr>
              <a:t>doi.org/10.1103/PhysRevLett.129.017001</a:t>
            </a:r>
            <a:endParaRPr lang="en-US" sz="1100" dirty="0">
              <a:solidFill>
                <a:srgbClr val="333399"/>
              </a:solidFill>
            </a:endParaRPr>
          </a:p>
          <a:p>
            <a:pPr algn="just"/>
            <a:r>
              <a:rPr lang="en-US" sz="1100" dirty="0" smtClean="0">
                <a:solidFill>
                  <a:srgbClr val="333399"/>
                </a:solidFill>
              </a:rPr>
              <a:t>This paper was featured </a:t>
            </a:r>
            <a:r>
              <a:rPr lang="en-US" sz="1100" dirty="0">
                <a:solidFill>
                  <a:srgbClr val="333399"/>
                </a:solidFill>
              </a:rPr>
              <a:t>at the Physical Review Journal Club</a:t>
            </a:r>
            <a:r>
              <a:rPr lang="en-US" sz="1100" dirty="0" smtClean="0">
                <a:solidFill>
                  <a:srgbClr val="333399"/>
                </a:solidFill>
              </a:rPr>
              <a:t>:   </a:t>
            </a:r>
            <a:r>
              <a:rPr lang="en-US" sz="1100" u="sng" dirty="0">
                <a:solidFill>
                  <a:srgbClr val="333399"/>
                </a:solidFill>
                <a:hlinkClick r:id="rId6"/>
              </a:rPr>
              <a:t>https://</a:t>
            </a:r>
            <a:r>
              <a:rPr lang="en-US" sz="1100" u="sng" dirty="0" smtClean="0">
                <a:solidFill>
                  <a:srgbClr val="333399"/>
                </a:solidFill>
                <a:hlinkClick r:id="rId6"/>
              </a:rPr>
              <a:t>www.youtube.com/watch?v=6kxAEh02bIY</a:t>
            </a:r>
            <a:r>
              <a:rPr lang="en-US" sz="1100" u="sng" dirty="0" smtClean="0">
                <a:solidFill>
                  <a:srgbClr val="333399"/>
                </a:solidFill>
              </a:rPr>
              <a:t> </a:t>
            </a:r>
            <a:endParaRPr lang="en-US" sz="1100" u="sng" dirty="0">
              <a:solidFill>
                <a:srgbClr val="333399"/>
              </a:solidFill>
            </a:endParaRPr>
          </a:p>
        </p:txBody>
      </p:sp>
      <p:pic>
        <p:nvPicPr>
          <p:cNvPr id="12" name="Picture 11" descr="NSF logo.jpg"/>
          <p:cNvPicPr>
            <a:picLocks noChangeAspect="1"/>
          </p:cNvPicPr>
          <p:nvPr/>
        </p:nvPicPr>
        <p:blipFill>
          <a:blip r:embed="rId7" cstate="print"/>
          <a:stretch>
            <a:fillRect/>
          </a:stretch>
        </p:blipFill>
        <p:spPr>
          <a:xfrm>
            <a:off x="8050612" y="71414"/>
            <a:ext cx="1017188" cy="1023315"/>
          </a:xfrm>
          <a:prstGeom prst="rect">
            <a:avLst/>
          </a:prstGeom>
        </p:spPr>
      </p:pic>
      <p:sp>
        <p:nvSpPr>
          <p:cNvPr id="1029" name="Line 42"/>
          <p:cNvSpPr>
            <a:spLocks noChangeShapeType="1"/>
          </p:cNvSpPr>
          <p:nvPr/>
        </p:nvSpPr>
        <p:spPr bwMode="auto">
          <a:xfrm>
            <a:off x="38100" y="1102640"/>
            <a:ext cx="9029700" cy="0"/>
          </a:xfrm>
          <a:prstGeom prst="line">
            <a:avLst/>
          </a:prstGeom>
          <a:noFill/>
          <a:ln w="82550" cmpd="thickThin">
            <a:solidFill>
              <a:schemeClr val="tx1"/>
            </a:solidFill>
            <a:round/>
            <a:headEnd/>
            <a:tailEnd/>
          </a:ln>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489ADD64191E43967A9DCBD9FB6C60" ma:contentTypeVersion="1" ma:contentTypeDescription="Create a new document." ma:contentTypeScope="" ma:versionID="a6b847c8da0d2eddcc68a0bc94e4d89e">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D0AD36-096D-491F-95CB-C87925BDBEB8}"/>
</file>

<file path=customXml/itemProps2.xml><?xml version="1.0" encoding="utf-8"?>
<ds:datastoreItem xmlns:ds="http://schemas.openxmlformats.org/officeDocument/2006/customXml" ds:itemID="{7AAC6C15-981B-4081-904F-308A1099CCE6}"/>
</file>

<file path=customXml/itemProps3.xml><?xml version="1.0" encoding="utf-8"?>
<ds:datastoreItem xmlns:ds="http://schemas.openxmlformats.org/officeDocument/2006/customXml" ds:itemID="{4918F03A-BF64-4440-BF2F-4F3FEA60E3BF}"/>
</file>

<file path=docProps/app.xml><?xml version="1.0" encoding="utf-8"?>
<Properties xmlns="http://schemas.openxmlformats.org/officeDocument/2006/extended-properties" xmlns:vt="http://schemas.openxmlformats.org/officeDocument/2006/docPropsVTypes">
  <TotalTime>6481</TotalTime>
  <Words>1049</Words>
  <Application>Microsoft Office PowerPoint</Application>
  <PresentationFormat>On-screen Show (4:3)</PresentationFormat>
  <Paragraphs>29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vt:lpstr>
      <vt:lpstr>Calibri</vt:lpstr>
      <vt:lpstr>Symbol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157</cp:revision>
  <cp:lastPrinted>2019-07-16T13:07:28Z</cp:lastPrinted>
  <dcterms:created xsi:type="dcterms:W3CDTF">2004-08-07T03:10:56Z</dcterms:created>
  <dcterms:modified xsi:type="dcterms:W3CDTF">2022-11-02T20:21:29Z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0x01010033489ADD64191E43967A9DCBD9FB6C60</vt:lpwstr>
  </property>
</Properties>
</file>