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0"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40" autoAdjust="0"/>
    <p:restoredTop sz="93792" autoAdjust="0"/>
  </p:normalViewPr>
  <p:slideViewPr>
    <p:cSldViewPr snapToGrid="0">
      <p:cViewPr varScale="1">
        <p:scale>
          <a:sx n="83" d="100"/>
          <a:sy n="83" d="100"/>
        </p:scale>
        <p:origin x="1819"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onlinelibrary.wiley.com/action/downloadSupplement?doi=10.1002%2Fanie.202203784&amp;file=anie202203784-sup-0001-misc_information.pdf" TargetMode="External"/><Relationship Id="rId5" Type="http://schemas.openxmlformats.org/officeDocument/2006/relationships/hyperlink" Target="https://doi.org/10.1002/anie.202203784"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onlinelibrary.wiley.com/action/downloadSupplement?doi=10.1002%2Fanie.202203784&amp;file=anie202203784-sup-0001-misc_informatio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002/anie.202203784" TargetMode="Externa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dirty="0"/>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dirty="0"/>
          </a:p>
        </p:txBody>
      </p:sp>
      <p:pic>
        <p:nvPicPr>
          <p:cNvPr id="12" name="Picture 11" descr="NSF logo.jpg"/>
          <p:cNvPicPr>
            <a:picLocks noChangeAspect="1"/>
          </p:cNvPicPr>
          <p:nvPr/>
        </p:nvPicPr>
        <p:blipFill>
          <a:blip r:embed="rId3" cstate="print"/>
          <a:stretch>
            <a:fillRect/>
          </a:stretch>
        </p:blipFill>
        <p:spPr>
          <a:xfrm>
            <a:off x="7974053" y="45116"/>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4219575" y="33702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Rectangle 2">
            <a:extLst>
              <a:ext uri="{FF2B5EF4-FFF2-40B4-BE49-F238E27FC236}">
                <a16:creationId xmlns:a16="http://schemas.microsoft.com/office/drawing/2014/main" id="{F614A025-3E45-0A4E-B29C-DDCD238CED94}"/>
              </a:ext>
            </a:extLst>
          </p:cNvPr>
          <p:cNvSpPr/>
          <p:nvPr/>
        </p:nvSpPr>
        <p:spPr>
          <a:xfrm>
            <a:off x="6940626" y="1491042"/>
            <a:ext cx="264405" cy="187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F164AD5-D585-5244-88F2-2D79BE64909C}"/>
              </a:ext>
            </a:extLst>
          </p:cNvPr>
          <p:cNvSpPr txBox="1"/>
          <p:nvPr/>
        </p:nvSpPr>
        <p:spPr>
          <a:xfrm>
            <a:off x="4299468" y="3895608"/>
            <a:ext cx="4726537" cy="2139047"/>
          </a:xfrm>
          <a:prstGeom prst="rect">
            <a:avLst/>
          </a:prstGeom>
          <a:noFill/>
        </p:spPr>
        <p:txBody>
          <a:bodyPr wrap="square">
            <a:spAutoFit/>
          </a:bodyPr>
          <a:lstStyle/>
          <a:p>
            <a:pPr algn="just"/>
            <a:r>
              <a:rPr lang="en-US" sz="1200" dirty="0"/>
              <a:t>PEGylation of of the human galectin-3C protein (Gal3C) provided a significant increase in the thermal stability of the protein without hindering its functional properties (above </a:t>
            </a:r>
            <a:r>
              <a:rPr lang="en-US" sz="1200" dirty="0" smtClean="0"/>
              <a:t>right, </a:t>
            </a:r>
            <a:r>
              <a:rPr lang="en-US" sz="1200" dirty="0"/>
              <a:t>red curve).</a:t>
            </a:r>
          </a:p>
          <a:p>
            <a:pPr algn="just"/>
            <a:r>
              <a:rPr lang="en-US" sz="800" dirty="0" smtClean="0"/>
              <a:t> </a:t>
            </a:r>
            <a:endParaRPr lang="en-US" sz="800" dirty="0"/>
          </a:p>
          <a:p>
            <a:pPr algn="just"/>
            <a:r>
              <a:rPr lang="en-US" sz="1200" dirty="0"/>
              <a:t>H</a:t>
            </a:r>
            <a:r>
              <a:rPr lang="en-US" sz="1200" dirty="0" smtClean="0"/>
              <a:t>igh </a:t>
            </a:r>
            <a:r>
              <a:rPr lang="en-US" sz="1200" dirty="0"/>
              <a:t>resolution NMR spectroscopy at the </a:t>
            </a:r>
            <a:r>
              <a:rPr lang="en-US" sz="1200" dirty="0" smtClean="0"/>
              <a:t>MagLab’s </a:t>
            </a:r>
            <a:r>
              <a:rPr lang="en-US" sz="1200" dirty="0"/>
              <a:t>AMRIS </a:t>
            </a:r>
            <a:r>
              <a:rPr lang="en-US" sz="1200" dirty="0" smtClean="0"/>
              <a:t>Facility provided variable </a:t>
            </a:r>
            <a:r>
              <a:rPr lang="en-US" sz="1200" dirty="0"/>
              <a:t>temperature </a:t>
            </a:r>
            <a:r>
              <a:rPr lang="en-US" sz="1200" baseline="30000" dirty="0"/>
              <a:t>1</a:t>
            </a:r>
            <a:r>
              <a:rPr lang="en-US" sz="1200" dirty="0"/>
              <a:t>H-</a:t>
            </a:r>
            <a:r>
              <a:rPr lang="en-US" sz="1200" baseline="30000" dirty="0"/>
              <a:t>15</a:t>
            </a:r>
            <a:r>
              <a:rPr lang="en-US" sz="1200" dirty="0"/>
              <a:t>N correlation spectra </a:t>
            </a:r>
            <a:r>
              <a:rPr lang="en-US" sz="1200" dirty="0" smtClean="0"/>
              <a:t>that enabled a visualization of the </a:t>
            </a:r>
            <a:r>
              <a:rPr lang="en-US" sz="1200" dirty="0"/>
              <a:t>interactions of the polymer and the protein with amino acid specificity </a:t>
            </a:r>
            <a:r>
              <a:rPr lang="en-US" sz="1200" dirty="0" smtClean="0"/>
              <a:t>in order to </a:t>
            </a:r>
            <a:r>
              <a:rPr lang="en-US" sz="1200" dirty="0"/>
              <a:t>develop a model indicating </a:t>
            </a:r>
            <a:r>
              <a:rPr lang="en-US" sz="1200" dirty="0" smtClean="0"/>
              <a:t>that the </a:t>
            </a:r>
            <a:r>
              <a:rPr lang="en-US" sz="1200" dirty="0"/>
              <a:t>polymer behaved as a loosely-attached “cloud” surrounding a particular region of the protein </a:t>
            </a:r>
            <a:r>
              <a:rPr lang="en-US" sz="1200" dirty="0" smtClean="0"/>
              <a:t>(colored areas in the schematic above). </a:t>
            </a:r>
            <a:endParaRPr lang="en-US" sz="1200" dirty="0"/>
          </a:p>
        </p:txBody>
      </p:sp>
      <p:sp>
        <p:nvSpPr>
          <p:cNvPr id="20" name="Text Box 28">
            <a:extLst>
              <a:ext uri="{FF2B5EF4-FFF2-40B4-BE49-F238E27FC236}">
                <a16:creationId xmlns:a16="http://schemas.microsoft.com/office/drawing/2014/main" id="{DAD27BEC-01F0-6640-B4EA-12EE49B17A62}"/>
              </a:ext>
            </a:extLst>
          </p:cNvPr>
          <p:cNvSpPr txBox="1">
            <a:spLocks noChangeArrowheads="1"/>
          </p:cNvSpPr>
          <p:nvPr/>
        </p:nvSpPr>
        <p:spPr bwMode="auto">
          <a:xfrm>
            <a:off x="28041" y="1275804"/>
            <a:ext cx="4196130" cy="4893647"/>
          </a:xfrm>
          <a:prstGeom prst="rect">
            <a:avLst/>
          </a:prstGeom>
          <a:noFill/>
          <a:ln w="9525">
            <a:noFill/>
            <a:miter lim="800000"/>
            <a:headEnd/>
            <a:tailEnd/>
          </a:ln>
        </p:spPr>
        <p:txBody>
          <a:bodyPr wrap="square">
            <a:spAutoFit/>
          </a:bodyPr>
          <a:lstStyle/>
          <a:p>
            <a:pPr algn="just"/>
            <a:r>
              <a:rPr lang="en-US" sz="1200" dirty="0"/>
              <a:t>Therapeutic biologics, specifically protein drugs, can be complex and unstable in the </a:t>
            </a:r>
            <a:r>
              <a:rPr lang="en-US" sz="1200" dirty="0" smtClean="0"/>
              <a:t>harsh </a:t>
            </a:r>
            <a:r>
              <a:rPr lang="en-US" sz="1200" dirty="0"/>
              <a:t>environment of the human body. A promising approach to overcoming these challenges is covalent attachment of a polymer such as </a:t>
            </a:r>
            <a:r>
              <a:rPr lang="en-US" sz="1200" dirty="0" smtClean="0"/>
              <a:t>polyethylene glycol </a:t>
            </a:r>
            <a:r>
              <a:rPr lang="en-US" sz="1200" dirty="0"/>
              <a:t>(PEG) to reactive groups in protein side chains. However, little structural information is available for protein-polymer conjugates that would allow one to design PEGylated proteins with predictable properties.</a:t>
            </a:r>
          </a:p>
          <a:p>
            <a:pPr algn="just"/>
            <a:endParaRPr lang="en-US" sz="600" dirty="0"/>
          </a:p>
          <a:p>
            <a:pPr algn="just"/>
            <a:r>
              <a:rPr lang="en-US" sz="1200" dirty="0">
                <a:solidFill>
                  <a:srgbClr val="000000"/>
                </a:solidFill>
              </a:rPr>
              <a:t>This collaborative team of </a:t>
            </a:r>
            <a:r>
              <a:rPr lang="en-US" sz="1200" dirty="0" smtClean="0">
                <a:solidFill>
                  <a:srgbClr val="000000"/>
                </a:solidFill>
              </a:rPr>
              <a:t>polymer chemists</a:t>
            </a:r>
            <a:r>
              <a:rPr lang="en-US" sz="1200" dirty="0">
                <a:solidFill>
                  <a:srgbClr val="000000"/>
                </a:solidFill>
              </a:rPr>
              <a:t>, biochemists, and structural biologists</a:t>
            </a:r>
            <a:r>
              <a:rPr lang="en-US" sz="1200" dirty="0" smtClean="0"/>
              <a:t> </a:t>
            </a:r>
            <a:r>
              <a:rPr lang="en-US" sz="1200" dirty="0"/>
              <a:t>determined a structural model of a PEGylated human protein to visualize how the polymer and protein </a:t>
            </a:r>
            <a:r>
              <a:rPr lang="en-US" sz="1200" dirty="0" smtClean="0"/>
              <a:t>interact and related </a:t>
            </a:r>
            <a:r>
              <a:rPr lang="en-US" sz="1200" dirty="0"/>
              <a:t>this model to thermodynamic and functional properties of the PEGylated </a:t>
            </a:r>
            <a:r>
              <a:rPr lang="en-US" sz="1200" dirty="0" smtClean="0"/>
              <a:t>protein. This interdisciplinary </a:t>
            </a:r>
            <a:r>
              <a:rPr lang="en-US" sz="1200" dirty="0"/>
              <a:t>team </a:t>
            </a:r>
            <a:r>
              <a:rPr lang="en-US" sz="1200" dirty="0" smtClean="0"/>
              <a:t>included </a:t>
            </a:r>
            <a:r>
              <a:rPr lang="en-US" sz="1200" dirty="0"/>
              <a:t>both </a:t>
            </a:r>
            <a:r>
              <a:rPr lang="en-US" sz="1200" dirty="0" smtClean="0"/>
              <a:t>undergraduate </a:t>
            </a:r>
            <a:r>
              <a:rPr lang="en-US" sz="1200" dirty="0"/>
              <a:t>and </a:t>
            </a:r>
            <a:r>
              <a:rPr lang="en-US" sz="1200" dirty="0" smtClean="0"/>
              <a:t>graduate students.  </a:t>
            </a:r>
            <a:r>
              <a:rPr lang="en-US" sz="1200" dirty="0"/>
              <a:t>Key to obtaining new insights into protein-polymer interactions was use of the high field NMR facilities at the </a:t>
            </a:r>
            <a:r>
              <a:rPr lang="en-US" sz="1200" dirty="0" smtClean="0"/>
              <a:t>MagLab’s AMRIS </a:t>
            </a:r>
            <a:r>
              <a:rPr lang="en-US" sz="1200" dirty="0"/>
              <a:t>facility, including highly sensitive NMR probes and spectrometers.</a:t>
            </a:r>
          </a:p>
          <a:p>
            <a:pPr algn="just"/>
            <a:endParaRPr lang="en-US" sz="600" dirty="0"/>
          </a:p>
          <a:p>
            <a:pPr algn="just">
              <a:spcBef>
                <a:spcPts val="0"/>
              </a:spcBef>
              <a:spcAft>
                <a:spcPts val="0"/>
              </a:spcAft>
            </a:pPr>
            <a:r>
              <a:rPr lang="en-US" sz="1200" dirty="0"/>
              <a:t>This work establishes a toolbox for systematically evaluating the impacts of PEGylation on proteins.  Improved insights into protein-polymer interactions will allow </a:t>
            </a:r>
            <a:r>
              <a:rPr lang="en-US" sz="1200" dirty="0" smtClean="0"/>
              <a:t>future design of protein-polymer </a:t>
            </a:r>
            <a:r>
              <a:rPr lang="en-US" sz="1200" dirty="0"/>
              <a:t>conjugates with predictable chemical and physical properties, enabling </a:t>
            </a:r>
            <a:r>
              <a:rPr lang="en-US" sz="1200" dirty="0" smtClean="0"/>
              <a:t>new pharmaceuticals and protein-polymer conjugates with important </a:t>
            </a:r>
            <a:r>
              <a:rPr lang="en-US" sz="1200" dirty="0"/>
              <a:t>industrial applications.</a:t>
            </a:r>
          </a:p>
        </p:txBody>
      </p:sp>
      <p:sp>
        <p:nvSpPr>
          <p:cNvPr id="16"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sp>
        <p:nvSpPr>
          <p:cNvPr id="21" name="Text Box 62">
            <a:extLst>
              <a:ext uri="{FF2B5EF4-FFF2-40B4-BE49-F238E27FC236}">
                <a16:creationId xmlns:a16="http://schemas.microsoft.com/office/drawing/2014/main" id="{A6FB2F42-D600-4913-931D-1F6D91AF0EED}"/>
              </a:ext>
            </a:extLst>
          </p:cNvPr>
          <p:cNvSpPr txBox="1">
            <a:spLocks noChangeArrowheads="1"/>
          </p:cNvSpPr>
          <p:nvPr/>
        </p:nvSpPr>
        <p:spPr bwMode="auto">
          <a:xfrm>
            <a:off x="888388" y="23431"/>
            <a:ext cx="7130553" cy="1177245"/>
          </a:xfrm>
          <a:prstGeom prst="rect">
            <a:avLst/>
          </a:prstGeom>
          <a:noFill/>
          <a:ln w="9525">
            <a:noFill/>
            <a:miter lim="800000"/>
            <a:headEnd/>
            <a:tailEnd/>
          </a:ln>
        </p:spPr>
        <p:txBody>
          <a:bodyPr wrap="square">
            <a:spAutoFit/>
          </a:bodyPr>
          <a:lstStyle/>
          <a:p>
            <a:pPr algn="ctr">
              <a:spcBef>
                <a:spcPts val="0"/>
              </a:spcBef>
            </a:pPr>
            <a:r>
              <a:rPr lang="en-US" sz="1600" b="1" dirty="0" smtClean="0"/>
              <a:t>Atomic-Level </a:t>
            </a:r>
            <a:r>
              <a:rPr lang="en-US" sz="1600" b="1" dirty="0"/>
              <a:t>Insights into How Polymers Improve Protein Therapeutics</a:t>
            </a:r>
          </a:p>
          <a:p>
            <a:pPr algn="ctr">
              <a:spcBef>
                <a:spcPts val="0"/>
              </a:spcBef>
            </a:pPr>
            <a:endParaRPr lang="en-US" sz="600" dirty="0"/>
          </a:p>
          <a:p>
            <a:pPr algn="ctr">
              <a:spcBef>
                <a:spcPts val="0"/>
              </a:spcBef>
            </a:pPr>
            <a:r>
              <a:rPr lang="en-US" sz="1100" kern="1200" dirty="0" smtClean="0"/>
              <a:t>A </a:t>
            </a:r>
            <a:r>
              <a:rPr lang="en-US" sz="1100" kern="1200" dirty="0" err="1" smtClean="0"/>
              <a:t>Pritzlaff</a:t>
            </a:r>
            <a:r>
              <a:rPr lang="en-US" sz="1100" kern="1200" dirty="0" smtClean="0"/>
              <a:t>, G </a:t>
            </a:r>
            <a:r>
              <a:rPr lang="en-US" sz="1100" kern="1200" dirty="0" err="1" smtClean="0"/>
              <a:t>Ferr</a:t>
            </a:r>
            <a:r>
              <a:rPr lang="en-US" sz="1100" kern="1200" dirty="0" err="1" smtClean="0">
                <a:latin typeface="+mj-lt"/>
                <a:ea typeface="Cambria" panose="02040503050406030204" pitchFamily="18" charset="0"/>
              </a:rPr>
              <a:t>é</a:t>
            </a:r>
            <a:r>
              <a:rPr lang="en-US" sz="1100" kern="1200" dirty="0" smtClean="0">
                <a:latin typeface="+mj-lt"/>
                <a:ea typeface="Cambria" panose="02040503050406030204" pitchFamily="18" charset="0"/>
              </a:rPr>
              <a:t>,</a:t>
            </a:r>
            <a:r>
              <a:rPr lang="en-US" sz="1100" kern="1200" dirty="0" smtClean="0"/>
              <a:t> </a:t>
            </a:r>
            <a:r>
              <a:rPr lang="en-US" sz="1100" dirty="0" smtClean="0"/>
              <a:t>E </a:t>
            </a:r>
            <a:r>
              <a:rPr lang="en-US" sz="1100" dirty="0" err="1"/>
              <a:t>Mulry</a:t>
            </a:r>
            <a:r>
              <a:rPr lang="en-US" sz="1100" kern="1200" dirty="0" smtClean="0"/>
              <a:t>, L Lin, N </a:t>
            </a:r>
            <a:r>
              <a:rPr lang="en-US" sz="1100" kern="1200" dirty="0"/>
              <a:t>Gopal Pour</a:t>
            </a:r>
            <a:r>
              <a:rPr lang="en-US" sz="1100" kern="1200" dirty="0" smtClean="0"/>
              <a:t>, DA </a:t>
            </a:r>
            <a:r>
              <a:rPr lang="en-US" sz="1100" kern="1200" dirty="0" err="1" smtClean="0"/>
              <a:t>Savin</a:t>
            </a:r>
            <a:r>
              <a:rPr lang="en-US" sz="1100" kern="1200" dirty="0" smtClean="0"/>
              <a:t>, ME Harris, MT Eddy</a:t>
            </a:r>
            <a:endParaRPr lang="en-US" sz="1100" kern="1200" baseline="30000" dirty="0"/>
          </a:p>
          <a:p>
            <a:pPr algn="ctr">
              <a:spcBef>
                <a:spcPts val="0"/>
              </a:spcBef>
            </a:pPr>
            <a:r>
              <a:rPr lang="en-US" sz="1050" b="1" kern="1200" dirty="0">
                <a:solidFill>
                  <a:srgbClr val="0033CC"/>
                </a:solidFill>
              </a:rPr>
              <a:t>University of Florida, Department of Chemistry</a:t>
            </a:r>
          </a:p>
          <a:p>
            <a:pPr marL="228600" indent="-228600" algn="ctr">
              <a:spcBef>
                <a:spcPts val="0"/>
              </a:spcBef>
              <a:buAutoNum type="arabicPeriod"/>
            </a:pPr>
            <a:endParaRPr lang="en-US" sz="600" b="1" kern="1200" dirty="0">
              <a:solidFill>
                <a:srgbClr val="0033CC"/>
              </a:solidFill>
            </a:endParaRPr>
          </a:p>
          <a:p>
            <a:pPr algn="ctr">
              <a:spcBef>
                <a:spcPts val="0"/>
              </a:spcBef>
            </a:pPr>
            <a:r>
              <a:rPr lang="en-US" sz="1050" b="1" dirty="0"/>
              <a:t>Funding Grants:</a:t>
            </a:r>
            <a:r>
              <a:rPr lang="en-US" sz="1050" dirty="0"/>
              <a:t> G.S. Boebinger (NSF DMR-1644779); M.T. Eddy (NIH R35GM138291);</a:t>
            </a:r>
          </a:p>
          <a:p>
            <a:pPr algn="ctr">
              <a:spcBef>
                <a:spcPts val="0"/>
              </a:spcBef>
            </a:pPr>
            <a:r>
              <a:rPr lang="en-US" sz="1050" dirty="0"/>
              <a:t> E. </a:t>
            </a:r>
            <a:r>
              <a:rPr lang="en-US" sz="1050" dirty="0" err="1"/>
              <a:t>Mulry</a:t>
            </a:r>
            <a:r>
              <a:rPr lang="en-US" sz="1050" dirty="0"/>
              <a:t> (NIH T32 GM136583); M. Harris (NIH R35GM127100)</a:t>
            </a:r>
            <a:endParaRPr lang="en-US" sz="1050" b="1" dirty="0">
              <a:solidFill>
                <a:srgbClr val="0033CC"/>
              </a:solidFill>
            </a:endParaRPr>
          </a:p>
        </p:txBody>
      </p:sp>
      <p:sp>
        <p:nvSpPr>
          <p:cNvPr id="23" name="Text Box 28">
            <a:extLst>
              <a:ext uri="{FF2B5EF4-FFF2-40B4-BE49-F238E27FC236}">
                <a16:creationId xmlns:a16="http://schemas.microsoft.com/office/drawing/2014/main" id="{698261D6-DB14-4E0C-A6E6-29972C8FD0E4}"/>
              </a:ext>
            </a:extLst>
          </p:cNvPr>
          <p:cNvSpPr txBox="1">
            <a:spLocks noChangeArrowheads="1"/>
          </p:cNvSpPr>
          <p:nvPr/>
        </p:nvSpPr>
        <p:spPr bwMode="auto">
          <a:xfrm>
            <a:off x="80795" y="6058806"/>
            <a:ext cx="9067800" cy="784830"/>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and instrumentation used:</a:t>
            </a:r>
            <a:r>
              <a:rPr lang="en-US" sz="1100" dirty="0">
                <a:solidFill>
                  <a:srgbClr val="333399"/>
                </a:solidFill>
              </a:rPr>
              <a:t> AMRIS Facility, University of Florida, 800 MHz NMR instrument with a cryogenic probe </a:t>
            </a:r>
          </a:p>
          <a:p>
            <a:pPr algn="just"/>
            <a:r>
              <a:rPr lang="en-US" sz="1100" b="1" dirty="0">
                <a:solidFill>
                  <a:srgbClr val="333399"/>
                </a:solidFill>
              </a:rPr>
              <a:t>Citation: </a:t>
            </a:r>
            <a:r>
              <a:rPr lang="en-US" sz="1100" b="0" i="0" dirty="0" err="1">
                <a:solidFill>
                  <a:srgbClr val="333399"/>
                </a:solidFill>
                <a:effectLst/>
                <a:latin typeface="arial" panose="020B0604020202020204" pitchFamily="34" charset="0"/>
              </a:rPr>
              <a:t>Pritzlaff</a:t>
            </a:r>
            <a:r>
              <a:rPr lang="en-US" sz="1100" b="0" i="0" dirty="0">
                <a:solidFill>
                  <a:srgbClr val="333399"/>
                </a:solidFill>
                <a:effectLst/>
                <a:latin typeface="arial" panose="020B0604020202020204" pitchFamily="34" charset="0"/>
              </a:rPr>
              <a:t>, A.; </a:t>
            </a:r>
            <a:r>
              <a:rPr lang="en-US" sz="1100" b="0" i="0" dirty="0" err="1">
                <a:solidFill>
                  <a:srgbClr val="333399"/>
                </a:solidFill>
                <a:effectLst/>
                <a:latin typeface="arial" panose="020B0604020202020204" pitchFamily="34" charset="0"/>
              </a:rPr>
              <a:t>Ferre</a:t>
            </a:r>
            <a:r>
              <a:rPr lang="en-US" sz="1100" b="0" i="0" dirty="0">
                <a:solidFill>
                  <a:srgbClr val="333399"/>
                </a:solidFill>
                <a:effectLst/>
                <a:latin typeface="arial" panose="020B0604020202020204" pitchFamily="34" charset="0"/>
              </a:rPr>
              <a:t>, G.; </a:t>
            </a:r>
            <a:r>
              <a:rPr lang="en-US" sz="1100" b="0" i="0" dirty="0" err="1">
                <a:solidFill>
                  <a:srgbClr val="333399"/>
                </a:solidFill>
                <a:effectLst/>
                <a:latin typeface="arial" panose="020B0604020202020204" pitchFamily="34" charset="0"/>
              </a:rPr>
              <a:t>Mulry</a:t>
            </a:r>
            <a:r>
              <a:rPr lang="en-US" sz="1100" b="0" i="0" dirty="0">
                <a:solidFill>
                  <a:srgbClr val="333399"/>
                </a:solidFill>
                <a:effectLst/>
                <a:latin typeface="arial" panose="020B0604020202020204" pitchFamily="34" charset="0"/>
              </a:rPr>
              <a:t>, E.; Lin, L.; Gopal Pour, N.; </a:t>
            </a:r>
            <a:r>
              <a:rPr lang="en-US" sz="1100" b="0" i="0" dirty="0" err="1">
                <a:solidFill>
                  <a:srgbClr val="333399"/>
                </a:solidFill>
                <a:effectLst/>
                <a:latin typeface="arial" panose="020B0604020202020204" pitchFamily="34" charset="0"/>
              </a:rPr>
              <a:t>Savin</a:t>
            </a:r>
            <a:r>
              <a:rPr lang="en-US" sz="1100" b="0" i="0" dirty="0">
                <a:solidFill>
                  <a:srgbClr val="333399"/>
                </a:solidFill>
                <a:effectLst/>
                <a:latin typeface="arial" panose="020B0604020202020204" pitchFamily="34" charset="0"/>
              </a:rPr>
              <a:t>, D.; Harris, M.; Eddy, M.T., </a:t>
            </a:r>
            <a:endParaRPr lang="en-US" sz="1100" b="0" i="0" dirty="0" smtClean="0">
              <a:solidFill>
                <a:srgbClr val="333399"/>
              </a:solidFill>
              <a:effectLst/>
              <a:latin typeface="arial" panose="020B0604020202020204" pitchFamily="34" charset="0"/>
            </a:endParaRPr>
          </a:p>
          <a:p>
            <a:pPr algn="just"/>
            <a:r>
              <a:rPr lang="en-US" sz="1100" b="0" i="1" dirty="0" smtClean="0">
                <a:solidFill>
                  <a:srgbClr val="333399"/>
                </a:solidFill>
                <a:effectLst/>
                <a:latin typeface="arial" panose="020B0604020202020204" pitchFamily="34" charset="0"/>
              </a:rPr>
              <a:t>Atomic-Scale </a:t>
            </a:r>
            <a:r>
              <a:rPr lang="en-US" sz="1100" b="0" i="1" dirty="0">
                <a:solidFill>
                  <a:srgbClr val="333399"/>
                </a:solidFill>
                <a:effectLst/>
                <a:latin typeface="arial" panose="020B0604020202020204" pitchFamily="34" charset="0"/>
              </a:rPr>
              <a:t>View of Protein-PEG Interactions that Redirect the Thermal Unfolding Pathway of PEGylated Human Galectin-3,</a:t>
            </a:r>
            <a:r>
              <a:rPr lang="en-US" sz="1100" b="0" i="0" dirty="0">
                <a:solidFill>
                  <a:srgbClr val="333399"/>
                </a:solidFill>
                <a:effectLst/>
                <a:latin typeface="arial" panose="020B0604020202020204" pitchFamily="34" charset="0"/>
              </a:rPr>
              <a:t> </a:t>
            </a:r>
            <a:endParaRPr lang="en-US" sz="1100" b="0" i="0" dirty="0" smtClean="0">
              <a:solidFill>
                <a:srgbClr val="333399"/>
              </a:solidFill>
              <a:effectLst/>
              <a:latin typeface="arial" panose="020B0604020202020204" pitchFamily="34" charset="0"/>
            </a:endParaRPr>
          </a:p>
          <a:p>
            <a:pPr algn="just"/>
            <a:r>
              <a:rPr lang="en-US" sz="1100" b="1" i="0" dirty="0" err="1" smtClean="0">
                <a:solidFill>
                  <a:srgbClr val="333399"/>
                </a:solidFill>
                <a:effectLst/>
                <a:latin typeface="arial" panose="020B0604020202020204" pitchFamily="34" charset="0"/>
              </a:rPr>
              <a:t>Angewandte</a:t>
            </a:r>
            <a:r>
              <a:rPr lang="en-US" sz="1100" b="1" i="0" dirty="0" smtClean="0">
                <a:solidFill>
                  <a:srgbClr val="333399"/>
                </a:solidFill>
                <a:effectLst/>
                <a:latin typeface="arial" panose="020B0604020202020204" pitchFamily="34" charset="0"/>
              </a:rPr>
              <a:t> </a:t>
            </a:r>
            <a:r>
              <a:rPr lang="en-US" sz="1100" b="1" i="0" dirty="0" err="1">
                <a:solidFill>
                  <a:srgbClr val="333399"/>
                </a:solidFill>
                <a:effectLst/>
                <a:latin typeface="arial" panose="020B0604020202020204" pitchFamily="34" charset="0"/>
              </a:rPr>
              <a:t>Chemie</a:t>
            </a:r>
            <a:r>
              <a:rPr lang="en-US" sz="1100" b="1" i="0" dirty="0">
                <a:solidFill>
                  <a:srgbClr val="333399"/>
                </a:solidFill>
                <a:effectLst/>
                <a:latin typeface="arial" panose="020B0604020202020204" pitchFamily="34" charset="0"/>
              </a:rPr>
              <a:t> International Edition</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61</a:t>
            </a:r>
            <a:r>
              <a:rPr lang="en-US" sz="1100" b="0" i="0" dirty="0">
                <a:solidFill>
                  <a:srgbClr val="333399"/>
                </a:solidFill>
                <a:effectLst/>
                <a:latin typeface="arial" panose="020B0604020202020204" pitchFamily="34" charset="0"/>
              </a:rPr>
              <a:t>, e202203784 (2022) </a:t>
            </a:r>
            <a:r>
              <a:rPr lang="en-US" sz="1100" b="1" i="0" dirty="0">
                <a:solidFill>
                  <a:srgbClr val="333399"/>
                </a:solidFill>
                <a:effectLst/>
                <a:latin typeface="arial" panose="020B0604020202020204" pitchFamily="34" charset="0"/>
                <a:hlinkClick r:id="rId5">
                  <a:extLst>
                    <a:ext uri="{A12FA001-AC4F-418D-AE19-62706E023703}">
                      <ahyp:hlinkClr xmlns="" xmlns:ahyp="http://schemas.microsoft.com/office/drawing/2018/hyperlinkcolor" val="tx"/>
                    </a:ext>
                  </a:extLst>
                </a:hlinkClick>
              </a:rPr>
              <a:t>doi.org/10.1002/anie.202203784</a:t>
            </a:r>
            <a:r>
              <a:rPr lang="en-US" sz="1100" b="0" i="0" dirty="0">
                <a:solidFill>
                  <a:srgbClr val="333399"/>
                </a:solidFill>
                <a:effectLst/>
                <a:latin typeface="arial" panose="020B0604020202020204" pitchFamily="34" charset="0"/>
              </a:rPr>
              <a:t> </a:t>
            </a:r>
            <a:r>
              <a:rPr lang="en-US" sz="1100" b="0" i="0" dirty="0" smtClean="0">
                <a:solidFill>
                  <a:srgbClr val="333399"/>
                </a:solidFill>
                <a:effectLst/>
                <a:latin typeface="arial" panose="020B0604020202020204" pitchFamily="34" charset="0"/>
              </a:rPr>
              <a:t> Click to access the original</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hlinkClick r:id="rId6">
                  <a:extLst>
                    <a:ext uri="{A12FA001-AC4F-418D-AE19-62706E023703}">
                      <ahyp:hlinkClr xmlns="" xmlns:ahyp="http://schemas.microsoft.com/office/drawing/2018/hyperlinkcolor" val="tx"/>
                    </a:ext>
                  </a:extLst>
                </a:hlinkClick>
              </a:rPr>
              <a:t>Data Set</a:t>
            </a:r>
            <a:endParaRPr lang="en-US" sz="1200" dirty="0">
              <a:solidFill>
                <a:srgbClr val="333399"/>
              </a:solidFill>
            </a:endParaRPr>
          </a:p>
        </p:txBody>
      </p:sp>
      <p:grpSp>
        <p:nvGrpSpPr>
          <p:cNvPr id="6" name="Group 5"/>
          <p:cNvGrpSpPr/>
          <p:nvPr/>
        </p:nvGrpSpPr>
        <p:grpSpPr>
          <a:xfrm>
            <a:off x="6832728" y="1466417"/>
            <a:ext cx="2311272" cy="2420171"/>
            <a:chOff x="6832728" y="1374517"/>
            <a:chExt cx="2311272" cy="2420171"/>
          </a:xfrm>
        </p:grpSpPr>
        <p:grpSp>
          <p:nvGrpSpPr>
            <p:cNvPr id="5" name="Group 4"/>
            <p:cNvGrpSpPr/>
            <p:nvPr/>
          </p:nvGrpSpPr>
          <p:grpSpPr>
            <a:xfrm>
              <a:off x="6832728" y="1374517"/>
              <a:ext cx="2311272" cy="2009126"/>
              <a:chOff x="6832728" y="1374517"/>
              <a:chExt cx="2311272" cy="2009126"/>
            </a:xfrm>
          </p:grpSpPr>
          <p:pic>
            <p:nvPicPr>
              <p:cNvPr id="18" name="image2.png">
                <a:extLst>
                  <a:ext uri="{FF2B5EF4-FFF2-40B4-BE49-F238E27FC236}">
                    <a16:creationId xmlns:a16="http://schemas.microsoft.com/office/drawing/2014/main" id="{85035F92-1DCB-2D40-A741-4B54E6261DCF}"/>
                  </a:ext>
                </a:extLst>
              </p:cNvPr>
              <p:cNvPicPr/>
              <p:nvPr/>
            </p:nvPicPr>
            <p:blipFill rotWithShape="1">
              <a:blip r:embed="rId7" cstate="print">
                <a:extLst>
                  <a:ext uri="{28A0092B-C50C-407E-A947-70E740481C1C}">
                    <a14:useLocalDpi xmlns:a14="http://schemas.microsoft.com/office/drawing/2010/main" val="0"/>
                  </a:ext>
                </a:extLst>
              </a:blip>
              <a:srcRect t="4560" r="7349" b="12622"/>
              <a:stretch/>
            </p:blipFill>
            <p:spPr>
              <a:xfrm>
                <a:off x="6832728" y="1374517"/>
                <a:ext cx="2311272" cy="1970625"/>
              </a:xfrm>
              <a:prstGeom prst="rect">
                <a:avLst/>
              </a:prstGeom>
              <a:ln/>
            </p:spPr>
          </p:pic>
          <p:sp>
            <p:nvSpPr>
              <p:cNvPr id="27" name="Rectangle 26"/>
              <p:cNvSpPr/>
              <p:nvPr/>
            </p:nvSpPr>
            <p:spPr>
              <a:xfrm>
                <a:off x="8235586" y="3055605"/>
                <a:ext cx="894680" cy="328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image2.png">
              <a:extLst>
                <a:ext uri="{FF2B5EF4-FFF2-40B4-BE49-F238E27FC236}">
                  <a16:creationId xmlns:a16="http://schemas.microsoft.com/office/drawing/2014/main" id="{85035F92-1DCB-2D40-A741-4B54E6261DCF}"/>
                </a:ext>
              </a:extLst>
            </p:cNvPr>
            <p:cNvPicPr/>
            <p:nvPr/>
          </p:nvPicPr>
          <p:blipFill rotWithShape="1">
            <a:blip r:embed="rId7" cstate="print">
              <a:extLst>
                <a:ext uri="{28A0092B-C50C-407E-A947-70E740481C1C}">
                  <a14:useLocalDpi xmlns:a14="http://schemas.microsoft.com/office/drawing/2010/main" val="0"/>
                </a:ext>
              </a:extLst>
            </a:blip>
            <a:srcRect l="48093" t="75134" b="2676"/>
            <a:stretch/>
          </p:blipFill>
          <p:spPr>
            <a:xfrm>
              <a:off x="7287629" y="3188913"/>
              <a:ext cx="1666636" cy="605775"/>
            </a:xfrm>
            <a:prstGeom prst="rect">
              <a:avLst/>
            </a:prstGeom>
            <a:ln/>
          </p:spPr>
        </p:pic>
      </p:grpSp>
      <p:grpSp>
        <p:nvGrpSpPr>
          <p:cNvPr id="7" name="Group 6"/>
          <p:cNvGrpSpPr/>
          <p:nvPr/>
        </p:nvGrpSpPr>
        <p:grpSpPr>
          <a:xfrm>
            <a:off x="4264136" y="1466417"/>
            <a:ext cx="2611476" cy="2301848"/>
            <a:chOff x="4264136" y="1374517"/>
            <a:chExt cx="2611476" cy="2301848"/>
          </a:xfrm>
        </p:grpSpPr>
        <p:pic>
          <p:nvPicPr>
            <p:cNvPr id="17" name="image1.png">
              <a:extLst>
                <a:ext uri="{FF2B5EF4-FFF2-40B4-BE49-F238E27FC236}">
                  <a16:creationId xmlns:a16="http://schemas.microsoft.com/office/drawing/2014/main" id="{DD700810-BD72-3443-BE2E-ABD878D9D7F7}"/>
                </a:ext>
              </a:extLst>
            </p:cNvPr>
            <p:cNvPicPr/>
            <p:nvPr/>
          </p:nvPicPr>
          <p:blipFill rotWithShape="1">
            <a:blip r:embed="rId8" cstate="print">
              <a:extLst>
                <a:ext uri="{28A0092B-C50C-407E-A947-70E740481C1C}">
                  <a14:useLocalDpi xmlns:a14="http://schemas.microsoft.com/office/drawing/2010/main" val="0"/>
                </a:ext>
              </a:extLst>
            </a:blip>
            <a:srcRect l="9759" t="5921" r="3597" b="5619"/>
            <a:stretch/>
          </p:blipFill>
          <p:spPr bwMode="auto">
            <a:xfrm>
              <a:off x="4264136" y="1374517"/>
              <a:ext cx="2611476" cy="2301848"/>
            </a:xfrm>
            <a:prstGeom prst="rect">
              <a:avLst/>
            </a:prstGeom>
            <a:ln>
              <a:noFill/>
            </a:ln>
            <a:extLst>
              <a:ext uri="{53640926-AAD7-44D8-BBD7-CCE9431645EC}">
                <a14:shadowObscured xmlns:a14="http://schemas.microsoft.com/office/drawing/2010/main"/>
              </a:ext>
            </a:extLst>
          </p:spPr>
        </p:pic>
        <p:pic>
          <p:nvPicPr>
            <p:cNvPr id="26" name="image1.png">
              <a:extLst>
                <a:ext uri="{FF2B5EF4-FFF2-40B4-BE49-F238E27FC236}">
                  <a16:creationId xmlns:a16="http://schemas.microsoft.com/office/drawing/2014/main" id="{DD700810-BD72-3443-BE2E-ABD878D9D7F7}"/>
                </a:ext>
              </a:extLst>
            </p:cNvPr>
            <p:cNvPicPr/>
            <p:nvPr/>
          </p:nvPicPr>
          <p:blipFill rotWithShape="1">
            <a:blip r:embed="rId8" cstate="print">
              <a:extLst>
                <a:ext uri="{28A0092B-C50C-407E-A947-70E740481C1C}">
                  <a14:useLocalDpi xmlns:a14="http://schemas.microsoft.com/office/drawing/2010/main" val="0"/>
                </a:ext>
              </a:extLst>
            </a:blip>
            <a:srcRect l="21167" t="50191" r="50019" b="36918"/>
            <a:stretch/>
          </p:blipFill>
          <p:spPr bwMode="auto">
            <a:xfrm>
              <a:off x="4816229" y="2915510"/>
              <a:ext cx="868450" cy="33543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4614695" y="2525441"/>
              <a:ext cx="894680" cy="328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image1.png">
              <a:extLst>
                <a:ext uri="{FF2B5EF4-FFF2-40B4-BE49-F238E27FC236}">
                  <a16:creationId xmlns:a16="http://schemas.microsoft.com/office/drawing/2014/main" id="{DD700810-BD72-3443-BE2E-ABD878D9D7F7}"/>
                </a:ext>
              </a:extLst>
            </p:cNvPr>
            <p:cNvPicPr/>
            <p:nvPr/>
          </p:nvPicPr>
          <p:blipFill rotWithShape="1">
            <a:blip r:embed="rId8" cstate="print">
              <a:extLst>
                <a:ext uri="{28A0092B-C50C-407E-A947-70E740481C1C}">
                  <a14:useLocalDpi xmlns:a14="http://schemas.microsoft.com/office/drawing/2010/main" val="0"/>
                </a:ext>
              </a:extLst>
            </a:blip>
            <a:srcRect l="2212" t="10053" r="91903" b="27073"/>
            <a:stretch/>
          </p:blipFill>
          <p:spPr bwMode="auto">
            <a:xfrm>
              <a:off x="4552950" y="1630630"/>
              <a:ext cx="228651" cy="1522533"/>
            </a:xfrm>
            <a:prstGeom prst="rect">
              <a:avLst/>
            </a:prstGeom>
            <a:ln>
              <a:noFill/>
            </a:ln>
            <a:extLst>
              <a:ext uri="{53640926-AAD7-44D8-BBD7-CCE9431645EC}">
                <a14:shadowObscured xmlns:a14="http://schemas.microsoft.com/office/drawing/2010/main"/>
              </a:ext>
            </a:extLst>
          </p:spPr>
        </p:pic>
      </p:grpSp>
      <p:sp>
        <p:nvSpPr>
          <p:cNvPr id="1034" name="Rectangle 49"/>
          <p:cNvSpPr>
            <a:spLocks noChangeArrowheads="1"/>
          </p:cNvSpPr>
          <p:nvPr/>
        </p:nvSpPr>
        <p:spPr bwMode="auto">
          <a:xfrm>
            <a:off x="4219575" y="1421013"/>
            <a:ext cx="4886325" cy="4613642"/>
          </a:xfrm>
          <a:prstGeom prst="rect">
            <a:avLst/>
          </a:prstGeom>
          <a:noFill/>
          <a:ln w="19050">
            <a:solidFill>
              <a:srgbClr val="0033CC"/>
            </a:solidFill>
            <a:miter lim="800000"/>
            <a:headEnd/>
            <a:tailEnd/>
          </a:ln>
        </p:spPr>
        <p:txBody>
          <a:bodyPr wrap="none" anchor="ctr"/>
          <a:lstStyle/>
          <a:p>
            <a:endParaRPr lang="en-US" dirty="0"/>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A82016-D4C1-4308-B8FF-8A5C5E19B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622" y="1290541"/>
            <a:ext cx="4689896" cy="3371195"/>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61075" y="1521597"/>
            <a:ext cx="3789513" cy="4154984"/>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a:t>
            </a:r>
            <a:r>
              <a:rPr lang="en-US" sz="1200" dirty="0">
                <a:solidFill>
                  <a:srgbClr val="000000"/>
                </a:solidFill>
              </a:rPr>
              <a:t> This collaborative team of chemists, biochemists, and structural biologists were able to attach a polymer to a protein and determine how </a:t>
            </a:r>
            <a:r>
              <a:rPr lang="en-US" sz="1200" dirty="0" smtClean="0">
                <a:solidFill>
                  <a:srgbClr val="000000"/>
                </a:solidFill>
              </a:rPr>
              <a:t>the </a:t>
            </a:r>
            <a:r>
              <a:rPr lang="en-US" sz="1200" dirty="0">
                <a:solidFill>
                  <a:srgbClr val="000000"/>
                </a:solidFill>
              </a:rPr>
              <a:t>polymer </a:t>
            </a:r>
            <a:r>
              <a:rPr lang="en-US" sz="1200" dirty="0" smtClean="0">
                <a:solidFill>
                  <a:srgbClr val="000000"/>
                </a:solidFill>
              </a:rPr>
              <a:t>can improve </a:t>
            </a:r>
            <a:r>
              <a:rPr lang="en-US" sz="1200" dirty="0">
                <a:solidFill>
                  <a:srgbClr val="000000"/>
                </a:solidFill>
              </a:rPr>
              <a:t>the potential to develop the protein into a therapeutic </a:t>
            </a:r>
            <a:r>
              <a:rPr lang="en-US" sz="1200" dirty="0" smtClean="0">
                <a:solidFill>
                  <a:srgbClr val="000000"/>
                </a:solidFill>
              </a:rPr>
              <a:t>drug.</a:t>
            </a:r>
            <a:r>
              <a:rPr lang="en-US" sz="1200" dirty="0"/>
              <a:t> </a:t>
            </a:r>
            <a:r>
              <a:rPr lang="en-US" sz="1200" dirty="0" smtClean="0"/>
              <a:t>Polyethylene </a:t>
            </a:r>
            <a:r>
              <a:rPr lang="en-US" sz="1200" dirty="0"/>
              <a:t>glycol (</a:t>
            </a:r>
            <a:r>
              <a:rPr lang="en-US" sz="1200" dirty="0" smtClean="0"/>
              <a:t>PEG), a </a:t>
            </a:r>
            <a:r>
              <a:rPr lang="en-US" sz="1200" dirty="0" smtClean="0">
                <a:solidFill>
                  <a:srgbClr val="000000"/>
                </a:solidFill>
                <a:latin typeface="Arial" charset="0"/>
              </a:rPr>
              <a:t>commonly </a:t>
            </a:r>
            <a:r>
              <a:rPr lang="en-US" sz="1200" dirty="0">
                <a:solidFill>
                  <a:srgbClr val="000000"/>
                </a:solidFill>
                <a:latin typeface="Arial" charset="0"/>
              </a:rPr>
              <a:t>used polymer </a:t>
            </a:r>
            <a:r>
              <a:rPr lang="en-US" sz="1200" dirty="0" smtClean="0">
                <a:solidFill>
                  <a:srgbClr val="000000"/>
                </a:solidFill>
                <a:latin typeface="Arial" charset="0"/>
              </a:rPr>
              <a:t>was found to </a:t>
            </a:r>
            <a:r>
              <a:rPr lang="en-US" sz="1200" dirty="0">
                <a:solidFill>
                  <a:srgbClr val="000000"/>
                </a:solidFill>
                <a:latin typeface="Arial" charset="0"/>
              </a:rPr>
              <a:t>improve the stability of a protein to make it more useful as a potential therapeutic for treating cancers and inflammatory diseases</a:t>
            </a:r>
            <a:r>
              <a:rPr lang="en-US" sz="1200" dirty="0" smtClean="0">
                <a:solidFill>
                  <a:srgbClr val="000000"/>
                </a:solidFill>
                <a:latin typeface="Arial" charset="0"/>
              </a:rPr>
              <a:t>.</a:t>
            </a:r>
          </a:p>
          <a:p>
            <a:pPr algn="just"/>
            <a:endParaRPr lang="en-US" sz="1200" dirty="0">
              <a:solidFill>
                <a:srgbClr val="000000"/>
              </a:solidFill>
              <a:latin typeface="Arial" charset="0"/>
            </a:endParaRPr>
          </a:p>
          <a:p>
            <a:pPr algn="just"/>
            <a:r>
              <a:rPr lang="en-US" sz="1200" b="1" dirty="0">
                <a:solidFill>
                  <a:srgbClr val="000000"/>
                </a:solidFill>
              </a:rPr>
              <a:t>Why is this important? </a:t>
            </a:r>
            <a:r>
              <a:rPr lang="en-US" sz="1200" dirty="0">
                <a:latin typeface="Arial" charset="0"/>
              </a:rPr>
              <a:t>Proteins are promising therapeutics but are typically unstable in the harsh environment of the human body.  This research provides new insights into how polymers can be used to make protein drugs more </a:t>
            </a:r>
            <a:r>
              <a:rPr lang="en-US" sz="1200" dirty="0" smtClean="0">
                <a:latin typeface="Arial" charset="0"/>
              </a:rPr>
              <a:t>robust.</a:t>
            </a:r>
          </a:p>
          <a:p>
            <a:pPr algn="just"/>
            <a:endParaRPr lang="en-US" sz="1200" b="1" dirty="0">
              <a:solidFill>
                <a:srgbClr val="000000"/>
              </a:solidFill>
              <a:latin typeface="Arial" charset="0"/>
            </a:endParaRPr>
          </a:p>
          <a:p>
            <a:pPr algn="just"/>
            <a:r>
              <a:rPr lang="en-US" sz="1200" b="1" dirty="0" smtClean="0">
                <a:solidFill>
                  <a:srgbClr val="000000"/>
                </a:solidFill>
              </a:rPr>
              <a:t>Why </a:t>
            </a:r>
            <a:r>
              <a:rPr lang="en-US" sz="1200" b="1" dirty="0">
                <a:solidFill>
                  <a:srgbClr val="000000"/>
                </a:solidFill>
              </a:rPr>
              <a:t>did this research need the MagLab?</a:t>
            </a:r>
            <a:r>
              <a:rPr lang="en-US" sz="1200" b="1" dirty="0">
                <a:latin typeface="Arial" charset="0"/>
              </a:rPr>
              <a:t> </a:t>
            </a:r>
            <a:r>
              <a:rPr lang="en-US" sz="1200" dirty="0">
                <a:latin typeface="Arial" charset="0"/>
              </a:rPr>
              <a:t> To observe the protein-polymer conjugates, </a:t>
            </a:r>
            <a:r>
              <a:rPr lang="en-US" sz="1200" dirty="0" smtClean="0">
                <a:latin typeface="Arial" charset="0"/>
              </a:rPr>
              <a:t>the research team </a:t>
            </a:r>
            <a:r>
              <a:rPr lang="en-US" sz="1200" dirty="0">
                <a:latin typeface="Arial" charset="0"/>
              </a:rPr>
              <a:t>needed the high magnetic fields and sensitive NMR instrumentation provided by the instruments at the </a:t>
            </a:r>
            <a:r>
              <a:rPr lang="en-US" sz="1200" dirty="0" smtClean="0">
                <a:latin typeface="Arial" charset="0"/>
              </a:rPr>
              <a:t>MagLab’s AMRIS </a:t>
            </a:r>
            <a:r>
              <a:rPr lang="en-US" sz="1200" dirty="0">
                <a:latin typeface="Arial" charset="0"/>
              </a:rPr>
              <a:t>Facility.</a:t>
            </a:r>
          </a:p>
          <a:p>
            <a:pPr algn="just"/>
            <a:endParaRPr lang="en-US" sz="1200" dirty="0">
              <a:solidFill>
                <a:srgbClr val="000000"/>
              </a:solidFill>
              <a:latin typeface="Arial" charset="0"/>
            </a:endParaRPr>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3924109" y="1325563"/>
            <a:ext cx="5143692" cy="4644474"/>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4" cstate="print"/>
          <a:stretch>
            <a:fillRect/>
          </a:stretch>
        </p:blipFill>
        <p:spPr>
          <a:xfrm>
            <a:off x="8050612" y="71414"/>
            <a:ext cx="1017188" cy="1023315"/>
          </a:xfrm>
          <a:prstGeom prst="rect">
            <a:avLst/>
          </a:prstGeom>
        </p:spPr>
      </p:pic>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23" name="Text Box 62">
            <a:extLst>
              <a:ext uri="{FF2B5EF4-FFF2-40B4-BE49-F238E27FC236}">
                <a16:creationId xmlns:a16="http://schemas.microsoft.com/office/drawing/2014/main" id="{A6FB2F42-D600-4913-931D-1F6D91AF0EED}"/>
              </a:ext>
            </a:extLst>
          </p:cNvPr>
          <p:cNvSpPr txBox="1">
            <a:spLocks noChangeArrowheads="1"/>
          </p:cNvSpPr>
          <p:nvPr/>
        </p:nvSpPr>
        <p:spPr bwMode="auto">
          <a:xfrm>
            <a:off x="888388" y="23431"/>
            <a:ext cx="7130553" cy="1177245"/>
          </a:xfrm>
          <a:prstGeom prst="rect">
            <a:avLst/>
          </a:prstGeom>
          <a:noFill/>
          <a:ln w="9525">
            <a:noFill/>
            <a:miter lim="800000"/>
            <a:headEnd/>
            <a:tailEnd/>
          </a:ln>
        </p:spPr>
        <p:txBody>
          <a:bodyPr wrap="square">
            <a:spAutoFit/>
          </a:bodyPr>
          <a:lstStyle/>
          <a:p>
            <a:pPr algn="ctr">
              <a:spcBef>
                <a:spcPts val="0"/>
              </a:spcBef>
            </a:pPr>
            <a:r>
              <a:rPr lang="en-US" sz="1600" b="1" dirty="0" smtClean="0"/>
              <a:t>Atomic-Level </a:t>
            </a:r>
            <a:r>
              <a:rPr lang="en-US" sz="1600" b="1" dirty="0"/>
              <a:t>Insights into How Polymers Improve Protein Therapeutics</a:t>
            </a:r>
          </a:p>
          <a:p>
            <a:pPr algn="ctr">
              <a:spcBef>
                <a:spcPts val="0"/>
              </a:spcBef>
            </a:pPr>
            <a:endParaRPr lang="en-US" sz="600" dirty="0"/>
          </a:p>
          <a:p>
            <a:pPr algn="ctr">
              <a:spcBef>
                <a:spcPts val="0"/>
              </a:spcBef>
            </a:pPr>
            <a:r>
              <a:rPr lang="en-US" sz="1100" kern="1200" dirty="0" smtClean="0"/>
              <a:t>A </a:t>
            </a:r>
            <a:r>
              <a:rPr lang="en-US" sz="1100" kern="1200" dirty="0" err="1" smtClean="0"/>
              <a:t>Pritzlaff</a:t>
            </a:r>
            <a:r>
              <a:rPr lang="en-US" sz="1100" kern="1200" dirty="0" smtClean="0"/>
              <a:t>, G </a:t>
            </a:r>
            <a:r>
              <a:rPr lang="en-US" sz="1100" kern="1200" dirty="0" err="1" smtClean="0"/>
              <a:t>Ferr</a:t>
            </a:r>
            <a:r>
              <a:rPr lang="en-US" sz="1100" kern="1200" dirty="0" err="1" smtClean="0">
                <a:latin typeface="+mj-lt"/>
                <a:ea typeface="Cambria" panose="02040503050406030204" pitchFamily="18" charset="0"/>
              </a:rPr>
              <a:t>é</a:t>
            </a:r>
            <a:r>
              <a:rPr lang="en-US" sz="1100" kern="1200" dirty="0" smtClean="0">
                <a:latin typeface="+mj-lt"/>
                <a:ea typeface="Cambria" panose="02040503050406030204" pitchFamily="18" charset="0"/>
              </a:rPr>
              <a:t>,</a:t>
            </a:r>
            <a:r>
              <a:rPr lang="en-US" sz="1100" kern="1200" dirty="0" smtClean="0"/>
              <a:t> </a:t>
            </a:r>
            <a:r>
              <a:rPr lang="en-US" sz="1100" dirty="0" smtClean="0"/>
              <a:t>E </a:t>
            </a:r>
            <a:r>
              <a:rPr lang="en-US" sz="1100" dirty="0" err="1"/>
              <a:t>Mulry</a:t>
            </a:r>
            <a:r>
              <a:rPr lang="en-US" sz="1100" kern="1200" dirty="0" smtClean="0"/>
              <a:t>, L Lin, N </a:t>
            </a:r>
            <a:r>
              <a:rPr lang="en-US" sz="1100" kern="1200" dirty="0"/>
              <a:t>Gopal Pour</a:t>
            </a:r>
            <a:r>
              <a:rPr lang="en-US" sz="1100" kern="1200" dirty="0" smtClean="0"/>
              <a:t>, DA </a:t>
            </a:r>
            <a:r>
              <a:rPr lang="en-US" sz="1100" kern="1200" dirty="0" err="1" smtClean="0"/>
              <a:t>Savin</a:t>
            </a:r>
            <a:r>
              <a:rPr lang="en-US" sz="1100" kern="1200" dirty="0" smtClean="0"/>
              <a:t>, ME Harris, MT Eddy</a:t>
            </a:r>
            <a:endParaRPr lang="en-US" sz="1100" kern="1200" baseline="30000" dirty="0"/>
          </a:p>
          <a:p>
            <a:pPr algn="ctr">
              <a:spcBef>
                <a:spcPts val="0"/>
              </a:spcBef>
            </a:pPr>
            <a:r>
              <a:rPr lang="en-US" sz="1050" b="1" kern="1200" dirty="0">
                <a:solidFill>
                  <a:srgbClr val="0033CC"/>
                </a:solidFill>
              </a:rPr>
              <a:t>University of Florida, Department of Chemistry</a:t>
            </a:r>
          </a:p>
          <a:p>
            <a:pPr marL="228600" indent="-228600" algn="ctr">
              <a:spcBef>
                <a:spcPts val="0"/>
              </a:spcBef>
              <a:buAutoNum type="arabicPeriod"/>
            </a:pPr>
            <a:endParaRPr lang="en-US" sz="600" b="1" kern="1200" dirty="0">
              <a:solidFill>
                <a:srgbClr val="0033CC"/>
              </a:solidFill>
            </a:endParaRPr>
          </a:p>
          <a:p>
            <a:pPr algn="ctr">
              <a:spcBef>
                <a:spcPts val="0"/>
              </a:spcBef>
            </a:pPr>
            <a:r>
              <a:rPr lang="en-US" sz="1050" b="1" dirty="0"/>
              <a:t>Funding Grants:</a:t>
            </a:r>
            <a:r>
              <a:rPr lang="en-US" sz="1050" dirty="0"/>
              <a:t> G.S. Boebinger (NSF DMR-1644779); M.T. Eddy (NIH R35GM138291);</a:t>
            </a:r>
          </a:p>
          <a:p>
            <a:pPr algn="ctr">
              <a:spcBef>
                <a:spcPts val="0"/>
              </a:spcBef>
            </a:pPr>
            <a:r>
              <a:rPr lang="en-US" sz="1050" dirty="0"/>
              <a:t> E. </a:t>
            </a:r>
            <a:r>
              <a:rPr lang="en-US" sz="1050" dirty="0" err="1"/>
              <a:t>Mulry</a:t>
            </a:r>
            <a:r>
              <a:rPr lang="en-US" sz="1050" dirty="0"/>
              <a:t> (NIH T32 GM136583); M. Harris (NIH R35GM127100)</a:t>
            </a:r>
            <a:endParaRPr lang="en-US" sz="1050" b="1" dirty="0">
              <a:solidFill>
                <a:srgbClr val="0033CC"/>
              </a:solidFill>
            </a:endParaRPr>
          </a:p>
        </p:txBody>
      </p:sp>
      <p:sp>
        <p:nvSpPr>
          <p:cNvPr id="25" name="Text Box 28">
            <a:extLst>
              <a:ext uri="{FF2B5EF4-FFF2-40B4-BE49-F238E27FC236}">
                <a16:creationId xmlns:a16="http://schemas.microsoft.com/office/drawing/2014/main" id="{698261D6-DB14-4E0C-A6E6-29972C8FD0E4}"/>
              </a:ext>
            </a:extLst>
          </p:cNvPr>
          <p:cNvSpPr txBox="1">
            <a:spLocks noChangeArrowheads="1"/>
          </p:cNvSpPr>
          <p:nvPr/>
        </p:nvSpPr>
        <p:spPr bwMode="auto">
          <a:xfrm>
            <a:off x="76200" y="6012856"/>
            <a:ext cx="9067800" cy="784830"/>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and instrumentation used:</a:t>
            </a:r>
            <a:r>
              <a:rPr lang="en-US" sz="1100" dirty="0">
                <a:solidFill>
                  <a:srgbClr val="333399"/>
                </a:solidFill>
              </a:rPr>
              <a:t> AMRIS Facility, University of Florida, 800 MHz NMR instrument with a cryogenic probe </a:t>
            </a:r>
          </a:p>
          <a:p>
            <a:pPr algn="just"/>
            <a:r>
              <a:rPr lang="en-US" sz="1100" b="1" dirty="0">
                <a:solidFill>
                  <a:srgbClr val="333399"/>
                </a:solidFill>
              </a:rPr>
              <a:t>Citation: </a:t>
            </a:r>
            <a:r>
              <a:rPr lang="en-US" sz="1100" b="0" i="0" dirty="0" err="1">
                <a:solidFill>
                  <a:srgbClr val="333399"/>
                </a:solidFill>
                <a:effectLst/>
                <a:latin typeface="arial" panose="020B0604020202020204" pitchFamily="34" charset="0"/>
              </a:rPr>
              <a:t>Pritzlaff</a:t>
            </a:r>
            <a:r>
              <a:rPr lang="en-US" sz="1100" b="0" i="0" dirty="0">
                <a:solidFill>
                  <a:srgbClr val="333399"/>
                </a:solidFill>
                <a:effectLst/>
                <a:latin typeface="arial" panose="020B0604020202020204" pitchFamily="34" charset="0"/>
              </a:rPr>
              <a:t>, A.; </a:t>
            </a:r>
            <a:r>
              <a:rPr lang="en-US" sz="1100" b="0" i="0" dirty="0" err="1">
                <a:solidFill>
                  <a:srgbClr val="333399"/>
                </a:solidFill>
                <a:effectLst/>
                <a:latin typeface="arial" panose="020B0604020202020204" pitchFamily="34" charset="0"/>
              </a:rPr>
              <a:t>Ferre</a:t>
            </a:r>
            <a:r>
              <a:rPr lang="en-US" sz="1100" b="0" i="0" dirty="0">
                <a:solidFill>
                  <a:srgbClr val="333399"/>
                </a:solidFill>
                <a:effectLst/>
                <a:latin typeface="arial" panose="020B0604020202020204" pitchFamily="34" charset="0"/>
              </a:rPr>
              <a:t>, G.; </a:t>
            </a:r>
            <a:r>
              <a:rPr lang="en-US" sz="1100" b="0" i="0" dirty="0" err="1">
                <a:solidFill>
                  <a:srgbClr val="333399"/>
                </a:solidFill>
                <a:effectLst/>
                <a:latin typeface="arial" panose="020B0604020202020204" pitchFamily="34" charset="0"/>
              </a:rPr>
              <a:t>Mulry</a:t>
            </a:r>
            <a:r>
              <a:rPr lang="en-US" sz="1100" b="0" i="0" dirty="0">
                <a:solidFill>
                  <a:srgbClr val="333399"/>
                </a:solidFill>
                <a:effectLst/>
                <a:latin typeface="arial" panose="020B0604020202020204" pitchFamily="34" charset="0"/>
              </a:rPr>
              <a:t>, E.; Lin, L.; Gopal Pour, N.; </a:t>
            </a:r>
            <a:r>
              <a:rPr lang="en-US" sz="1100" b="0" i="0" dirty="0" err="1">
                <a:solidFill>
                  <a:srgbClr val="333399"/>
                </a:solidFill>
                <a:effectLst/>
                <a:latin typeface="arial" panose="020B0604020202020204" pitchFamily="34" charset="0"/>
              </a:rPr>
              <a:t>Savin</a:t>
            </a:r>
            <a:r>
              <a:rPr lang="en-US" sz="1100" b="0" i="0" dirty="0">
                <a:solidFill>
                  <a:srgbClr val="333399"/>
                </a:solidFill>
                <a:effectLst/>
                <a:latin typeface="arial" panose="020B0604020202020204" pitchFamily="34" charset="0"/>
              </a:rPr>
              <a:t>, D.; Harris, M.; Eddy, M.T., </a:t>
            </a:r>
            <a:endParaRPr lang="en-US" sz="1100" b="0" i="0" dirty="0" smtClean="0">
              <a:solidFill>
                <a:srgbClr val="333399"/>
              </a:solidFill>
              <a:effectLst/>
              <a:latin typeface="arial" panose="020B0604020202020204" pitchFamily="34" charset="0"/>
            </a:endParaRPr>
          </a:p>
          <a:p>
            <a:pPr algn="just"/>
            <a:r>
              <a:rPr lang="en-US" sz="1100" b="0" i="1" dirty="0" smtClean="0">
                <a:solidFill>
                  <a:srgbClr val="333399"/>
                </a:solidFill>
                <a:effectLst/>
                <a:latin typeface="arial" panose="020B0604020202020204" pitchFamily="34" charset="0"/>
              </a:rPr>
              <a:t>Atomic-Scale </a:t>
            </a:r>
            <a:r>
              <a:rPr lang="en-US" sz="1100" b="0" i="1" dirty="0">
                <a:solidFill>
                  <a:srgbClr val="333399"/>
                </a:solidFill>
                <a:effectLst/>
                <a:latin typeface="arial" panose="020B0604020202020204" pitchFamily="34" charset="0"/>
              </a:rPr>
              <a:t>View of Protein-PEG Interactions that Redirect the Thermal Unfolding Pathway of PEGylated Human Galectin-3,</a:t>
            </a:r>
            <a:r>
              <a:rPr lang="en-US" sz="1100" b="0" i="0" dirty="0">
                <a:solidFill>
                  <a:srgbClr val="333399"/>
                </a:solidFill>
                <a:effectLst/>
                <a:latin typeface="arial" panose="020B0604020202020204" pitchFamily="34" charset="0"/>
              </a:rPr>
              <a:t> </a:t>
            </a:r>
            <a:endParaRPr lang="en-US" sz="1100" b="0" i="0" dirty="0" smtClean="0">
              <a:solidFill>
                <a:srgbClr val="333399"/>
              </a:solidFill>
              <a:effectLst/>
              <a:latin typeface="arial" panose="020B0604020202020204" pitchFamily="34" charset="0"/>
            </a:endParaRPr>
          </a:p>
          <a:p>
            <a:pPr algn="just"/>
            <a:r>
              <a:rPr lang="en-US" sz="1100" b="1" i="0" dirty="0" err="1" smtClean="0">
                <a:solidFill>
                  <a:srgbClr val="333399"/>
                </a:solidFill>
                <a:effectLst/>
                <a:latin typeface="arial" panose="020B0604020202020204" pitchFamily="34" charset="0"/>
              </a:rPr>
              <a:t>Angewandte</a:t>
            </a:r>
            <a:r>
              <a:rPr lang="en-US" sz="1100" b="1" i="0" dirty="0" smtClean="0">
                <a:solidFill>
                  <a:srgbClr val="333399"/>
                </a:solidFill>
                <a:effectLst/>
                <a:latin typeface="arial" panose="020B0604020202020204" pitchFamily="34" charset="0"/>
              </a:rPr>
              <a:t> </a:t>
            </a:r>
            <a:r>
              <a:rPr lang="en-US" sz="1100" b="1" i="0" dirty="0" err="1">
                <a:solidFill>
                  <a:srgbClr val="333399"/>
                </a:solidFill>
                <a:effectLst/>
                <a:latin typeface="arial" panose="020B0604020202020204" pitchFamily="34" charset="0"/>
              </a:rPr>
              <a:t>Chemie</a:t>
            </a:r>
            <a:r>
              <a:rPr lang="en-US" sz="1100" b="1" i="0" dirty="0">
                <a:solidFill>
                  <a:srgbClr val="333399"/>
                </a:solidFill>
                <a:effectLst/>
                <a:latin typeface="arial" panose="020B0604020202020204" pitchFamily="34" charset="0"/>
              </a:rPr>
              <a:t> International Edition</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61</a:t>
            </a:r>
            <a:r>
              <a:rPr lang="en-US" sz="1100" b="0" i="0" dirty="0">
                <a:solidFill>
                  <a:srgbClr val="333399"/>
                </a:solidFill>
                <a:effectLst/>
                <a:latin typeface="arial" panose="020B0604020202020204" pitchFamily="34" charset="0"/>
              </a:rPr>
              <a:t>, e202203784 (2022) </a:t>
            </a:r>
            <a:r>
              <a:rPr lang="en-US" sz="1100" b="1" i="0" dirty="0">
                <a:solidFill>
                  <a:srgbClr val="333399"/>
                </a:solidFill>
                <a:effectLst/>
                <a:latin typeface="arial" panose="020B0604020202020204" pitchFamily="34" charset="0"/>
                <a:hlinkClick r:id="rId6">
                  <a:extLst>
                    <a:ext uri="{A12FA001-AC4F-418D-AE19-62706E023703}">
                      <ahyp:hlinkClr xmlns="" xmlns:ahyp="http://schemas.microsoft.com/office/drawing/2018/hyperlinkcolor" val="tx"/>
                    </a:ext>
                  </a:extLst>
                </a:hlinkClick>
              </a:rPr>
              <a:t>doi.org/10.1002/anie.202203784</a:t>
            </a:r>
            <a:r>
              <a:rPr lang="en-US" sz="1100" b="0" i="0" dirty="0">
                <a:solidFill>
                  <a:srgbClr val="333399"/>
                </a:solidFill>
                <a:effectLst/>
                <a:latin typeface="arial" panose="020B0604020202020204" pitchFamily="34" charset="0"/>
              </a:rPr>
              <a:t> </a:t>
            </a:r>
            <a:r>
              <a:rPr lang="en-US" sz="1100" b="0" i="0" dirty="0" smtClean="0">
                <a:solidFill>
                  <a:srgbClr val="333399"/>
                </a:solidFill>
                <a:effectLst/>
                <a:latin typeface="arial" panose="020B0604020202020204" pitchFamily="34" charset="0"/>
              </a:rPr>
              <a:t> Click to access the original</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hlinkClick r:id="rId7">
                  <a:extLst>
                    <a:ext uri="{A12FA001-AC4F-418D-AE19-62706E023703}">
                      <ahyp:hlinkClr xmlns="" xmlns:ahyp="http://schemas.microsoft.com/office/drawing/2018/hyperlinkcolor" val="tx"/>
                    </a:ext>
                  </a:extLst>
                </a:hlinkClick>
              </a:rPr>
              <a:t>Data Set</a:t>
            </a:r>
            <a:endParaRPr lang="en-US" sz="1200" dirty="0">
              <a:solidFill>
                <a:srgbClr val="333399"/>
              </a:solidFill>
            </a:endParaRPr>
          </a:p>
        </p:txBody>
      </p:sp>
      <p:sp>
        <p:nvSpPr>
          <p:cNvPr id="3" name="TextBox 2">
            <a:extLst>
              <a:ext uri="{FF2B5EF4-FFF2-40B4-BE49-F238E27FC236}">
                <a16:creationId xmlns:a16="http://schemas.microsoft.com/office/drawing/2014/main" id="{DC899B7F-A84C-1E4F-A313-375FE54771AD}"/>
              </a:ext>
            </a:extLst>
          </p:cNvPr>
          <p:cNvSpPr txBox="1"/>
          <p:nvPr/>
        </p:nvSpPr>
        <p:spPr>
          <a:xfrm>
            <a:off x="3924109" y="4585042"/>
            <a:ext cx="5163088" cy="1384995"/>
          </a:xfrm>
          <a:prstGeom prst="rect">
            <a:avLst/>
          </a:prstGeom>
          <a:noFill/>
        </p:spPr>
        <p:txBody>
          <a:bodyPr wrap="square" rtlCol="0">
            <a:spAutoFit/>
          </a:bodyPr>
          <a:lstStyle/>
          <a:p>
            <a:pPr algn="just"/>
            <a:r>
              <a:rPr lang="en-US" sz="1200" dirty="0" smtClean="0"/>
              <a:t>By using </a:t>
            </a:r>
            <a:r>
              <a:rPr lang="en-US" sz="1200" dirty="0"/>
              <a:t>powerful magnets at the </a:t>
            </a:r>
            <a:r>
              <a:rPr lang="en-US" sz="1200" dirty="0" smtClean="0"/>
              <a:t>MagLab’s AMRIS </a:t>
            </a:r>
            <a:r>
              <a:rPr lang="en-US" sz="1200" dirty="0"/>
              <a:t>Facility, researchers were able to visualize how polyethylene glycol (PEG), a polymer used in many clinical and industrial applications, improves the stability of a protein drug, a β-</a:t>
            </a:r>
            <a:r>
              <a:rPr lang="en-US" sz="1200" dirty="0" err="1"/>
              <a:t>galactoside</a:t>
            </a:r>
            <a:r>
              <a:rPr lang="en-US" sz="1200" dirty="0"/>
              <a:t>-binding lectin </a:t>
            </a:r>
            <a:r>
              <a:rPr lang="en-US" sz="1200" dirty="0" smtClean="0"/>
              <a:t>that is required </a:t>
            </a:r>
            <a:r>
              <a:rPr lang="en-US" sz="1200" dirty="0"/>
              <a:t>for cell </a:t>
            </a:r>
            <a:r>
              <a:rPr lang="en-US" sz="1200" dirty="0" smtClean="0"/>
              <a:t>adhesion. The </a:t>
            </a:r>
            <a:r>
              <a:rPr lang="en-US" sz="1200" dirty="0"/>
              <a:t>colored regions of the protein </a:t>
            </a:r>
            <a:r>
              <a:rPr lang="en-US" sz="1200" dirty="0" smtClean="0"/>
              <a:t>in the above schematic were </a:t>
            </a:r>
            <a:r>
              <a:rPr lang="en-US" sz="1200" dirty="0"/>
              <a:t>revealed to be interacting with the polymer, resulting in its improved stability as a potential therapeutic.</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89ADD64191E43967A9DCBD9FB6C60" ma:contentTypeVersion="1" ma:contentTypeDescription="Create a new document." ma:contentTypeScope="" ma:versionID="a6b847c8da0d2eddcc68a0bc94e4d89e">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C91B10-20CE-4310-B020-3EBD65F1AAEE}"/>
</file>

<file path=customXml/itemProps2.xml><?xml version="1.0" encoding="utf-8"?>
<ds:datastoreItem xmlns:ds="http://schemas.openxmlformats.org/officeDocument/2006/customXml" ds:itemID="{DE961FB5-C3EF-481D-8581-6F6E707FF935}"/>
</file>

<file path=customXml/itemProps3.xml><?xml version="1.0" encoding="utf-8"?>
<ds:datastoreItem xmlns:ds="http://schemas.openxmlformats.org/officeDocument/2006/customXml" ds:itemID="{37829130-4F83-4260-A949-5C88345A9AFB}"/>
</file>

<file path=docProps/app.xml><?xml version="1.0" encoding="utf-8"?>
<Properties xmlns="http://schemas.openxmlformats.org/officeDocument/2006/extended-properties" xmlns:vt="http://schemas.openxmlformats.org/officeDocument/2006/docPropsVTypes">
  <TotalTime>6694</TotalTime>
  <Words>965</Words>
  <Application>Microsoft Office PowerPoint</Application>
  <PresentationFormat>On-screen Show (4:3)</PresentationFormat>
  <Paragraphs>41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vt:lpstr>
      <vt:lpstr>Calibri</vt:lpstr>
      <vt:lpstr>Cambria</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173</cp:revision>
  <cp:lastPrinted>2019-07-16T13:07:28Z</cp:lastPrinted>
  <dcterms:created xsi:type="dcterms:W3CDTF">2004-08-07T03:10:56Z</dcterms:created>
  <dcterms:modified xsi:type="dcterms:W3CDTF">2022-11-21T20:44:09Z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0x01010033489ADD64191E43967A9DCBD9FB6C60</vt:lpwstr>
  </property>
</Properties>
</file>