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99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2" autoAdjust="0"/>
    <p:restoredTop sz="97003" autoAdjust="0"/>
  </p:normalViewPr>
  <p:slideViewPr>
    <p:cSldViewPr snapToGrid="0">
      <p:cViewPr varScale="1">
        <p:scale>
          <a:sx n="83" d="100"/>
          <a:sy n="83" d="100"/>
        </p:scale>
        <p:origin x="136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59373" y="1223587"/>
            <a:ext cx="468982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39725"/>
            <a:r>
              <a:rPr lang="en-US" sz="1200" dirty="0" smtClean="0"/>
              <a:t>“Resistive </a:t>
            </a:r>
            <a:r>
              <a:rPr lang="en-US" sz="1200" dirty="0" smtClean="0"/>
              <a:t>I</a:t>
            </a:r>
            <a:r>
              <a:rPr lang="en-US" sz="1200" dirty="0" smtClean="0"/>
              <a:t>nsulation” </a:t>
            </a:r>
            <a:r>
              <a:rPr lang="en-US" sz="1200" dirty="0"/>
              <a:t>(RI) magnet technology </a:t>
            </a:r>
            <a:r>
              <a:rPr lang="en-US" sz="1200" dirty="0" smtClean="0"/>
              <a:t>is</a:t>
            </a:r>
            <a:r>
              <a:rPr lang="en-US" sz="1200" dirty="0" smtClean="0"/>
              <a:t> one of the leading </a:t>
            </a:r>
            <a:r>
              <a:rPr lang="en-US" sz="1200" dirty="0"/>
              <a:t>design </a:t>
            </a:r>
            <a:r>
              <a:rPr lang="en-US" sz="1200" dirty="0" smtClean="0"/>
              <a:t>options </a:t>
            </a:r>
            <a:r>
              <a:rPr lang="en-US" sz="1200" dirty="0"/>
              <a:t>for the </a:t>
            </a:r>
            <a:r>
              <a:rPr lang="en-US" sz="1200" dirty="0" smtClean="0"/>
              <a:t>MagLab’s </a:t>
            </a:r>
            <a:r>
              <a:rPr lang="en-US" sz="1200" dirty="0"/>
              <a:t>40T all-superconducting </a:t>
            </a:r>
            <a:r>
              <a:rPr lang="en-US" sz="1200" dirty="0" smtClean="0"/>
              <a:t>magnet. </a:t>
            </a:r>
            <a:r>
              <a:rPr lang="en-US" sz="1200" dirty="0"/>
              <a:t>Instead of traditional electrical insulation between turns of REBCO high temperature superconductor (HTS</a:t>
            </a:r>
            <a:r>
              <a:rPr lang="en-US" sz="1200" dirty="0" smtClean="0"/>
              <a:t>) tape, </a:t>
            </a:r>
            <a:r>
              <a:rPr lang="en-US" sz="1200" dirty="0"/>
              <a:t>hard oxides are deposited on the surfaces of stainless-steel tape which is co-wound with the superconductor. </a:t>
            </a:r>
            <a:r>
              <a:rPr lang="en-US" sz="1200" dirty="0" smtClean="0"/>
              <a:t>In </a:t>
            </a:r>
            <a:r>
              <a:rPr lang="en-US" sz="1200" dirty="0"/>
              <a:t>this configuration, </a:t>
            </a:r>
            <a:r>
              <a:rPr lang="en-US" sz="1200" dirty="0" smtClean="0"/>
              <a:t>there is a finite resistance between turns and current </a:t>
            </a:r>
            <a:r>
              <a:rPr lang="en-US" sz="1200" dirty="0"/>
              <a:t>is not constrained to flow along the turns of the HTS </a:t>
            </a:r>
            <a:r>
              <a:rPr lang="en-US" sz="1200" dirty="0" smtClean="0"/>
              <a:t>under fault conditions. This results in </a:t>
            </a:r>
            <a:r>
              <a:rPr lang="en-US" sz="1200" dirty="0"/>
              <a:t>magnets that are stable </a:t>
            </a:r>
            <a:r>
              <a:rPr lang="en-US" sz="1200" dirty="0" smtClean="0"/>
              <a:t>de</a:t>
            </a:r>
            <a:r>
              <a:rPr lang="en-US" sz="1200" dirty="0" smtClean="0"/>
              <a:t>spite conductor </a:t>
            </a:r>
            <a:r>
              <a:rPr lang="en-US" sz="1200" dirty="0"/>
              <a:t>defects.  </a:t>
            </a:r>
            <a:r>
              <a:rPr lang="en-US" sz="1200" dirty="0" smtClean="0"/>
              <a:t>As a result, less </a:t>
            </a:r>
            <a:r>
              <a:rPr lang="en-US" sz="1200" dirty="0"/>
              <a:t>stabilizing copper is needed </a:t>
            </a:r>
            <a:r>
              <a:rPr lang="en-US" sz="1200" dirty="0" smtClean="0"/>
              <a:t>in the REBCO winding pack and </a:t>
            </a:r>
            <a:r>
              <a:rPr lang="en-US" sz="1200" dirty="0"/>
              <a:t>the coils become more compact.  </a:t>
            </a:r>
          </a:p>
          <a:p>
            <a:pPr algn="just" defTabSz="339725">
              <a:tabLst>
                <a:tab pos="228600" algn="l"/>
              </a:tabLst>
            </a:pPr>
            <a:r>
              <a:rPr lang="en-US" sz="1200" dirty="0"/>
              <a:t>	</a:t>
            </a:r>
            <a:r>
              <a:rPr lang="en-US" sz="1200" dirty="0" smtClean="0"/>
              <a:t>A </a:t>
            </a:r>
            <a:r>
              <a:rPr lang="en-US" sz="1200" dirty="0"/>
              <a:t>significant test coil (</a:t>
            </a:r>
            <a:r>
              <a:rPr lang="en-US" sz="1200" b="1" dirty="0"/>
              <a:t>Figure 1</a:t>
            </a:r>
            <a:r>
              <a:rPr lang="en-US" sz="1200" dirty="0"/>
              <a:t>) has been built and tested to a central field of 19.2T with a stored energy of 0.1MJ.  The resistive insulation was measured to be 3.25m</a:t>
            </a:r>
            <a:r>
              <a:rPr lang="en-US" sz="1200" dirty="0">
                <a:latin typeface="Symbol" panose="05050102010706020507" pitchFamily="18" charset="2"/>
              </a:rPr>
              <a:t>W</a:t>
            </a:r>
            <a:r>
              <a:rPr lang="en-US" sz="1200" dirty="0"/>
              <a:t> over the entire coil, within the design window. The ability to successfully prescribe a contact resistance on a magnet of this scale </a:t>
            </a:r>
            <a:r>
              <a:rPr lang="en-US" sz="1200" dirty="0" smtClean="0"/>
              <a:t>had </a:t>
            </a:r>
            <a:r>
              <a:rPr lang="en-US" sz="1200" dirty="0"/>
              <a:t>not been demonstrated before. </a:t>
            </a:r>
            <a:r>
              <a:rPr lang="en-US" sz="1200" dirty="0" smtClean="0"/>
              <a:t>An </a:t>
            </a:r>
            <a:r>
              <a:rPr lang="en-US" sz="1200" dirty="0"/>
              <a:t>RI magnet could be damaged by a quench occurring that is not symmetric about the mid-plane. The protection strategy consists of energizing heaters embedded at both ends of the coils to create symmetric quenches that overwhelm the initial asymmetric quench. The graph in </a:t>
            </a:r>
            <a:r>
              <a:rPr lang="en-US" sz="1200" b="1" dirty="0"/>
              <a:t>Figure 2 </a:t>
            </a:r>
            <a:r>
              <a:rPr lang="en-US" sz="1200" dirty="0"/>
              <a:t>shows the evolution of intentional symmetric quenches in the outer of the two nested </a:t>
            </a:r>
            <a:r>
              <a:rPr lang="en-US" sz="1200" dirty="0" smtClean="0"/>
              <a:t>coils. The </a:t>
            </a:r>
            <a:r>
              <a:rPr lang="en-US" sz="1200" dirty="0"/>
              <a:t>lower </a:t>
            </a:r>
            <a:r>
              <a:rPr lang="en-US" sz="1200" dirty="0" smtClean="0"/>
              <a:t>panel in Fig. 2 shows </a:t>
            </a:r>
            <a:r>
              <a:rPr lang="en-US" sz="1200" dirty="0"/>
              <a:t>how the quench propagates through </a:t>
            </a:r>
            <a:r>
              <a:rPr lang="en-US" sz="1200" dirty="0" smtClean="0"/>
              <a:t>the top 9 modules. The lower 9 modules experience similar quench propagation, resulting in </a:t>
            </a:r>
            <a:r>
              <a:rPr lang="en-US" sz="1200" dirty="0"/>
              <a:t>the safe decay </a:t>
            </a:r>
            <a:r>
              <a:rPr lang="en-US" sz="1200" dirty="0" smtClean="0"/>
              <a:t>of </a:t>
            </a:r>
            <a:r>
              <a:rPr lang="en-US" sz="1200" dirty="0"/>
              <a:t>the magnet current </a:t>
            </a:r>
            <a:r>
              <a:rPr lang="en-US" sz="1200" dirty="0" smtClean="0"/>
              <a:t>(</a:t>
            </a:r>
            <a:r>
              <a:rPr lang="en-US" sz="1200" dirty="0" smtClean="0"/>
              <a:t>black trace in the </a:t>
            </a:r>
            <a:r>
              <a:rPr lang="en-US" sz="1200" dirty="0" smtClean="0"/>
              <a:t>upper panel).</a:t>
            </a:r>
            <a:endParaRPr lang="en-US" sz="1200" dirty="0"/>
          </a:p>
          <a:p>
            <a:pPr algn="just" defTabSz="339725">
              <a:tabLst>
                <a:tab pos="228600" algn="l"/>
              </a:tabLst>
            </a:pPr>
            <a:r>
              <a:rPr lang="en-US" sz="1200" dirty="0"/>
              <a:t>	</a:t>
            </a:r>
            <a:r>
              <a:rPr lang="en-US" sz="1200" dirty="0" smtClean="0"/>
              <a:t>This d</a:t>
            </a:r>
            <a:r>
              <a:rPr lang="en-US" sz="1200" dirty="0" smtClean="0"/>
              <a:t>emonstration advances </a:t>
            </a:r>
            <a:r>
              <a:rPr lang="en-US" sz="1200" dirty="0"/>
              <a:t>resistive insulation </a:t>
            </a:r>
            <a:r>
              <a:rPr lang="en-US" sz="1200" dirty="0" smtClean="0"/>
              <a:t>technology as a </a:t>
            </a:r>
            <a:r>
              <a:rPr lang="en-US" sz="1200" dirty="0"/>
              <a:t>viable design option for the 40T all-superconducting magnet.</a:t>
            </a: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16506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808305" y="1275484"/>
            <a:ext cx="4259495" cy="5515889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0802" y="6399543"/>
            <a:ext cx="4792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5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50" dirty="0">
                <a:solidFill>
                  <a:srgbClr val="333399"/>
                </a:solidFill>
              </a:rPr>
              <a:t>  Magnet Science &amp; Technology, </a:t>
            </a:r>
            <a:r>
              <a:rPr lang="en-US" sz="1150" dirty="0" smtClean="0">
                <a:solidFill>
                  <a:srgbClr val="333399"/>
                </a:solidFill>
              </a:rPr>
              <a:t>DC Magnet Facility, Superconducting </a:t>
            </a:r>
            <a:r>
              <a:rPr lang="en-US" sz="1150" dirty="0">
                <a:solidFill>
                  <a:srgbClr val="333399"/>
                </a:solidFill>
              </a:rPr>
              <a:t>M</a:t>
            </a:r>
            <a:r>
              <a:rPr lang="en-US" sz="1150" dirty="0" smtClean="0">
                <a:solidFill>
                  <a:srgbClr val="333399"/>
                </a:solidFill>
              </a:rPr>
              <a:t>agnet </a:t>
            </a:r>
            <a:r>
              <a:rPr lang="en-US" sz="1150" dirty="0">
                <a:solidFill>
                  <a:srgbClr val="333399"/>
                </a:solidFill>
              </a:rPr>
              <a:t>T</a:t>
            </a:r>
            <a:r>
              <a:rPr lang="en-US" sz="1150" dirty="0" smtClean="0">
                <a:solidFill>
                  <a:srgbClr val="333399"/>
                </a:solidFill>
              </a:rPr>
              <a:t>est </a:t>
            </a:r>
            <a:r>
              <a:rPr lang="en-US" sz="1150" dirty="0">
                <a:solidFill>
                  <a:srgbClr val="333399"/>
                </a:solidFill>
              </a:rPr>
              <a:t>C</a:t>
            </a:r>
            <a:r>
              <a:rPr lang="en-US" sz="1150" dirty="0" smtClean="0">
                <a:solidFill>
                  <a:srgbClr val="333399"/>
                </a:solidFill>
              </a:rPr>
              <a:t>ell </a:t>
            </a:r>
            <a:r>
              <a:rPr lang="en-US" sz="1150" dirty="0">
                <a:solidFill>
                  <a:srgbClr val="333399"/>
                </a:solidFill>
              </a:rPr>
              <a:t>#4</a:t>
            </a: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0612" y="29542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843500" y="10138"/>
            <a:ext cx="6480837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kern="1200" dirty="0"/>
              <a:t>19T Resistive Insulation Test Magnet </a:t>
            </a:r>
            <a:r>
              <a:rPr lang="en-US" sz="1400" b="1" kern="1200" dirty="0" smtClean="0"/>
              <a:t>for </a:t>
            </a:r>
            <a:r>
              <a:rPr lang="en-US" sz="1400" b="1" kern="1200" dirty="0"/>
              <a:t>Demonstration of </a:t>
            </a:r>
          </a:p>
          <a:p>
            <a:pPr algn="ctr">
              <a:spcBef>
                <a:spcPts val="0"/>
              </a:spcBef>
            </a:pPr>
            <a:r>
              <a:rPr lang="en-US" sz="1400" b="1" kern="1200" dirty="0"/>
              <a:t>Technology Applicable to a 40T All-Superconducting Magnet </a:t>
            </a:r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Iain Dixon</a:t>
            </a:r>
            <a:r>
              <a:rPr lang="en-US" sz="1100" baseline="30000" dirty="0"/>
              <a:t>1</a:t>
            </a:r>
            <a:r>
              <a:rPr lang="en-US" sz="1100" dirty="0"/>
              <a:t>, </a:t>
            </a:r>
            <a:r>
              <a:rPr lang="en-US" sz="1100" dirty="0" err="1"/>
              <a:t>Kwangmin</a:t>
            </a:r>
            <a:r>
              <a:rPr lang="en-US" sz="1100" dirty="0"/>
              <a:t> Kim</a:t>
            </a:r>
            <a:r>
              <a:rPr lang="en-US" sz="1100" baseline="30000" dirty="0"/>
              <a:t>1</a:t>
            </a:r>
            <a:r>
              <a:rPr lang="en-US" sz="1100" dirty="0"/>
              <a:t>, Jun Lu</a:t>
            </a:r>
            <a:r>
              <a:rPr lang="en-US" sz="1100" baseline="30000" dirty="0"/>
              <a:t>1</a:t>
            </a:r>
            <a:r>
              <a:rPr lang="en-US" sz="1100" dirty="0"/>
              <a:t>, Denis Markiewicz</a:t>
            </a:r>
            <a:r>
              <a:rPr lang="en-US" sz="1100" baseline="30000" dirty="0"/>
              <a:t>1</a:t>
            </a:r>
            <a:r>
              <a:rPr lang="en-US" sz="1100" dirty="0"/>
              <a:t>, Emsley Marks</a:t>
            </a:r>
            <a:r>
              <a:rPr lang="en-US" sz="1100" baseline="30000" dirty="0"/>
              <a:t>1</a:t>
            </a:r>
            <a:r>
              <a:rPr lang="en-US" sz="1100" dirty="0"/>
              <a:t>, Peng Xu</a:t>
            </a:r>
            <a:r>
              <a:rPr lang="en-US" sz="1100" baseline="30000" dirty="0"/>
              <a:t>1</a:t>
            </a:r>
            <a:r>
              <a:rPr lang="en-US" sz="1100" dirty="0"/>
              <a:t>, Hongyu Bai</a:t>
            </a:r>
            <a:r>
              <a:rPr lang="en-US" sz="1100" baseline="30000" dirty="0"/>
              <a:t>1</a:t>
            </a:r>
            <a:endParaRPr lang="en-US" sz="1100" dirty="0"/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100" b="1" dirty="0">
                <a:solidFill>
                  <a:srgbClr val="0033CC"/>
                </a:solidFill>
              </a:rPr>
              <a:t>National High Magnetic Field Laboratory, Tallahassee, FL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</a:t>
            </a:r>
            <a:r>
              <a:rPr lang="en-US" sz="1050" dirty="0"/>
              <a:t>G.S. Boebinger (NSF DMR-1644779); </a:t>
            </a:r>
            <a:r>
              <a:rPr lang="en-US" sz="1050" kern="1200" dirty="0"/>
              <a:t>M. D. Bird (NSF </a:t>
            </a:r>
            <a:r>
              <a:rPr lang="en-US" sz="1050" dirty="0"/>
              <a:t>DMR-2131790</a:t>
            </a:r>
            <a:r>
              <a:rPr lang="en-US" sz="1050" kern="1200" dirty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53DC0B-5A2D-3E42-B1A0-4930B58A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521" y="222735"/>
            <a:ext cx="802475" cy="80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3283" y="1328098"/>
            <a:ext cx="259451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/>
              <a:t>Figure </a:t>
            </a:r>
            <a:r>
              <a:rPr lang="en-US" sz="1100" b="1" dirty="0" smtClean="0"/>
              <a:t>1</a:t>
            </a:r>
            <a:r>
              <a:rPr lang="en-US" sz="1100" b="1" dirty="0"/>
              <a:t>:</a:t>
            </a:r>
            <a:r>
              <a:rPr lang="en-US" sz="1100" b="1" dirty="0" smtClean="0"/>
              <a:t> </a:t>
            </a:r>
            <a:r>
              <a:rPr lang="en-US" sz="1100" dirty="0"/>
              <a:t>Resistive Insulation-Nested Coils (RINC) test magnet containing an inner coil with 12 </a:t>
            </a:r>
            <a:r>
              <a:rPr lang="en-US" sz="1100" dirty="0" smtClean="0"/>
              <a:t>double-pancake modules </a:t>
            </a:r>
            <a:r>
              <a:rPr lang="en-US" sz="1100" dirty="0"/>
              <a:t>and an outer coil with 18 </a:t>
            </a:r>
            <a:r>
              <a:rPr lang="en-US" sz="1100" dirty="0" smtClean="0"/>
              <a:t>double-pancake modules</a:t>
            </a:r>
            <a:r>
              <a:rPr lang="en-US" sz="1100" dirty="0"/>
              <a:t>. </a:t>
            </a:r>
            <a:r>
              <a:rPr lang="en-US" sz="1100" dirty="0" smtClean="0"/>
              <a:t>The </a:t>
            </a:r>
            <a:r>
              <a:rPr lang="en-US" sz="1100" dirty="0"/>
              <a:t>magnet reached 19.2T and studies of quench protection were </a:t>
            </a:r>
            <a:r>
              <a:rPr lang="en-US" sz="1100" dirty="0" smtClean="0"/>
              <a:t>performed, comprising a demonstration </a:t>
            </a:r>
            <a:r>
              <a:rPr lang="en-US" sz="1100" dirty="0"/>
              <a:t>of </a:t>
            </a:r>
            <a:r>
              <a:rPr lang="en-US" sz="1100" dirty="0" smtClean="0"/>
              <a:t>RINC </a:t>
            </a:r>
            <a:r>
              <a:rPr lang="en-US" sz="1100" dirty="0" smtClean="0"/>
              <a:t>technology </a:t>
            </a:r>
            <a:r>
              <a:rPr lang="en-US" sz="1100" dirty="0"/>
              <a:t>for a 40T all-superconducting magnet</a:t>
            </a:r>
            <a:r>
              <a:rPr lang="en-US" sz="1100" dirty="0" smtClean="0"/>
              <a:t>.</a:t>
            </a:r>
          </a:p>
          <a:p>
            <a:pPr algn="just"/>
            <a:endParaRPr lang="en-US" sz="1100" dirty="0" smtClean="0"/>
          </a:p>
          <a:p>
            <a:pPr algn="just"/>
            <a:r>
              <a:rPr lang="en-US" sz="1100" b="1" dirty="0" smtClean="0"/>
              <a:t>Figure 2</a:t>
            </a:r>
            <a:r>
              <a:rPr lang="en-US" sz="1100" b="1" dirty="0"/>
              <a:t>:</a:t>
            </a:r>
            <a:r>
              <a:rPr lang="en-US" sz="1100" b="1" dirty="0" smtClean="0"/>
              <a:t> </a:t>
            </a:r>
            <a:r>
              <a:rPr lang="en-US" sz="1100" dirty="0" smtClean="0"/>
              <a:t>Voltages recorded from a protective quench from the upper-most 9 </a:t>
            </a:r>
            <a:r>
              <a:rPr lang="en-US" sz="1100" dirty="0"/>
              <a:t>modules in the outer </a:t>
            </a:r>
            <a:r>
              <a:rPr lang="en-US" sz="1100" dirty="0" smtClean="0"/>
              <a:t>coil, </a:t>
            </a:r>
            <a:r>
              <a:rPr lang="en-US" sz="1100" dirty="0"/>
              <a:t>showing propagation </a:t>
            </a:r>
            <a:r>
              <a:rPr lang="en-US" sz="1100" dirty="0" smtClean="0"/>
              <a:t>of the quench to multiple modules, which </a:t>
            </a:r>
            <a:r>
              <a:rPr lang="en-US" sz="1100" dirty="0"/>
              <a:t>results in </a:t>
            </a:r>
            <a:r>
              <a:rPr lang="en-US" sz="1100" dirty="0" smtClean="0"/>
              <a:t>a successful quench </a:t>
            </a:r>
            <a:r>
              <a:rPr lang="en-US" sz="1100" dirty="0"/>
              <a:t>energy </a:t>
            </a:r>
            <a:r>
              <a:rPr lang="en-US" sz="1100" dirty="0" smtClean="0"/>
              <a:t>management without damaging modules. Similar voltage traces are recorded from the lower nine modules.</a:t>
            </a:r>
            <a:endParaRPr lang="en-US" sz="11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FC2DCD-7631-470A-A137-77A78653B7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157" t="18734" r="116"/>
          <a:stretch/>
        </p:blipFill>
        <p:spPr>
          <a:xfrm>
            <a:off x="4908484" y="1418619"/>
            <a:ext cx="1552180" cy="303121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6105036" y="2183134"/>
            <a:ext cx="0" cy="1837164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5832365" y="3019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463 mm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67772" y="2152556"/>
            <a:ext cx="14812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29401" y="4043264"/>
            <a:ext cx="14812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876955" y="4539386"/>
            <a:ext cx="4125487" cy="2189095"/>
            <a:chOff x="4885319" y="4704500"/>
            <a:chExt cx="4117123" cy="20121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/>
            <a:srcRect b="42317"/>
            <a:stretch/>
          </p:blipFill>
          <p:spPr>
            <a:xfrm>
              <a:off x="4885319" y="4704500"/>
              <a:ext cx="4117123" cy="175916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/>
            <a:srcRect l="6607" t="86880" r="4395" b="590"/>
            <a:stretch/>
          </p:blipFill>
          <p:spPr>
            <a:xfrm>
              <a:off x="5157438" y="6334527"/>
              <a:ext cx="3664163" cy="38213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579350" y="5044555"/>
            <a:ext cx="1783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Nucleation of Protective Quench</a:t>
            </a:r>
            <a:endParaRPr lang="en-US" sz="7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60931" y="5496313"/>
            <a:ext cx="137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Resulting Voltages from</a:t>
            </a:r>
          </a:p>
          <a:p>
            <a:pPr algn="r"/>
            <a:r>
              <a:rPr lang="en-US" sz="800" b="1" dirty="0"/>
              <a:t> </a:t>
            </a:r>
            <a:r>
              <a:rPr lang="en-US" sz="800" b="1" dirty="0" smtClean="0"/>
              <a:t>    </a:t>
            </a:r>
            <a:r>
              <a:rPr lang="en-US" sz="800" b="1" dirty="0" smtClean="0"/>
              <a:t> Individual Modules</a:t>
            </a:r>
            <a:endParaRPr lang="en-US" sz="700" b="1" dirty="0"/>
          </a:p>
        </p:txBody>
      </p:sp>
      <p:sp>
        <p:nvSpPr>
          <p:cNvPr id="11" name="Right Arrow 10"/>
          <p:cNvSpPr/>
          <p:nvPr/>
        </p:nvSpPr>
        <p:spPr>
          <a:xfrm flipH="1">
            <a:off x="5423342" y="5104085"/>
            <a:ext cx="181304" cy="11035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61074" y="1307182"/>
            <a:ext cx="465764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b="1" dirty="0" smtClean="0">
                <a:solidFill>
                  <a:srgbClr val="000000"/>
                </a:solidFill>
              </a:rPr>
              <a:t>   </a:t>
            </a:r>
            <a:r>
              <a:rPr lang="en-US" sz="1200" dirty="0" smtClean="0">
                <a:solidFill>
                  <a:srgbClr val="000000"/>
                </a:solidFill>
              </a:rPr>
              <a:t>A </a:t>
            </a:r>
            <a:r>
              <a:rPr lang="en-US" sz="1200" dirty="0">
                <a:solidFill>
                  <a:srgbClr val="000000"/>
                </a:solidFill>
              </a:rPr>
              <a:t>novel quench protection system for large </a:t>
            </a:r>
            <a:r>
              <a:rPr lang="en-US" sz="1200" dirty="0" smtClean="0">
                <a:solidFill>
                  <a:srgbClr val="000000"/>
                </a:solidFill>
              </a:rPr>
              <a:t>high-temperature superconducting (HTS) magnets </a:t>
            </a:r>
            <a:r>
              <a:rPr lang="en-US" sz="1200" dirty="0">
                <a:solidFill>
                  <a:srgbClr val="000000"/>
                </a:solidFill>
              </a:rPr>
              <a:t>was demonstrated. </a:t>
            </a:r>
            <a:r>
              <a:rPr lang="en-US" sz="1200" dirty="0">
                <a:latin typeface="Arial" charset="0"/>
              </a:rPr>
              <a:t>A large test coil </a:t>
            </a:r>
            <a:r>
              <a:rPr lang="en-US" sz="1200" dirty="0" smtClean="0">
                <a:latin typeface="Arial" charset="0"/>
              </a:rPr>
              <a:t>(Figure 1) was </a:t>
            </a:r>
            <a:r>
              <a:rPr lang="en-US" sz="1200" dirty="0">
                <a:latin typeface="Arial" charset="0"/>
              </a:rPr>
              <a:t>fabricated using REBCO high temperature superconductor that does not have electrical insulation between the turns of superconductor. </a:t>
            </a:r>
            <a:r>
              <a:rPr lang="en-US" sz="1200" dirty="0" smtClean="0">
                <a:latin typeface="Arial" charset="0"/>
              </a:rPr>
              <a:t>The successful tests of this coil demonstrated the effectiveness of a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>
                <a:latin typeface="Arial" charset="0"/>
              </a:rPr>
              <a:t>process to precisely control the electrical resistance between superconducting </a:t>
            </a:r>
            <a:r>
              <a:rPr lang="en-US" sz="1200" dirty="0" smtClean="0">
                <a:latin typeface="Arial" charset="0"/>
              </a:rPr>
              <a:t>turns. It also demonstrated a strategy to </a:t>
            </a:r>
            <a:r>
              <a:rPr lang="en-US" sz="1200" dirty="0">
                <a:latin typeface="Arial" charset="0"/>
              </a:rPr>
              <a:t>safely protect the magnet through controlled, symmetric quench </a:t>
            </a:r>
            <a:r>
              <a:rPr lang="en-US" sz="1200" dirty="0" smtClean="0">
                <a:latin typeface="Arial" charset="0"/>
              </a:rPr>
              <a:t>propagation that is nucleated simultaneously from the top and bottom of the coil.</a:t>
            </a:r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b="1" dirty="0" smtClean="0">
                <a:solidFill>
                  <a:srgbClr val="000000"/>
                </a:solidFill>
              </a:rPr>
              <a:t>   </a:t>
            </a:r>
            <a:r>
              <a:rPr lang="en-US" sz="1200" dirty="0" smtClean="0">
                <a:latin typeface="Arial" charset="0"/>
              </a:rPr>
              <a:t>The </a:t>
            </a:r>
            <a:r>
              <a:rPr lang="en-US" sz="1200" dirty="0">
                <a:latin typeface="Arial" charset="0"/>
              </a:rPr>
              <a:t>MagLab has embarked on an ambitious </a:t>
            </a:r>
            <a:r>
              <a:rPr lang="en-US" sz="1200" dirty="0" smtClean="0">
                <a:latin typeface="Arial" charset="0"/>
              </a:rPr>
              <a:t>NSF-funded project </a:t>
            </a:r>
            <a:r>
              <a:rPr lang="en-US" sz="1200" dirty="0">
                <a:latin typeface="Arial" charset="0"/>
              </a:rPr>
              <a:t>to design a 40T all-superconducting </a:t>
            </a:r>
            <a:r>
              <a:rPr lang="en-US" sz="1200" dirty="0" smtClean="0">
                <a:latin typeface="Arial" charset="0"/>
              </a:rPr>
              <a:t>HTS magnet. </a:t>
            </a:r>
            <a:r>
              <a:rPr lang="en-US" sz="1200" dirty="0" smtClean="0">
                <a:latin typeface="Arial" charset="0"/>
              </a:rPr>
              <a:t>The “</a:t>
            </a:r>
            <a:r>
              <a:rPr lang="en-US" sz="1200" dirty="0" smtClean="0">
                <a:latin typeface="Arial" charset="0"/>
              </a:rPr>
              <a:t>resistive insulation” strategy described above is one of the novel magnet technologies being considered in place of traditional insulations for several reasons: (1) it </a:t>
            </a:r>
            <a:r>
              <a:rPr lang="en-US" sz="1200" dirty="0" smtClean="0"/>
              <a:t>results </a:t>
            </a:r>
            <a:r>
              <a:rPr lang="en-US" sz="1200" dirty="0"/>
              <a:t>in magnets that are stable despite conductor </a:t>
            </a:r>
            <a:r>
              <a:rPr lang="en-US" sz="1200" dirty="0" smtClean="0"/>
              <a:t>defects</a:t>
            </a:r>
            <a:r>
              <a:rPr lang="en-US" sz="1200" dirty="0" smtClean="0">
                <a:latin typeface="Arial" charset="0"/>
              </a:rPr>
              <a:t>, and (2) it </a:t>
            </a:r>
            <a:r>
              <a:rPr lang="en-US" sz="1200" dirty="0" smtClean="0">
                <a:latin typeface="Arial" charset="0"/>
              </a:rPr>
              <a:t>has </a:t>
            </a:r>
            <a:r>
              <a:rPr lang="en-US" sz="1200" dirty="0">
                <a:latin typeface="Arial" charset="0"/>
              </a:rPr>
              <a:t>the potential </a:t>
            </a:r>
            <a:r>
              <a:rPr lang="en-US" sz="1200" dirty="0" smtClean="0">
                <a:latin typeface="Arial" charset="0"/>
              </a:rPr>
              <a:t>to </a:t>
            </a:r>
            <a:r>
              <a:rPr lang="en-US" sz="1200" dirty="0" smtClean="0">
                <a:latin typeface="Arial" charset="0"/>
              </a:rPr>
              <a:t>result in </a:t>
            </a:r>
            <a:r>
              <a:rPr lang="en-US" sz="1200" dirty="0" smtClean="0">
                <a:latin typeface="Arial" charset="0"/>
              </a:rPr>
              <a:t>more </a:t>
            </a:r>
            <a:r>
              <a:rPr lang="en-US" sz="1200" dirty="0">
                <a:latin typeface="Arial" charset="0"/>
              </a:rPr>
              <a:t>compact and lower cost magnets.</a:t>
            </a: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b="1" dirty="0" smtClean="0">
                <a:latin typeface="Arial" charset="0"/>
              </a:rPr>
              <a:t>     </a:t>
            </a:r>
            <a:r>
              <a:rPr lang="en-US" sz="1200" dirty="0" smtClean="0">
                <a:latin typeface="Arial" charset="0"/>
              </a:rPr>
              <a:t>The </a:t>
            </a:r>
            <a:r>
              <a:rPr lang="en-US" sz="1200" dirty="0">
                <a:latin typeface="Arial" charset="0"/>
              </a:rPr>
              <a:t>MagLab is host to </a:t>
            </a:r>
            <a:r>
              <a:rPr lang="en-US" sz="1200" dirty="0" smtClean="0">
                <a:latin typeface="Arial" charset="0"/>
              </a:rPr>
              <a:t>a number of key elements required </a:t>
            </a:r>
            <a:r>
              <a:rPr lang="en-US" sz="1200" dirty="0">
                <a:latin typeface="Arial" charset="0"/>
              </a:rPr>
              <a:t>for </a:t>
            </a:r>
            <a:r>
              <a:rPr lang="en-US" sz="1200" dirty="0" smtClean="0">
                <a:latin typeface="Arial" charset="0"/>
              </a:rPr>
              <a:t>success: </a:t>
            </a:r>
            <a:r>
              <a:rPr lang="en-US" sz="1200" dirty="0">
                <a:latin typeface="Arial" charset="0"/>
              </a:rPr>
              <a:t>(1) the large-bore superconducting </a:t>
            </a:r>
            <a:r>
              <a:rPr lang="en-US" sz="1200" dirty="0" smtClean="0">
                <a:latin typeface="Arial" charset="0"/>
              </a:rPr>
              <a:t>magnet; </a:t>
            </a:r>
            <a:r>
              <a:rPr lang="en-US" sz="1200" dirty="0">
                <a:latin typeface="Arial" charset="0"/>
              </a:rPr>
              <a:t>(2) the pulse-forming network used to energize the protection </a:t>
            </a:r>
            <a:r>
              <a:rPr lang="en-US" sz="1200" dirty="0" smtClean="0">
                <a:latin typeface="Arial" charset="0"/>
              </a:rPr>
              <a:t>system; </a:t>
            </a:r>
            <a:r>
              <a:rPr lang="en-US" sz="1200" dirty="0">
                <a:latin typeface="Arial" charset="0"/>
              </a:rPr>
              <a:t>(3</a:t>
            </a:r>
            <a:r>
              <a:rPr lang="en-US" sz="1200" dirty="0" smtClean="0">
                <a:latin typeface="Arial" charset="0"/>
              </a:rPr>
              <a:t>) </a:t>
            </a:r>
            <a:r>
              <a:rPr lang="en-US" sz="1200" dirty="0">
                <a:latin typeface="Arial" charset="0"/>
              </a:rPr>
              <a:t>the software used to compute the strain distribution in the </a:t>
            </a:r>
            <a:r>
              <a:rPr lang="en-US" sz="1200" dirty="0" smtClean="0">
                <a:latin typeface="Arial" charset="0"/>
              </a:rPr>
              <a:t>magnet, </a:t>
            </a:r>
            <a:r>
              <a:rPr lang="en-US" sz="1200" dirty="0">
                <a:latin typeface="Arial" charset="0"/>
              </a:rPr>
              <a:t>including the effects of screening </a:t>
            </a:r>
            <a:r>
              <a:rPr lang="en-US" sz="1200" dirty="0" smtClean="0">
                <a:latin typeface="Arial" charset="0"/>
              </a:rPr>
              <a:t>currents; and (4</a:t>
            </a:r>
            <a:r>
              <a:rPr lang="en-US" sz="1200" dirty="0">
                <a:latin typeface="Arial" charset="0"/>
              </a:rPr>
              <a:t>) the team of </a:t>
            </a:r>
            <a:r>
              <a:rPr lang="en-US" sz="1200" dirty="0" smtClean="0">
                <a:latin typeface="Arial" charset="0"/>
              </a:rPr>
              <a:t>experts </a:t>
            </a:r>
            <a:r>
              <a:rPr lang="en-US" sz="1200" dirty="0">
                <a:latin typeface="Arial" charset="0"/>
              </a:rPr>
              <a:t>capable of designing, building, and conducting such a </a:t>
            </a:r>
            <a:r>
              <a:rPr lang="en-US" sz="1200" dirty="0" smtClean="0">
                <a:latin typeface="Arial" charset="0"/>
              </a:rPr>
              <a:t>demanding test.</a:t>
            </a:r>
            <a:endParaRPr lang="en-US" sz="1200" i="1" u="sng" dirty="0">
              <a:latin typeface="Arial" charset="0"/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21" name="Line 42"/>
          <p:cNvSpPr>
            <a:spLocks noChangeShapeType="1"/>
          </p:cNvSpPr>
          <p:nvPr/>
        </p:nvSpPr>
        <p:spPr bwMode="auto">
          <a:xfrm>
            <a:off x="38100" y="116506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843500" y="10138"/>
            <a:ext cx="6480837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kern="1200" dirty="0"/>
              <a:t>19T Resistive Insulation Test Magnet </a:t>
            </a:r>
            <a:r>
              <a:rPr lang="en-US" sz="1400" b="1" kern="1200" dirty="0" smtClean="0"/>
              <a:t>for </a:t>
            </a:r>
            <a:r>
              <a:rPr lang="en-US" sz="1400" b="1" kern="1200" dirty="0"/>
              <a:t>Demonstration of </a:t>
            </a:r>
          </a:p>
          <a:p>
            <a:pPr algn="ctr">
              <a:spcBef>
                <a:spcPts val="0"/>
              </a:spcBef>
            </a:pPr>
            <a:r>
              <a:rPr lang="en-US" sz="1400" b="1" kern="1200" dirty="0"/>
              <a:t>Technology Applicable to a 40T All-Superconducting Magnet </a:t>
            </a:r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Iain Dixon</a:t>
            </a:r>
            <a:r>
              <a:rPr lang="en-US" sz="1100" baseline="30000" dirty="0"/>
              <a:t>1</a:t>
            </a:r>
            <a:r>
              <a:rPr lang="en-US" sz="1100" dirty="0"/>
              <a:t>, </a:t>
            </a:r>
            <a:r>
              <a:rPr lang="en-US" sz="1100" dirty="0" err="1"/>
              <a:t>Kwangmin</a:t>
            </a:r>
            <a:r>
              <a:rPr lang="en-US" sz="1100" dirty="0"/>
              <a:t> Kim</a:t>
            </a:r>
            <a:r>
              <a:rPr lang="en-US" sz="1100" baseline="30000" dirty="0"/>
              <a:t>1</a:t>
            </a:r>
            <a:r>
              <a:rPr lang="en-US" sz="1100" dirty="0"/>
              <a:t>, Jun Lu</a:t>
            </a:r>
            <a:r>
              <a:rPr lang="en-US" sz="1100" baseline="30000" dirty="0"/>
              <a:t>1</a:t>
            </a:r>
            <a:r>
              <a:rPr lang="en-US" sz="1100" dirty="0"/>
              <a:t>, Denis Markiewicz</a:t>
            </a:r>
            <a:r>
              <a:rPr lang="en-US" sz="1100" baseline="30000" dirty="0"/>
              <a:t>1</a:t>
            </a:r>
            <a:r>
              <a:rPr lang="en-US" sz="1100" dirty="0"/>
              <a:t>, Emsley Marks</a:t>
            </a:r>
            <a:r>
              <a:rPr lang="en-US" sz="1100" baseline="30000" dirty="0"/>
              <a:t>1</a:t>
            </a:r>
            <a:r>
              <a:rPr lang="en-US" sz="1100" dirty="0"/>
              <a:t>, Peng Xu</a:t>
            </a:r>
            <a:r>
              <a:rPr lang="en-US" sz="1100" baseline="30000" dirty="0"/>
              <a:t>1</a:t>
            </a:r>
            <a:r>
              <a:rPr lang="en-US" sz="1100" dirty="0"/>
              <a:t>, Hongyu Bai</a:t>
            </a:r>
            <a:r>
              <a:rPr lang="en-US" sz="1100" baseline="30000" dirty="0"/>
              <a:t>1</a:t>
            </a:r>
            <a:endParaRPr lang="en-US" sz="1100" dirty="0"/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100" b="1" dirty="0">
                <a:solidFill>
                  <a:srgbClr val="0033CC"/>
                </a:solidFill>
              </a:rPr>
              <a:t>National High Magnetic Field Laboratory, Tallahassee, FL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</a:t>
            </a:r>
            <a:r>
              <a:rPr lang="en-US" sz="1050" dirty="0"/>
              <a:t>G.S. Boebinger (NSF DMR-1644779); </a:t>
            </a:r>
            <a:r>
              <a:rPr lang="en-US" sz="1050" kern="1200" dirty="0"/>
              <a:t>M. D. Bird (NSF </a:t>
            </a:r>
            <a:r>
              <a:rPr lang="en-US" sz="1050" dirty="0"/>
              <a:t>DMR-2131790</a:t>
            </a:r>
            <a:r>
              <a:rPr lang="en-US" sz="1050" kern="1200" dirty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23" name="Rectangle 49"/>
          <p:cNvSpPr>
            <a:spLocks noChangeArrowheads="1"/>
          </p:cNvSpPr>
          <p:nvPr/>
        </p:nvSpPr>
        <p:spPr bwMode="auto">
          <a:xfrm>
            <a:off x="4808305" y="1275484"/>
            <a:ext cx="4259495" cy="5515889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73283" y="1328098"/>
            <a:ext cx="259451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/>
              <a:t>Figure </a:t>
            </a:r>
            <a:r>
              <a:rPr lang="en-US" sz="1100" b="1" dirty="0" smtClean="0"/>
              <a:t>1</a:t>
            </a:r>
            <a:r>
              <a:rPr lang="en-US" sz="1100" b="1" dirty="0"/>
              <a:t>:</a:t>
            </a:r>
            <a:r>
              <a:rPr lang="en-US" sz="1100" b="1" dirty="0" smtClean="0"/>
              <a:t> </a:t>
            </a:r>
            <a:r>
              <a:rPr lang="en-US" sz="1100" dirty="0"/>
              <a:t>Resistive Insulation-Nested Coils (RINC) test magnet containing an inner coil with 12 </a:t>
            </a:r>
            <a:r>
              <a:rPr lang="en-US" sz="1100" dirty="0" smtClean="0"/>
              <a:t>double-pancake modules </a:t>
            </a:r>
            <a:r>
              <a:rPr lang="en-US" sz="1100" dirty="0"/>
              <a:t>and an outer coil with 18 </a:t>
            </a:r>
            <a:r>
              <a:rPr lang="en-US" sz="1100" dirty="0" smtClean="0"/>
              <a:t>double-pancake modules</a:t>
            </a:r>
            <a:r>
              <a:rPr lang="en-US" sz="1100" dirty="0"/>
              <a:t>. </a:t>
            </a:r>
            <a:r>
              <a:rPr lang="en-US" sz="1100" dirty="0" smtClean="0"/>
              <a:t>The </a:t>
            </a:r>
            <a:r>
              <a:rPr lang="en-US" sz="1100" dirty="0"/>
              <a:t>magnet reached 19.2T and studies of quench protection were </a:t>
            </a:r>
            <a:r>
              <a:rPr lang="en-US" sz="1100" dirty="0" smtClean="0"/>
              <a:t>performed, comprising a demonstration </a:t>
            </a:r>
            <a:r>
              <a:rPr lang="en-US" sz="1100" dirty="0"/>
              <a:t>of </a:t>
            </a:r>
            <a:r>
              <a:rPr lang="en-US" sz="1100" dirty="0" smtClean="0"/>
              <a:t>RINC </a:t>
            </a:r>
            <a:r>
              <a:rPr lang="en-US" sz="1100" dirty="0" smtClean="0"/>
              <a:t>technology </a:t>
            </a:r>
            <a:r>
              <a:rPr lang="en-US" sz="1100" dirty="0"/>
              <a:t>for a 40T all-superconducting magnet</a:t>
            </a:r>
            <a:r>
              <a:rPr lang="en-US" sz="1100" dirty="0" smtClean="0"/>
              <a:t>.</a:t>
            </a:r>
          </a:p>
          <a:p>
            <a:pPr algn="just"/>
            <a:endParaRPr lang="en-US" sz="1100" dirty="0" smtClean="0"/>
          </a:p>
          <a:p>
            <a:pPr algn="just"/>
            <a:r>
              <a:rPr lang="en-US" sz="1100" b="1" dirty="0" smtClean="0"/>
              <a:t>Figure 2</a:t>
            </a:r>
            <a:r>
              <a:rPr lang="en-US" sz="1100" b="1" dirty="0"/>
              <a:t>:</a:t>
            </a:r>
            <a:r>
              <a:rPr lang="en-US" sz="1100" b="1" dirty="0" smtClean="0"/>
              <a:t> </a:t>
            </a:r>
            <a:r>
              <a:rPr lang="en-US" sz="1100" dirty="0" smtClean="0"/>
              <a:t>Voltages recorded from a protective quench from the upper-most 9 </a:t>
            </a:r>
            <a:r>
              <a:rPr lang="en-US" sz="1100" dirty="0"/>
              <a:t>modules in the outer </a:t>
            </a:r>
            <a:r>
              <a:rPr lang="en-US" sz="1100" dirty="0" smtClean="0"/>
              <a:t>coil, </a:t>
            </a:r>
            <a:r>
              <a:rPr lang="en-US" sz="1100" dirty="0"/>
              <a:t>showing propagation </a:t>
            </a:r>
            <a:r>
              <a:rPr lang="en-US" sz="1100" dirty="0" smtClean="0"/>
              <a:t>of the quench to multiple modules, which </a:t>
            </a:r>
            <a:r>
              <a:rPr lang="en-US" sz="1100" dirty="0"/>
              <a:t>results in </a:t>
            </a:r>
            <a:r>
              <a:rPr lang="en-US" sz="1100" dirty="0" smtClean="0"/>
              <a:t>a successful quench </a:t>
            </a:r>
            <a:r>
              <a:rPr lang="en-US" sz="1100" dirty="0"/>
              <a:t>energy </a:t>
            </a:r>
            <a:r>
              <a:rPr lang="en-US" sz="1100" dirty="0" smtClean="0"/>
              <a:t>management without damaging modules. Similar voltage traces are recorded from the lower nine modules.</a:t>
            </a:r>
            <a:endParaRPr lang="en-US" sz="11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FC2DCD-7631-470A-A137-77A78653B7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7" t="18734" r="116"/>
          <a:stretch/>
        </p:blipFill>
        <p:spPr>
          <a:xfrm>
            <a:off x="4908484" y="1418619"/>
            <a:ext cx="1552180" cy="303121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6105036" y="2183134"/>
            <a:ext cx="0" cy="1837164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5832365" y="3019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463 mm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067772" y="2152556"/>
            <a:ext cx="14812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29401" y="4043264"/>
            <a:ext cx="14812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876955" y="4539386"/>
            <a:ext cx="4125487" cy="2189095"/>
            <a:chOff x="4885319" y="4704500"/>
            <a:chExt cx="4117123" cy="201215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/>
            <a:srcRect b="42317"/>
            <a:stretch/>
          </p:blipFill>
          <p:spPr>
            <a:xfrm>
              <a:off x="4885319" y="4704500"/>
              <a:ext cx="4117123" cy="17591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/>
            <a:srcRect l="6607" t="86880" r="4395" b="590"/>
            <a:stretch/>
          </p:blipFill>
          <p:spPr>
            <a:xfrm>
              <a:off x="5157438" y="6334527"/>
              <a:ext cx="3664163" cy="382131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5579350" y="5044555"/>
            <a:ext cx="1783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Nucleation of Protective Quench</a:t>
            </a:r>
            <a:endParaRPr lang="en-US" sz="7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660931" y="5496313"/>
            <a:ext cx="137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Resulting Voltages from</a:t>
            </a:r>
          </a:p>
          <a:p>
            <a:pPr algn="r"/>
            <a:r>
              <a:rPr lang="en-US" sz="800" b="1" dirty="0"/>
              <a:t> </a:t>
            </a:r>
            <a:r>
              <a:rPr lang="en-US" sz="800" b="1" dirty="0" smtClean="0"/>
              <a:t>    </a:t>
            </a:r>
            <a:r>
              <a:rPr lang="en-US" sz="800" b="1" dirty="0" smtClean="0"/>
              <a:t> Individual Modules</a:t>
            </a:r>
            <a:endParaRPr lang="en-US" sz="700" b="1" dirty="0"/>
          </a:p>
        </p:txBody>
      </p:sp>
      <p:sp>
        <p:nvSpPr>
          <p:cNvPr id="38" name="Right Arrow 37"/>
          <p:cNvSpPr/>
          <p:nvPr/>
        </p:nvSpPr>
        <p:spPr>
          <a:xfrm flipH="1">
            <a:off x="5423342" y="5104085"/>
            <a:ext cx="181304" cy="11035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50802" y="6385758"/>
            <a:ext cx="4792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5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50" dirty="0">
                <a:solidFill>
                  <a:srgbClr val="333399"/>
                </a:solidFill>
              </a:rPr>
              <a:t>  Magnet Science &amp; Technology, </a:t>
            </a:r>
            <a:r>
              <a:rPr lang="en-US" sz="1150" dirty="0" smtClean="0">
                <a:solidFill>
                  <a:srgbClr val="333399"/>
                </a:solidFill>
              </a:rPr>
              <a:t>DC Magnet Facility, Superconducting </a:t>
            </a:r>
            <a:r>
              <a:rPr lang="en-US" sz="1150" dirty="0">
                <a:solidFill>
                  <a:srgbClr val="333399"/>
                </a:solidFill>
              </a:rPr>
              <a:t>M</a:t>
            </a:r>
            <a:r>
              <a:rPr lang="en-US" sz="1150" dirty="0" smtClean="0">
                <a:solidFill>
                  <a:srgbClr val="333399"/>
                </a:solidFill>
              </a:rPr>
              <a:t>agnet </a:t>
            </a:r>
            <a:r>
              <a:rPr lang="en-US" sz="1150" dirty="0">
                <a:solidFill>
                  <a:srgbClr val="333399"/>
                </a:solidFill>
              </a:rPr>
              <a:t>T</a:t>
            </a:r>
            <a:r>
              <a:rPr lang="en-US" sz="1150" dirty="0" smtClean="0">
                <a:solidFill>
                  <a:srgbClr val="333399"/>
                </a:solidFill>
              </a:rPr>
              <a:t>est </a:t>
            </a:r>
            <a:r>
              <a:rPr lang="en-US" sz="1150" dirty="0">
                <a:solidFill>
                  <a:srgbClr val="333399"/>
                </a:solidFill>
              </a:rPr>
              <a:t>C</a:t>
            </a:r>
            <a:r>
              <a:rPr lang="en-US" sz="1150" dirty="0" smtClean="0">
                <a:solidFill>
                  <a:srgbClr val="333399"/>
                </a:solidFill>
              </a:rPr>
              <a:t>ell </a:t>
            </a:r>
            <a:r>
              <a:rPr lang="en-US" sz="1150" dirty="0">
                <a:solidFill>
                  <a:srgbClr val="333399"/>
                </a:solidFill>
              </a:rPr>
              <a:t>#4</a:t>
            </a:r>
          </a:p>
        </p:txBody>
      </p:sp>
      <p:pic>
        <p:nvPicPr>
          <p:cNvPr id="40" name="Picture 39" descr="NSF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0612" y="29542"/>
            <a:ext cx="1017188" cy="1023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53DC0B-5A2D-3E42-B1A0-4930B58A9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521" y="222735"/>
            <a:ext cx="802475" cy="802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89ADD64191E43967A9DCBD9FB6C60" ma:contentTypeVersion="1" ma:contentTypeDescription="Create a new document." ma:contentTypeScope="" ma:versionID="a6b847c8da0d2eddcc68a0bc94e4d89e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771294-1421-4ADE-8551-552A4A179DEE}"/>
</file>

<file path=customXml/itemProps2.xml><?xml version="1.0" encoding="utf-8"?>
<ds:datastoreItem xmlns:ds="http://schemas.openxmlformats.org/officeDocument/2006/customXml" ds:itemID="{D231EBA2-F43C-446C-B1A7-4A418E01AB6A}"/>
</file>

<file path=customXml/itemProps3.xml><?xml version="1.0" encoding="utf-8"?>
<ds:datastoreItem xmlns:ds="http://schemas.openxmlformats.org/officeDocument/2006/customXml" ds:itemID="{C022E637-C144-4582-A34B-92956F9E0D9F}"/>
</file>

<file path=docProps/app.xml><?xml version="1.0" encoding="utf-8"?>
<Properties xmlns="http://schemas.openxmlformats.org/officeDocument/2006/extended-properties" xmlns:vt="http://schemas.openxmlformats.org/officeDocument/2006/docPropsVTypes">
  <TotalTime>13249</TotalTime>
  <Words>973</Words>
  <Application>Microsoft Office PowerPoint</Application>
  <PresentationFormat>On-screen Show (4:3)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Symbol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160</cp:revision>
  <cp:lastPrinted>2022-11-15T19:10:41Z</cp:lastPrinted>
  <dcterms:created xsi:type="dcterms:W3CDTF">2004-08-07T03:10:56Z</dcterms:created>
  <dcterms:modified xsi:type="dcterms:W3CDTF">2022-11-21T18:54:20Z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0x01010033489ADD64191E43967A9DCBD9FB6C60</vt:lpwstr>
  </property>
</Properties>
</file>