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63" r:id="rId2"/>
    <p:sldId id="262" r:id="rId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02"/>
    <p:restoredTop sz="96327"/>
  </p:normalViewPr>
  <p:slideViewPr>
    <p:cSldViewPr snapToGrid="0">
      <p:cViewPr varScale="1">
        <p:scale>
          <a:sx n="94" d="100"/>
          <a:sy n="94" d="100"/>
        </p:scale>
        <p:origin x="101" y="2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882486D-4496-A549-B352-98E8B172ADF1}" type="datetimeFigureOut">
              <a:rPr lang="en-US" smtClean="0"/>
              <a:t>1/10/2023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0639F9A-499D-274F-80EF-22EFF8638C9D}" type="slidenum">
              <a:rPr lang="en-US" smtClean="0"/>
              <a:t>‹#›</a:t>
            </a:fld>
            <a:endParaRPr lang="en-US"/>
          </a:p>
        </p:txBody>
      </p:sp>
    </p:spTree>
    <p:extLst>
      <p:ext uri="{BB962C8B-B14F-4D97-AF65-F5344CB8AC3E}">
        <p14:creationId xmlns:p14="http://schemas.microsoft.com/office/powerpoint/2010/main" val="1774690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31800" y="708025"/>
            <a:ext cx="6302375" cy="3544888"/>
          </a:xfrm>
          <a:ln/>
        </p:spPr>
      </p:sp>
      <p:sp>
        <p:nvSpPr>
          <p:cNvPr id="4100" name="Rectangle 3"/>
          <p:cNvSpPr>
            <a:spLocks noGrp="1" noChangeArrowheads="1"/>
          </p:cNvSpPr>
          <p:nvPr>
            <p:ph type="body" idx="1"/>
          </p:nvPr>
        </p:nvSpPr>
        <p:spPr>
          <a:noFill/>
          <a:ln/>
        </p:spPr>
        <p:txBody>
          <a:bodyPr/>
          <a:lstStyle/>
          <a:p>
            <a:r>
              <a:rPr lang="en-US" dirty="0">
                <a:latin typeface="Arial" charset="0"/>
              </a:rPr>
              <a:t>How to compress files size:</a:t>
            </a:r>
          </a:p>
          <a:p>
            <a:r>
              <a:rPr lang="en-US" sz="1800" dirty="0">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r>
              <a:rPr lang="en-US" sz="1800" dirty="0">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latin typeface="Calibri" panose="020F0502020204030204" pitchFamily="34" charset="0"/>
                <a:ea typeface="Calibri" panose="020F0502020204030204" pitchFamily="34" charset="0"/>
              </a:rPr>
              <a:t>so is to </a:t>
            </a:r>
            <a:r>
              <a:rPr lang="en-US" sz="1800" dirty="0">
                <a:latin typeface="Calibri" panose="020F0502020204030204" pitchFamily="34" charset="0"/>
                <a:ea typeface="Calibri" panose="020F0502020204030204" pitchFamily="34" charset="0"/>
              </a:rPr>
              <a:t>avoid losing much </a:t>
            </a:r>
            <a:r>
              <a:rPr lang="en-US" sz="1800">
                <a:latin typeface="Calibri" panose="020F0502020204030204" pitchFamily="34" charset="0"/>
                <a:ea typeface="Calibri" panose="020F0502020204030204" pitchFamily="34" charset="0"/>
              </a:rPr>
              <a:t>resolution.</a:t>
            </a:r>
            <a:endParaRPr lang="en-US" dirty="0">
              <a:latin typeface="Arial" charset="0"/>
            </a:endParaRPr>
          </a:p>
        </p:txBody>
      </p:sp>
    </p:spTree>
    <p:extLst>
      <p:ext uri="{BB962C8B-B14F-4D97-AF65-F5344CB8AC3E}">
        <p14:creationId xmlns:p14="http://schemas.microsoft.com/office/powerpoint/2010/main" val="330808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31800" y="708025"/>
            <a:ext cx="6302375" cy="3544888"/>
          </a:xfrm>
          <a:ln/>
        </p:spPr>
      </p:sp>
      <p:sp>
        <p:nvSpPr>
          <p:cNvPr id="4100" name="Rectangle 3"/>
          <p:cNvSpPr>
            <a:spLocks noGrp="1" noChangeArrowheads="1"/>
          </p:cNvSpPr>
          <p:nvPr>
            <p:ph type="body" idx="1"/>
          </p:nvPr>
        </p:nvSpPr>
        <p:spPr>
          <a:noFill/>
          <a:ln/>
        </p:spPr>
        <p:txBody>
          <a:bodyPr/>
          <a:lstStyle/>
          <a:p>
            <a:r>
              <a:rPr lang="en-US" dirty="0">
                <a:latin typeface="Arial" charset="0"/>
              </a:rPr>
              <a:t>How to compress files size:</a:t>
            </a:r>
          </a:p>
          <a:p>
            <a:r>
              <a:rPr lang="en-US" sz="1800" dirty="0">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r>
              <a:rPr lang="en-US" sz="1800" dirty="0">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latin typeface="Calibri" panose="020F0502020204030204" pitchFamily="34" charset="0"/>
                <a:ea typeface="Calibri" panose="020F0502020204030204" pitchFamily="34" charset="0"/>
              </a:rPr>
              <a:t>so is to </a:t>
            </a:r>
            <a:r>
              <a:rPr lang="en-US" sz="1800" dirty="0">
                <a:latin typeface="Calibri" panose="020F0502020204030204" pitchFamily="34" charset="0"/>
                <a:ea typeface="Calibri" panose="020F0502020204030204" pitchFamily="34" charset="0"/>
              </a:rPr>
              <a:t>avoid losing much </a:t>
            </a:r>
            <a:r>
              <a:rPr lang="en-US" sz="1800">
                <a:latin typeface="Calibri" panose="020F0502020204030204" pitchFamily="34" charset="0"/>
                <a:ea typeface="Calibri" panose="020F0502020204030204" pitchFamily="34" charset="0"/>
              </a:rPr>
              <a:t>resolution.</a:t>
            </a:r>
            <a:endParaRPr lang="en-US" dirty="0">
              <a:latin typeface="Arial" charset="0"/>
            </a:endParaRPr>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56054-1C9D-61D1-1F0B-4D742101B3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8AF535-7F48-6B9C-9AE2-CCBDA52884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86EC7A-843B-E058-911F-A71D54DC9AD8}"/>
              </a:ext>
            </a:extLst>
          </p:cNvPr>
          <p:cNvSpPr>
            <a:spLocks noGrp="1"/>
          </p:cNvSpPr>
          <p:nvPr>
            <p:ph type="dt" sz="half" idx="10"/>
          </p:nvPr>
        </p:nvSpPr>
        <p:spPr/>
        <p:txBody>
          <a:bodyPr/>
          <a:lstStyle/>
          <a:p>
            <a:fld id="{F743CE03-7A14-7948-A5D1-B10CA93B5474}" type="datetimeFigureOut">
              <a:rPr lang="en-US" smtClean="0"/>
              <a:t>1/10/2023</a:t>
            </a:fld>
            <a:endParaRPr lang="en-US"/>
          </a:p>
        </p:txBody>
      </p:sp>
      <p:sp>
        <p:nvSpPr>
          <p:cNvPr id="5" name="Footer Placeholder 4">
            <a:extLst>
              <a:ext uri="{FF2B5EF4-FFF2-40B4-BE49-F238E27FC236}">
                <a16:creationId xmlns:a16="http://schemas.microsoft.com/office/drawing/2014/main" id="{0D02F5C1-FEF5-DACE-CE1B-7C2B0B9068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59A778-F4EC-22B2-5BFC-BF7798813DC7}"/>
              </a:ext>
            </a:extLst>
          </p:cNvPr>
          <p:cNvSpPr>
            <a:spLocks noGrp="1"/>
          </p:cNvSpPr>
          <p:nvPr>
            <p:ph type="sldNum" sz="quarter" idx="12"/>
          </p:nvPr>
        </p:nvSpPr>
        <p:spPr/>
        <p:txBody>
          <a:bodyPr/>
          <a:lstStyle/>
          <a:p>
            <a:fld id="{CB8EDF67-0150-6E4B-8F0D-66B4D42B6E1C}" type="slidenum">
              <a:rPr lang="en-US" smtClean="0"/>
              <a:t>‹#›</a:t>
            </a:fld>
            <a:endParaRPr lang="en-US"/>
          </a:p>
        </p:txBody>
      </p:sp>
    </p:spTree>
    <p:extLst>
      <p:ext uri="{BB962C8B-B14F-4D97-AF65-F5344CB8AC3E}">
        <p14:creationId xmlns:p14="http://schemas.microsoft.com/office/powerpoint/2010/main" val="2656597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E50C3-633A-0A25-C366-8948CACAA0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C9DD4B-C13C-BDED-116B-C042B33388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8C4DF5-36C8-9645-5410-785DE9EF4F97}"/>
              </a:ext>
            </a:extLst>
          </p:cNvPr>
          <p:cNvSpPr>
            <a:spLocks noGrp="1"/>
          </p:cNvSpPr>
          <p:nvPr>
            <p:ph type="dt" sz="half" idx="10"/>
          </p:nvPr>
        </p:nvSpPr>
        <p:spPr/>
        <p:txBody>
          <a:bodyPr/>
          <a:lstStyle/>
          <a:p>
            <a:fld id="{F743CE03-7A14-7948-A5D1-B10CA93B5474}" type="datetimeFigureOut">
              <a:rPr lang="en-US" smtClean="0"/>
              <a:t>1/10/2023</a:t>
            </a:fld>
            <a:endParaRPr lang="en-US"/>
          </a:p>
        </p:txBody>
      </p:sp>
      <p:sp>
        <p:nvSpPr>
          <p:cNvPr id="5" name="Footer Placeholder 4">
            <a:extLst>
              <a:ext uri="{FF2B5EF4-FFF2-40B4-BE49-F238E27FC236}">
                <a16:creationId xmlns:a16="http://schemas.microsoft.com/office/drawing/2014/main" id="{8FECA091-8939-A17A-D3A0-D1A0939FE1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F2804D-E965-7D05-D838-D676A9EE9B4B}"/>
              </a:ext>
            </a:extLst>
          </p:cNvPr>
          <p:cNvSpPr>
            <a:spLocks noGrp="1"/>
          </p:cNvSpPr>
          <p:nvPr>
            <p:ph type="sldNum" sz="quarter" idx="12"/>
          </p:nvPr>
        </p:nvSpPr>
        <p:spPr/>
        <p:txBody>
          <a:bodyPr/>
          <a:lstStyle/>
          <a:p>
            <a:fld id="{CB8EDF67-0150-6E4B-8F0D-66B4D42B6E1C}" type="slidenum">
              <a:rPr lang="en-US" smtClean="0"/>
              <a:t>‹#›</a:t>
            </a:fld>
            <a:endParaRPr lang="en-US"/>
          </a:p>
        </p:txBody>
      </p:sp>
    </p:spTree>
    <p:extLst>
      <p:ext uri="{BB962C8B-B14F-4D97-AF65-F5344CB8AC3E}">
        <p14:creationId xmlns:p14="http://schemas.microsoft.com/office/powerpoint/2010/main" val="2317717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766512-CBC0-149C-A1DC-E187557CB3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13379D-1FBA-E1DE-607A-419E8F3FAB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DA6DED-974F-B13A-45F5-FC1A3E905736}"/>
              </a:ext>
            </a:extLst>
          </p:cNvPr>
          <p:cNvSpPr>
            <a:spLocks noGrp="1"/>
          </p:cNvSpPr>
          <p:nvPr>
            <p:ph type="dt" sz="half" idx="10"/>
          </p:nvPr>
        </p:nvSpPr>
        <p:spPr/>
        <p:txBody>
          <a:bodyPr/>
          <a:lstStyle/>
          <a:p>
            <a:fld id="{F743CE03-7A14-7948-A5D1-B10CA93B5474}" type="datetimeFigureOut">
              <a:rPr lang="en-US" smtClean="0"/>
              <a:t>1/10/2023</a:t>
            </a:fld>
            <a:endParaRPr lang="en-US"/>
          </a:p>
        </p:txBody>
      </p:sp>
      <p:sp>
        <p:nvSpPr>
          <p:cNvPr id="5" name="Footer Placeholder 4">
            <a:extLst>
              <a:ext uri="{FF2B5EF4-FFF2-40B4-BE49-F238E27FC236}">
                <a16:creationId xmlns:a16="http://schemas.microsoft.com/office/drawing/2014/main" id="{8EA519C4-1F7C-AF20-446C-2A49AF8678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C60083-DF9B-1026-446E-2F36A497CA43}"/>
              </a:ext>
            </a:extLst>
          </p:cNvPr>
          <p:cNvSpPr>
            <a:spLocks noGrp="1"/>
          </p:cNvSpPr>
          <p:nvPr>
            <p:ph type="sldNum" sz="quarter" idx="12"/>
          </p:nvPr>
        </p:nvSpPr>
        <p:spPr/>
        <p:txBody>
          <a:bodyPr/>
          <a:lstStyle/>
          <a:p>
            <a:fld id="{CB8EDF67-0150-6E4B-8F0D-66B4D42B6E1C}" type="slidenum">
              <a:rPr lang="en-US" smtClean="0"/>
              <a:t>‹#›</a:t>
            </a:fld>
            <a:endParaRPr lang="en-US"/>
          </a:p>
        </p:txBody>
      </p:sp>
    </p:spTree>
    <p:extLst>
      <p:ext uri="{BB962C8B-B14F-4D97-AF65-F5344CB8AC3E}">
        <p14:creationId xmlns:p14="http://schemas.microsoft.com/office/powerpoint/2010/main" val="2393993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F3A92-47D3-320B-75C7-0C0DF28E90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BD2E93-3083-43FA-0B47-55C3096D03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9BB5E8-6480-A8FF-9F3C-C4BBFF1EB6EB}"/>
              </a:ext>
            </a:extLst>
          </p:cNvPr>
          <p:cNvSpPr>
            <a:spLocks noGrp="1"/>
          </p:cNvSpPr>
          <p:nvPr>
            <p:ph type="dt" sz="half" idx="10"/>
          </p:nvPr>
        </p:nvSpPr>
        <p:spPr/>
        <p:txBody>
          <a:bodyPr/>
          <a:lstStyle/>
          <a:p>
            <a:fld id="{F743CE03-7A14-7948-A5D1-B10CA93B5474}" type="datetimeFigureOut">
              <a:rPr lang="en-US" smtClean="0"/>
              <a:t>1/10/2023</a:t>
            </a:fld>
            <a:endParaRPr lang="en-US"/>
          </a:p>
        </p:txBody>
      </p:sp>
      <p:sp>
        <p:nvSpPr>
          <p:cNvPr id="5" name="Footer Placeholder 4">
            <a:extLst>
              <a:ext uri="{FF2B5EF4-FFF2-40B4-BE49-F238E27FC236}">
                <a16:creationId xmlns:a16="http://schemas.microsoft.com/office/drawing/2014/main" id="{83851FCA-0CC7-90B5-B689-19F73CE667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5E3DB8-524B-4EF1-2DBA-19A26AA8B9FC}"/>
              </a:ext>
            </a:extLst>
          </p:cNvPr>
          <p:cNvSpPr>
            <a:spLocks noGrp="1"/>
          </p:cNvSpPr>
          <p:nvPr>
            <p:ph type="sldNum" sz="quarter" idx="12"/>
          </p:nvPr>
        </p:nvSpPr>
        <p:spPr/>
        <p:txBody>
          <a:bodyPr/>
          <a:lstStyle/>
          <a:p>
            <a:fld id="{CB8EDF67-0150-6E4B-8F0D-66B4D42B6E1C}" type="slidenum">
              <a:rPr lang="en-US" smtClean="0"/>
              <a:t>‹#›</a:t>
            </a:fld>
            <a:endParaRPr lang="en-US"/>
          </a:p>
        </p:txBody>
      </p:sp>
    </p:spTree>
    <p:extLst>
      <p:ext uri="{BB962C8B-B14F-4D97-AF65-F5344CB8AC3E}">
        <p14:creationId xmlns:p14="http://schemas.microsoft.com/office/powerpoint/2010/main" val="4264796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214B-7A46-E840-2AB2-03F907560F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156C18-C986-95BF-039A-A7D1E5D936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CD9A8D-23DA-3A45-F909-4AF5A5AD5337}"/>
              </a:ext>
            </a:extLst>
          </p:cNvPr>
          <p:cNvSpPr>
            <a:spLocks noGrp="1"/>
          </p:cNvSpPr>
          <p:nvPr>
            <p:ph type="dt" sz="half" idx="10"/>
          </p:nvPr>
        </p:nvSpPr>
        <p:spPr/>
        <p:txBody>
          <a:bodyPr/>
          <a:lstStyle/>
          <a:p>
            <a:fld id="{F743CE03-7A14-7948-A5D1-B10CA93B5474}" type="datetimeFigureOut">
              <a:rPr lang="en-US" smtClean="0"/>
              <a:t>1/10/2023</a:t>
            </a:fld>
            <a:endParaRPr lang="en-US"/>
          </a:p>
        </p:txBody>
      </p:sp>
      <p:sp>
        <p:nvSpPr>
          <p:cNvPr id="5" name="Footer Placeholder 4">
            <a:extLst>
              <a:ext uri="{FF2B5EF4-FFF2-40B4-BE49-F238E27FC236}">
                <a16:creationId xmlns:a16="http://schemas.microsoft.com/office/drawing/2014/main" id="{0441F756-0CDC-EA2F-622A-35AC7D571D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A5A999-1AC7-E01D-4C68-D4405C6BBEC0}"/>
              </a:ext>
            </a:extLst>
          </p:cNvPr>
          <p:cNvSpPr>
            <a:spLocks noGrp="1"/>
          </p:cNvSpPr>
          <p:nvPr>
            <p:ph type="sldNum" sz="quarter" idx="12"/>
          </p:nvPr>
        </p:nvSpPr>
        <p:spPr/>
        <p:txBody>
          <a:bodyPr/>
          <a:lstStyle/>
          <a:p>
            <a:fld id="{CB8EDF67-0150-6E4B-8F0D-66B4D42B6E1C}" type="slidenum">
              <a:rPr lang="en-US" smtClean="0"/>
              <a:t>‹#›</a:t>
            </a:fld>
            <a:endParaRPr lang="en-US"/>
          </a:p>
        </p:txBody>
      </p:sp>
    </p:spTree>
    <p:extLst>
      <p:ext uri="{BB962C8B-B14F-4D97-AF65-F5344CB8AC3E}">
        <p14:creationId xmlns:p14="http://schemas.microsoft.com/office/powerpoint/2010/main" val="4026959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3346-F7B4-E372-26AC-DCE3C2313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B20B5C-BEF6-B9AD-7245-AA366F23C6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6F2DD7-1F44-C928-BEA7-FC90BDFF59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22CFC9-5BEA-EDEB-CAD9-CDFFE56B6380}"/>
              </a:ext>
            </a:extLst>
          </p:cNvPr>
          <p:cNvSpPr>
            <a:spLocks noGrp="1"/>
          </p:cNvSpPr>
          <p:nvPr>
            <p:ph type="dt" sz="half" idx="10"/>
          </p:nvPr>
        </p:nvSpPr>
        <p:spPr/>
        <p:txBody>
          <a:bodyPr/>
          <a:lstStyle/>
          <a:p>
            <a:fld id="{F743CE03-7A14-7948-A5D1-B10CA93B5474}" type="datetimeFigureOut">
              <a:rPr lang="en-US" smtClean="0"/>
              <a:t>1/10/2023</a:t>
            </a:fld>
            <a:endParaRPr lang="en-US"/>
          </a:p>
        </p:txBody>
      </p:sp>
      <p:sp>
        <p:nvSpPr>
          <p:cNvPr id="6" name="Footer Placeholder 5">
            <a:extLst>
              <a:ext uri="{FF2B5EF4-FFF2-40B4-BE49-F238E27FC236}">
                <a16:creationId xmlns:a16="http://schemas.microsoft.com/office/drawing/2014/main" id="{B5A08604-1804-F277-2100-25DFA7232B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0AE9A1-C778-70E7-3E2F-7016688B216C}"/>
              </a:ext>
            </a:extLst>
          </p:cNvPr>
          <p:cNvSpPr>
            <a:spLocks noGrp="1"/>
          </p:cNvSpPr>
          <p:nvPr>
            <p:ph type="sldNum" sz="quarter" idx="12"/>
          </p:nvPr>
        </p:nvSpPr>
        <p:spPr/>
        <p:txBody>
          <a:bodyPr/>
          <a:lstStyle/>
          <a:p>
            <a:fld id="{CB8EDF67-0150-6E4B-8F0D-66B4D42B6E1C}" type="slidenum">
              <a:rPr lang="en-US" smtClean="0"/>
              <a:t>‹#›</a:t>
            </a:fld>
            <a:endParaRPr lang="en-US"/>
          </a:p>
        </p:txBody>
      </p:sp>
    </p:spTree>
    <p:extLst>
      <p:ext uri="{BB962C8B-B14F-4D97-AF65-F5344CB8AC3E}">
        <p14:creationId xmlns:p14="http://schemas.microsoft.com/office/powerpoint/2010/main" val="135628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47023-FFE1-34A5-4626-3FD93CF6D9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A14933-AD26-D04F-EAB4-6F0607F32B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3E9A8B-F23D-5275-1A1B-E86D22F6FE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11C257-6966-83CE-E0A8-7C751B5A0C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4FA5AD-A171-5097-C59F-1229F2EA41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BDE78C-BF59-89ED-DB61-634A21C83EE8}"/>
              </a:ext>
            </a:extLst>
          </p:cNvPr>
          <p:cNvSpPr>
            <a:spLocks noGrp="1"/>
          </p:cNvSpPr>
          <p:nvPr>
            <p:ph type="dt" sz="half" idx="10"/>
          </p:nvPr>
        </p:nvSpPr>
        <p:spPr/>
        <p:txBody>
          <a:bodyPr/>
          <a:lstStyle/>
          <a:p>
            <a:fld id="{F743CE03-7A14-7948-A5D1-B10CA93B5474}" type="datetimeFigureOut">
              <a:rPr lang="en-US" smtClean="0"/>
              <a:t>1/10/2023</a:t>
            </a:fld>
            <a:endParaRPr lang="en-US"/>
          </a:p>
        </p:txBody>
      </p:sp>
      <p:sp>
        <p:nvSpPr>
          <p:cNvPr id="8" name="Footer Placeholder 7">
            <a:extLst>
              <a:ext uri="{FF2B5EF4-FFF2-40B4-BE49-F238E27FC236}">
                <a16:creationId xmlns:a16="http://schemas.microsoft.com/office/drawing/2014/main" id="{D8A5569E-9E1E-55BB-94B1-02ECBED3E8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24ED68-7B36-E7B2-F499-95E57CB48681}"/>
              </a:ext>
            </a:extLst>
          </p:cNvPr>
          <p:cNvSpPr>
            <a:spLocks noGrp="1"/>
          </p:cNvSpPr>
          <p:nvPr>
            <p:ph type="sldNum" sz="quarter" idx="12"/>
          </p:nvPr>
        </p:nvSpPr>
        <p:spPr/>
        <p:txBody>
          <a:bodyPr/>
          <a:lstStyle/>
          <a:p>
            <a:fld id="{CB8EDF67-0150-6E4B-8F0D-66B4D42B6E1C}" type="slidenum">
              <a:rPr lang="en-US" smtClean="0"/>
              <a:t>‹#›</a:t>
            </a:fld>
            <a:endParaRPr lang="en-US"/>
          </a:p>
        </p:txBody>
      </p:sp>
    </p:spTree>
    <p:extLst>
      <p:ext uri="{BB962C8B-B14F-4D97-AF65-F5344CB8AC3E}">
        <p14:creationId xmlns:p14="http://schemas.microsoft.com/office/powerpoint/2010/main" val="3319893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2E9AF-2F75-FCFF-7138-6E2777E856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9C8022-AA2B-2A12-85BE-FE837DD2FC13}"/>
              </a:ext>
            </a:extLst>
          </p:cNvPr>
          <p:cNvSpPr>
            <a:spLocks noGrp="1"/>
          </p:cNvSpPr>
          <p:nvPr>
            <p:ph type="dt" sz="half" idx="10"/>
          </p:nvPr>
        </p:nvSpPr>
        <p:spPr/>
        <p:txBody>
          <a:bodyPr/>
          <a:lstStyle/>
          <a:p>
            <a:fld id="{F743CE03-7A14-7948-A5D1-B10CA93B5474}" type="datetimeFigureOut">
              <a:rPr lang="en-US" smtClean="0"/>
              <a:t>1/10/2023</a:t>
            </a:fld>
            <a:endParaRPr lang="en-US"/>
          </a:p>
        </p:txBody>
      </p:sp>
      <p:sp>
        <p:nvSpPr>
          <p:cNvPr id="4" name="Footer Placeholder 3">
            <a:extLst>
              <a:ext uri="{FF2B5EF4-FFF2-40B4-BE49-F238E27FC236}">
                <a16:creationId xmlns:a16="http://schemas.microsoft.com/office/drawing/2014/main" id="{32A60BB7-3C12-8763-BCAB-12E561FB9E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D4A9FC7-B750-6874-5066-04975609EA18}"/>
              </a:ext>
            </a:extLst>
          </p:cNvPr>
          <p:cNvSpPr>
            <a:spLocks noGrp="1"/>
          </p:cNvSpPr>
          <p:nvPr>
            <p:ph type="sldNum" sz="quarter" idx="12"/>
          </p:nvPr>
        </p:nvSpPr>
        <p:spPr/>
        <p:txBody>
          <a:bodyPr/>
          <a:lstStyle/>
          <a:p>
            <a:fld id="{CB8EDF67-0150-6E4B-8F0D-66B4D42B6E1C}" type="slidenum">
              <a:rPr lang="en-US" smtClean="0"/>
              <a:t>‹#›</a:t>
            </a:fld>
            <a:endParaRPr lang="en-US"/>
          </a:p>
        </p:txBody>
      </p:sp>
    </p:spTree>
    <p:extLst>
      <p:ext uri="{BB962C8B-B14F-4D97-AF65-F5344CB8AC3E}">
        <p14:creationId xmlns:p14="http://schemas.microsoft.com/office/powerpoint/2010/main" val="51837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3A7669-382B-1213-46C6-FDC4AD0839D8}"/>
              </a:ext>
            </a:extLst>
          </p:cNvPr>
          <p:cNvSpPr>
            <a:spLocks noGrp="1"/>
          </p:cNvSpPr>
          <p:nvPr>
            <p:ph type="dt" sz="half" idx="10"/>
          </p:nvPr>
        </p:nvSpPr>
        <p:spPr/>
        <p:txBody>
          <a:bodyPr/>
          <a:lstStyle/>
          <a:p>
            <a:fld id="{F743CE03-7A14-7948-A5D1-B10CA93B5474}" type="datetimeFigureOut">
              <a:rPr lang="en-US" smtClean="0"/>
              <a:t>1/10/2023</a:t>
            </a:fld>
            <a:endParaRPr lang="en-US"/>
          </a:p>
        </p:txBody>
      </p:sp>
      <p:sp>
        <p:nvSpPr>
          <p:cNvPr id="3" name="Footer Placeholder 2">
            <a:extLst>
              <a:ext uri="{FF2B5EF4-FFF2-40B4-BE49-F238E27FC236}">
                <a16:creationId xmlns:a16="http://schemas.microsoft.com/office/drawing/2014/main" id="{77E9E974-13D0-95EF-DA63-653F7D73C8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F5E678-3A97-4CD0-6817-6858D7B20ACE}"/>
              </a:ext>
            </a:extLst>
          </p:cNvPr>
          <p:cNvSpPr>
            <a:spLocks noGrp="1"/>
          </p:cNvSpPr>
          <p:nvPr>
            <p:ph type="sldNum" sz="quarter" idx="12"/>
          </p:nvPr>
        </p:nvSpPr>
        <p:spPr/>
        <p:txBody>
          <a:bodyPr/>
          <a:lstStyle/>
          <a:p>
            <a:fld id="{CB8EDF67-0150-6E4B-8F0D-66B4D42B6E1C}" type="slidenum">
              <a:rPr lang="en-US" smtClean="0"/>
              <a:t>‹#›</a:t>
            </a:fld>
            <a:endParaRPr lang="en-US"/>
          </a:p>
        </p:txBody>
      </p:sp>
    </p:spTree>
    <p:extLst>
      <p:ext uri="{BB962C8B-B14F-4D97-AF65-F5344CB8AC3E}">
        <p14:creationId xmlns:p14="http://schemas.microsoft.com/office/powerpoint/2010/main" val="2273389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3630-D0AF-10D4-8B2E-62E2AB19E6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7CBC28-0ED3-6CAD-2AEB-65847EC038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3474E7-F927-ED5B-ECF0-8B092DD008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8E14D2-4C0C-CD34-C169-A5A4839E3475}"/>
              </a:ext>
            </a:extLst>
          </p:cNvPr>
          <p:cNvSpPr>
            <a:spLocks noGrp="1"/>
          </p:cNvSpPr>
          <p:nvPr>
            <p:ph type="dt" sz="half" idx="10"/>
          </p:nvPr>
        </p:nvSpPr>
        <p:spPr/>
        <p:txBody>
          <a:bodyPr/>
          <a:lstStyle/>
          <a:p>
            <a:fld id="{F743CE03-7A14-7948-A5D1-B10CA93B5474}" type="datetimeFigureOut">
              <a:rPr lang="en-US" smtClean="0"/>
              <a:t>1/10/2023</a:t>
            </a:fld>
            <a:endParaRPr lang="en-US"/>
          </a:p>
        </p:txBody>
      </p:sp>
      <p:sp>
        <p:nvSpPr>
          <p:cNvPr id="6" name="Footer Placeholder 5">
            <a:extLst>
              <a:ext uri="{FF2B5EF4-FFF2-40B4-BE49-F238E27FC236}">
                <a16:creationId xmlns:a16="http://schemas.microsoft.com/office/drawing/2014/main" id="{B6465A8B-FC7F-5789-C0AD-1F8CEE96F0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0F3F28-D57B-BD28-6805-616F1D7FF754}"/>
              </a:ext>
            </a:extLst>
          </p:cNvPr>
          <p:cNvSpPr>
            <a:spLocks noGrp="1"/>
          </p:cNvSpPr>
          <p:nvPr>
            <p:ph type="sldNum" sz="quarter" idx="12"/>
          </p:nvPr>
        </p:nvSpPr>
        <p:spPr/>
        <p:txBody>
          <a:bodyPr/>
          <a:lstStyle/>
          <a:p>
            <a:fld id="{CB8EDF67-0150-6E4B-8F0D-66B4D42B6E1C}" type="slidenum">
              <a:rPr lang="en-US" smtClean="0"/>
              <a:t>‹#›</a:t>
            </a:fld>
            <a:endParaRPr lang="en-US"/>
          </a:p>
        </p:txBody>
      </p:sp>
    </p:spTree>
    <p:extLst>
      <p:ext uri="{BB962C8B-B14F-4D97-AF65-F5344CB8AC3E}">
        <p14:creationId xmlns:p14="http://schemas.microsoft.com/office/powerpoint/2010/main" val="153386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153FB-8603-9245-B13A-18947C2EAD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C89DC1-C196-F9EE-D08B-998C460A9C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85804DD-8872-63EE-CE7A-D65CFE3B77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0CF48-6C12-C760-C2E6-2AB836E5E6C7}"/>
              </a:ext>
            </a:extLst>
          </p:cNvPr>
          <p:cNvSpPr>
            <a:spLocks noGrp="1"/>
          </p:cNvSpPr>
          <p:nvPr>
            <p:ph type="dt" sz="half" idx="10"/>
          </p:nvPr>
        </p:nvSpPr>
        <p:spPr/>
        <p:txBody>
          <a:bodyPr/>
          <a:lstStyle/>
          <a:p>
            <a:fld id="{F743CE03-7A14-7948-A5D1-B10CA93B5474}" type="datetimeFigureOut">
              <a:rPr lang="en-US" smtClean="0"/>
              <a:t>1/10/2023</a:t>
            </a:fld>
            <a:endParaRPr lang="en-US"/>
          </a:p>
        </p:txBody>
      </p:sp>
      <p:sp>
        <p:nvSpPr>
          <p:cNvPr id="6" name="Footer Placeholder 5">
            <a:extLst>
              <a:ext uri="{FF2B5EF4-FFF2-40B4-BE49-F238E27FC236}">
                <a16:creationId xmlns:a16="http://schemas.microsoft.com/office/drawing/2014/main" id="{62A9B1CC-8D0A-B5C1-9014-00A07E140E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C0BC96-5C77-C515-41AF-858D7369812D}"/>
              </a:ext>
            </a:extLst>
          </p:cNvPr>
          <p:cNvSpPr>
            <a:spLocks noGrp="1"/>
          </p:cNvSpPr>
          <p:nvPr>
            <p:ph type="sldNum" sz="quarter" idx="12"/>
          </p:nvPr>
        </p:nvSpPr>
        <p:spPr/>
        <p:txBody>
          <a:bodyPr/>
          <a:lstStyle/>
          <a:p>
            <a:fld id="{CB8EDF67-0150-6E4B-8F0D-66B4D42B6E1C}" type="slidenum">
              <a:rPr lang="en-US" smtClean="0"/>
              <a:t>‹#›</a:t>
            </a:fld>
            <a:endParaRPr lang="en-US"/>
          </a:p>
        </p:txBody>
      </p:sp>
    </p:spTree>
    <p:extLst>
      <p:ext uri="{BB962C8B-B14F-4D97-AF65-F5344CB8AC3E}">
        <p14:creationId xmlns:p14="http://schemas.microsoft.com/office/powerpoint/2010/main" val="127916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3B92C7-D164-A626-BEAA-B5089F9B66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D922E5-CE57-F16D-B993-D69852BE3E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D53CB8-56BC-CEF5-E92C-76EAFD2CE0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3CE03-7A14-7948-A5D1-B10CA93B5474}" type="datetimeFigureOut">
              <a:rPr lang="en-US" smtClean="0"/>
              <a:t>1/10/2023</a:t>
            </a:fld>
            <a:endParaRPr lang="en-US"/>
          </a:p>
        </p:txBody>
      </p:sp>
      <p:sp>
        <p:nvSpPr>
          <p:cNvPr id="5" name="Footer Placeholder 4">
            <a:extLst>
              <a:ext uri="{FF2B5EF4-FFF2-40B4-BE49-F238E27FC236}">
                <a16:creationId xmlns:a16="http://schemas.microsoft.com/office/drawing/2014/main" id="{8C4ADCC4-0A29-A084-4CD3-6130705FEA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04109B-BFD9-6CDC-1139-ECFFF385AD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8EDF67-0150-6E4B-8F0D-66B4D42B6E1C}" type="slidenum">
              <a:rPr lang="en-US" smtClean="0"/>
              <a:t>‹#›</a:t>
            </a:fld>
            <a:endParaRPr lang="en-US"/>
          </a:p>
        </p:txBody>
      </p:sp>
    </p:spTree>
    <p:extLst>
      <p:ext uri="{BB962C8B-B14F-4D97-AF65-F5344CB8AC3E}">
        <p14:creationId xmlns:p14="http://schemas.microsoft.com/office/powerpoint/2010/main" val="3240783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8.jpeg"/><Relationship Id="rId5" Type="http://schemas.openxmlformats.org/officeDocument/2006/relationships/image" Target="../media/image2.png"/><Relationship Id="rId10" Type="http://schemas.openxmlformats.org/officeDocument/2006/relationships/image" Target="../media/image7.jpeg"/><Relationship Id="rId4" Type="http://schemas.openxmlformats.org/officeDocument/2006/relationships/hyperlink" Target="https://doi.org/10.1103/PhysRevB.103.184425" TargetMode="Externa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7.jpeg"/><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10.1103/PhysRevB.103.184425" TargetMode="External"/><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image" Target="../media/image8.jpeg"/><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1" name="Picture 1040">
            <a:extLst>
              <a:ext uri="{FF2B5EF4-FFF2-40B4-BE49-F238E27FC236}">
                <a16:creationId xmlns:a16="http://schemas.microsoft.com/office/drawing/2014/main" id="{0E9E0C90-3906-B164-D663-9D1A9C6F93F1}"/>
              </a:ext>
            </a:extLst>
          </p:cNvPr>
          <p:cNvPicPr>
            <a:picLocks noChangeAspect="1"/>
          </p:cNvPicPr>
          <p:nvPr/>
        </p:nvPicPr>
        <p:blipFill rotWithShape="1">
          <a:blip r:embed="rId3"/>
          <a:srcRect t="1621"/>
          <a:stretch/>
        </p:blipFill>
        <p:spPr>
          <a:xfrm>
            <a:off x="6141396" y="1265325"/>
            <a:ext cx="5650553" cy="4059606"/>
          </a:xfrm>
          <a:prstGeom prst="rect">
            <a:avLst/>
          </a:prstGeom>
          <a:effectLst>
            <a:reflection endPos="0" dist="50800" dir="5400000" sy="-100000" algn="bl" rotWithShape="0"/>
          </a:effectLst>
          <a:scene3d>
            <a:camera prst="orthographicFront">
              <a:rot lat="0" lon="0" rev="0"/>
            </a:camera>
            <a:lightRig rig="threePt" dir="t"/>
          </a:scene3d>
        </p:spPr>
      </p:pic>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9299" y="1178798"/>
            <a:ext cx="5895976" cy="5509200"/>
          </a:xfrm>
          <a:prstGeom prst="rect">
            <a:avLst/>
          </a:prstGeom>
          <a:noFill/>
          <a:ln w="9525">
            <a:noFill/>
            <a:miter lim="800000"/>
            <a:headEnd/>
            <a:tailEnd/>
          </a:ln>
        </p:spPr>
        <p:txBody>
          <a:bodyPr wrap="square">
            <a:spAutoFit/>
          </a:bodyPr>
          <a:lstStyle/>
          <a:p>
            <a:pPr algn="just"/>
            <a:r>
              <a:rPr lang="en-US" sz="1200" dirty="0">
                <a:solidFill>
                  <a:srgbClr val="000000"/>
                </a:solidFill>
                <a:latin typeface="Arial" panose="020B0604020202020204" pitchFamily="34" charset="0"/>
                <a:cs typeface="Arial" panose="020B0604020202020204" pitchFamily="34" charset="0"/>
              </a:rPr>
              <a:t>     Quantum fluctuations can lift the classical degeneracy of the antiferromagnetic ground state in a magnetic field, producing a series of novel spin structures. This was demonstrated in the effective spin-1/2, layered triangular-lattice quantum Heisenberg antiferromagnet Ba</a:t>
            </a:r>
            <a:r>
              <a:rPr lang="en-US" sz="1200" baseline="-25000" dirty="0">
                <a:solidFill>
                  <a:srgbClr val="000000"/>
                </a:solidFill>
                <a:latin typeface="Arial" panose="020B0604020202020204" pitchFamily="34" charset="0"/>
                <a:cs typeface="Arial" panose="020B0604020202020204" pitchFamily="34" charset="0"/>
              </a:rPr>
              <a:t>3</a:t>
            </a:r>
            <a:r>
              <a:rPr lang="en-US" sz="1200" dirty="0">
                <a:solidFill>
                  <a:srgbClr val="000000"/>
                </a:solidFill>
                <a:latin typeface="Arial" panose="020B0604020202020204" pitchFamily="34" charset="0"/>
                <a:cs typeface="Arial" panose="020B0604020202020204" pitchFamily="34" charset="0"/>
              </a:rPr>
              <a:t>CoSb</a:t>
            </a:r>
            <a:r>
              <a:rPr lang="en-US" sz="1200" baseline="-25000" dirty="0">
                <a:solidFill>
                  <a:srgbClr val="000000"/>
                </a:solidFill>
                <a:latin typeface="Arial" panose="020B0604020202020204" pitchFamily="34" charset="0"/>
                <a:cs typeface="Arial" panose="020B0604020202020204" pitchFamily="34" charset="0"/>
              </a:rPr>
              <a:t>2</a:t>
            </a:r>
            <a:r>
              <a:rPr lang="en-US" sz="1200" dirty="0">
                <a:solidFill>
                  <a:srgbClr val="000000"/>
                </a:solidFill>
                <a:latin typeface="Arial" panose="020B0604020202020204" pitchFamily="34" charset="0"/>
                <a:cs typeface="Arial" panose="020B0604020202020204" pitchFamily="34" charset="0"/>
              </a:rPr>
              <a:t>O</a:t>
            </a:r>
            <a:r>
              <a:rPr lang="en-US" sz="1200" baseline="-25000" dirty="0">
                <a:solidFill>
                  <a:srgbClr val="000000"/>
                </a:solidFill>
                <a:latin typeface="Arial" panose="020B0604020202020204" pitchFamily="34" charset="0"/>
                <a:cs typeface="Arial" panose="020B0604020202020204" pitchFamily="34" charset="0"/>
              </a:rPr>
              <a:t>9</a:t>
            </a:r>
            <a:r>
              <a:rPr lang="en-US" sz="1200" dirty="0">
                <a:solidFill>
                  <a:srgbClr val="000000"/>
                </a:solidFill>
                <a:latin typeface="Arial" panose="020B0604020202020204" pitchFamily="34" charset="0"/>
                <a:cs typeface="Arial" panose="020B0604020202020204" pitchFamily="34" charset="0"/>
              </a:rPr>
              <a:t> when magnetic fields were applied within the crystallographic </a:t>
            </a:r>
            <a:r>
              <a:rPr lang="en-US" sz="1200" i="1" dirty="0">
                <a:solidFill>
                  <a:srgbClr val="000000"/>
                </a:solidFill>
                <a:latin typeface="Arial" panose="020B0604020202020204" pitchFamily="34" charset="0"/>
                <a:cs typeface="Arial" panose="020B0604020202020204" pitchFamily="34" charset="0"/>
              </a:rPr>
              <a:t>ab </a:t>
            </a:r>
            <a:r>
              <a:rPr lang="en-US" sz="1200" dirty="0">
                <a:solidFill>
                  <a:srgbClr val="000000"/>
                </a:solidFill>
                <a:latin typeface="Arial" panose="020B0604020202020204" pitchFamily="34" charset="0"/>
                <a:cs typeface="Arial" panose="020B0604020202020204" pitchFamily="34" charset="0"/>
              </a:rPr>
              <a:t>plane. One of the four states arising from quantum fluctuations was found to be the celebrated collinear “up-up-down” (UUD) ordering, with a magnetization equal to 1/3 of the saturation magnetization. This collaboration, led by a MagLab user from an undergraduate institution, employed specific heat, neutron diffraction, thermal conductivity, and magnetic torque measurements to map the phase diagram as a function of magnetic field intensity, temperature, and magnetic field orientation.</a:t>
            </a:r>
          </a:p>
          <a:p>
            <a:pPr algn="just"/>
            <a:r>
              <a:rPr lang="en-US" sz="1200" i="1" dirty="0">
                <a:solidFill>
                  <a:srgbClr val="000000"/>
                </a:solidFill>
                <a:latin typeface="Arial" panose="020B0604020202020204" pitchFamily="34" charset="0"/>
                <a:cs typeface="Arial" panose="020B0604020202020204" pitchFamily="34" charset="0"/>
              </a:rPr>
              <a:t>     </a:t>
            </a:r>
            <a:r>
              <a:rPr lang="en-US" sz="1200" i="1" u="sng" dirty="0">
                <a:solidFill>
                  <a:srgbClr val="000000"/>
                </a:solidFill>
                <a:latin typeface="Arial" panose="020B0604020202020204" pitchFamily="34" charset="0"/>
                <a:cs typeface="Arial" panose="020B0604020202020204" pitchFamily="34" charset="0"/>
              </a:rPr>
              <a:t>The results find that a theoretically unexpected magnetic-field-induced phase exists below the UUD phase at temperatures below 1K, as well as the discovery of an unexpected </a:t>
            </a:r>
            <a:r>
              <a:rPr lang="en-US" sz="1200" i="1" u="sng" dirty="0" err="1">
                <a:solidFill>
                  <a:srgbClr val="000000"/>
                </a:solidFill>
                <a:latin typeface="Arial" panose="020B0604020202020204" pitchFamily="34" charset="0"/>
                <a:cs typeface="Arial" panose="020B0604020202020204" pitchFamily="34" charset="0"/>
              </a:rPr>
              <a:t>tetracritical</a:t>
            </a:r>
            <a:r>
              <a:rPr lang="en-US" sz="1200" i="1" u="sng" dirty="0">
                <a:solidFill>
                  <a:srgbClr val="000000"/>
                </a:solidFill>
                <a:latin typeface="Arial" panose="020B0604020202020204" pitchFamily="34" charset="0"/>
                <a:cs typeface="Arial" panose="020B0604020202020204" pitchFamily="34" charset="0"/>
              </a:rPr>
              <a:t> point in the phase diagram at high field for H ∥ a.</a:t>
            </a:r>
            <a:r>
              <a:rPr lang="en-US" sz="1200" i="1" dirty="0">
                <a:solidFill>
                  <a:srgbClr val="000000"/>
                </a:solidFill>
                <a:latin typeface="Arial" panose="020B0604020202020204" pitchFamily="34" charset="0"/>
                <a:cs typeface="Arial" panose="020B0604020202020204" pitchFamily="34" charset="0"/>
              </a:rPr>
              <a:t> </a:t>
            </a:r>
            <a:r>
              <a:rPr lang="en-US" sz="1200" dirty="0">
                <a:solidFill>
                  <a:srgbClr val="000000"/>
                </a:solidFill>
                <a:latin typeface="Arial" panose="020B0604020202020204" pitchFamily="34" charset="0"/>
                <a:cs typeface="Arial" panose="020B0604020202020204" pitchFamily="34" charset="0"/>
              </a:rPr>
              <a:t>This feature  — and </a:t>
            </a:r>
            <a:r>
              <a:rPr lang="en-US" sz="1200">
                <a:solidFill>
                  <a:srgbClr val="000000"/>
                </a:solidFill>
                <a:latin typeface="Arial" panose="020B0604020202020204" pitchFamily="34" charset="0"/>
                <a:cs typeface="Arial" panose="020B0604020202020204" pitchFamily="34" charset="0"/>
              </a:rPr>
              <a:t>the second order </a:t>
            </a:r>
            <a:r>
              <a:rPr lang="en-US" sz="1200" dirty="0">
                <a:solidFill>
                  <a:srgbClr val="000000"/>
                </a:solidFill>
                <a:latin typeface="Arial" panose="020B0604020202020204" pitchFamily="34" charset="0"/>
                <a:cs typeface="Arial" panose="020B0604020202020204" pitchFamily="34" charset="0"/>
              </a:rPr>
              <a:t>nature of the phase transition — eliminates the theoretically predicted spin structure for the phase that exists between 24 T and 33T and indicates instead the so-called “</a:t>
            </a:r>
            <a:r>
              <a:rPr lang="el-GR" sz="1200" dirty="0">
                <a:solidFill>
                  <a:srgbClr val="000000"/>
                </a:solidFill>
                <a:latin typeface="Arial" panose="020B0604020202020204" pitchFamily="34" charset="0"/>
                <a:cs typeface="Arial" panose="020B0604020202020204" pitchFamily="34" charset="0"/>
              </a:rPr>
              <a:t>Ψ</a:t>
            </a:r>
            <a:r>
              <a:rPr lang="en-US" sz="1200" dirty="0">
                <a:solidFill>
                  <a:srgbClr val="000000"/>
                </a:solidFill>
                <a:latin typeface="Arial" panose="020B0604020202020204" pitchFamily="34" charset="0"/>
                <a:cs typeface="Arial" panose="020B0604020202020204" pitchFamily="34" charset="0"/>
              </a:rPr>
              <a:t>” phase, so denoted due to the co-planar trident arrangement of the three spins. </a:t>
            </a:r>
          </a:p>
          <a:p>
            <a:pPr algn="just"/>
            <a:r>
              <a:rPr lang="en-US" sz="1200" dirty="0">
                <a:solidFill>
                  <a:srgbClr val="000000"/>
                </a:solidFill>
                <a:latin typeface="Arial" panose="020B0604020202020204" pitchFamily="34" charset="0"/>
                <a:cs typeface="Arial" panose="020B0604020202020204" pitchFamily="34" charset="0"/>
              </a:rPr>
              <a:t>     </a:t>
            </a:r>
            <a:r>
              <a:rPr lang="en-US" sz="1200" i="1" u="sng" dirty="0">
                <a:solidFill>
                  <a:srgbClr val="000000"/>
                </a:solidFill>
                <a:latin typeface="Arial" panose="020B0604020202020204" pitchFamily="34" charset="0"/>
                <a:cs typeface="Arial" panose="020B0604020202020204" pitchFamily="34" charset="0"/>
              </a:rPr>
              <a:t>The existence of a </a:t>
            </a:r>
            <a:r>
              <a:rPr lang="en-US" sz="1200" i="1" u="sng" dirty="0" err="1">
                <a:solidFill>
                  <a:srgbClr val="000000"/>
                </a:solidFill>
                <a:latin typeface="Arial" panose="020B0604020202020204" pitchFamily="34" charset="0"/>
                <a:cs typeface="Arial" panose="020B0604020202020204" pitchFamily="34" charset="0"/>
              </a:rPr>
              <a:t>tetracritical</a:t>
            </a:r>
            <a:r>
              <a:rPr lang="en-US" sz="1200" i="1" u="sng" dirty="0">
                <a:solidFill>
                  <a:srgbClr val="000000"/>
                </a:solidFill>
                <a:latin typeface="Arial" panose="020B0604020202020204" pitchFamily="34" charset="0"/>
                <a:cs typeface="Arial" panose="020B0604020202020204" pitchFamily="34" charset="0"/>
              </a:rPr>
              <a:t> point further</a:t>
            </a:r>
            <a:r>
              <a:rPr lang="en-US" sz="1200" b="1" i="1" u="sng" dirty="0">
                <a:solidFill>
                  <a:srgbClr val="000000"/>
                </a:solidFill>
                <a:latin typeface="Arial" panose="020B0604020202020204" pitchFamily="34" charset="0"/>
                <a:cs typeface="Arial" panose="020B0604020202020204" pitchFamily="34" charset="0"/>
              </a:rPr>
              <a:t> </a:t>
            </a:r>
            <a:r>
              <a:rPr lang="en-US" sz="1200" i="1" u="sng" dirty="0">
                <a:solidFill>
                  <a:srgbClr val="000000"/>
                </a:solidFill>
                <a:latin typeface="Arial" panose="020B0604020202020204" pitchFamily="34" charset="0"/>
                <a:cs typeface="Arial" panose="020B0604020202020204" pitchFamily="34" charset="0"/>
              </a:rPr>
              <a:t>reveals that weak interlayer coupling plays an essential role in the magnetic ordering of ‘2D’ triangular lattice quantum antiferromagnets</a:t>
            </a:r>
            <a:r>
              <a:rPr lang="en-US" sz="1200" dirty="0">
                <a:solidFill>
                  <a:srgbClr val="000000"/>
                </a:solidFill>
                <a:latin typeface="Arial" panose="020B0604020202020204" pitchFamily="34" charset="0"/>
                <a:cs typeface="Arial" panose="020B0604020202020204" pitchFamily="34" charset="0"/>
              </a:rPr>
              <a:t>, doubling the period of the magnetic structure along the direction perpendicular to the layers. This allows the spins to change directions in alternating layers, and, in so doing, alters which spin arrangement minimizes magnetic energy in a particular high field phase. </a:t>
            </a:r>
          </a:p>
          <a:p>
            <a:pPr algn="just"/>
            <a:r>
              <a:rPr lang="en-US" sz="1200" dirty="0">
                <a:latin typeface="Arial" panose="020B0604020202020204" pitchFamily="34" charset="0"/>
                <a:cs typeface="Arial" panose="020B0604020202020204" pitchFamily="34" charset="0"/>
              </a:rPr>
              <a:t>     The MagLab’s unique combination of a 35 T resistive magnet, dilution refrigerator, and single-axis rotator made it possible for users to calorimetrically map out the complete phase diagram from zero field to beyond the saturation field of  33 T. </a:t>
            </a:r>
          </a:p>
          <a:p>
            <a:pPr algn="just"/>
            <a:endParaRPr lang="en-US" sz="800" dirty="0">
              <a:latin typeface="Arial" charset="0"/>
            </a:endParaRPr>
          </a:p>
          <a:p>
            <a:pPr algn="just"/>
            <a:endParaRPr lang="en-US" sz="800" dirty="0">
              <a:solidFill>
                <a:srgbClr val="FF0000"/>
              </a:solidFill>
            </a:endParaRPr>
          </a:p>
        </p:txBody>
      </p:sp>
      <p:sp>
        <p:nvSpPr>
          <p:cNvPr id="1029" name="Line 42"/>
          <p:cNvSpPr>
            <a:spLocks noChangeShapeType="1"/>
          </p:cNvSpPr>
          <p:nvPr/>
        </p:nvSpPr>
        <p:spPr bwMode="auto">
          <a:xfrm>
            <a:off x="0" y="1134047"/>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232807"/>
            <a:ext cx="6169940" cy="4976685"/>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93400" y="6233981"/>
            <a:ext cx="11841804" cy="600164"/>
          </a:xfrm>
          <a:prstGeom prst="rect">
            <a:avLst/>
          </a:prstGeom>
          <a:noFill/>
          <a:ln w="9525">
            <a:noFill/>
            <a:miter lim="800000"/>
            <a:headEnd/>
            <a:tailEnd/>
          </a:ln>
          <a:effectLst/>
          <a:scene3d>
            <a:camera prst="orthographicFront"/>
            <a:lightRig rig="threePt" dir="t"/>
          </a:scene3d>
        </p:spPr>
        <p:txBody>
          <a:bodyPr wrap="square">
            <a:spAutoFit/>
          </a:bodyPr>
          <a:lstStyle/>
          <a:p>
            <a:pPr algn="just"/>
            <a:r>
              <a:rPr lang="en-US" sz="1100" b="1" dirty="0">
                <a:solidFill>
                  <a:srgbClr val="333399"/>
                </a:solidFill>
                <a:latin typeface="Arial" panose="020B0604020202020204" pitchFamily="34" charset="0"/>
                <a:cs typeface="Arial" panose="020B0604020202020204" pitchFamily="34" charset="0"/>
              </a:rPr>
              <a:t>Facilities and instrumentation used:</a:t>
            </a:r>
            <a:r>
              <a:rPr lang="en-US" sz="1100" dirty="0">
                <a:solidFill>
                  <a:srgbClr val="333399"/>
                </a:solidFill>
                <a:latin typeface="Arial" panose="020B0604020202020204" pitchFamily="34" charset="0"/>
                <a:cs typeface="Arial" panose="020B0604020202020204" pitchFamily="34" charset="0"/>
              </a:rPr>
              <a:t>  DC field Facility. Heat capacity measurements shown in black done in 35 T resistive magnet and dilution refrigerator. Blue points done using SCM1.  </a:t>
            </a:r>
          </a:p>
          <a:p>
            <a:pPr algn="just"/>
            <a:r>
              <a:rPr lang="en-US" sz="1100" b="1" dirty="0">
                <a:solidFill>
                  <a:srgbClr val="333399"/>
                </a:solidFill>
                <a:latin typeface="Arial" panose="020B0604020202020204" pitchFamily="34" charset="0"/>
                <a:cs typeface="Arial" panose="020B0604020202020204" pitchFamily="34" charset="0"/>
              </a:rPr>
              <a:t>Citation:</a:t>
            </a:r>
            <a:r>
              <a:rPr lang="en-US" sz="1100" b="0" i="0" dirty="0">
                <a:solidFill>
                  <a:srgbClr val="333399"/>
                </a:solidFill>
                <a:effectLst/>
                <a:latin typeface="arial" panose="020B0604020202020204" pitchFamily="34" charset="0"/>
              </a:rPr>
              <a:t> Fortune, N.A.; Huang, Q.; Hong, T.; Ma, J.; Choi, E.S.; Hannahs, S.T.; Zhao, Z.Y.; Sun, X.F.; Takano, Y.; Zhou, H.D., </a:t>
            </a:r>
            <a:r>
              <a:rPr lang="en-US" sz="1100" b="0" i="1" dirty="0">
                <a:solidFill>
                  <a:srgbClr val="333399"/>
                </a:solidFill>
                <a:effectLst/>
                <a:latin typeface="arial" panose="020B0604020202020204" pitchFamily="34" charset="0"/>
              </a:rPr>
              <a:t>Evolution of magnetic field induced ordering in the layered quantum Heisenberg triangular-lattice antiferromagnet,  </a:t>
            </a:r>
            <a:r>
              <a:rPr lang="en-US" sz="1100" b="0" i="0" dirty="0">
                <a:solidFill>
                  <a:srgbClr val="333399"/>
                </a:solidFill>
                <a:effectLst/>
                <a:latin typeface="MJXc-TeX-main-R"/>
              </a:rPr>
              <a:t>Ba3CoSb2O9</a:t>
            </a:r>
            <a:r>
              <a:rPr lang="en-US" sz="1100" b="0" i="0" dirty="0">
                <a:solidFill>
                  <a:srgbClr val="333399"/>
                </a:solidFill>
                <a:effectLst/>
                <a:latin typeface="arial" panose="020B0604020202020204" pitchFamily="34" charset="0"/>
              </a:rPr>
              <a:t>Ba3CoSb2O9</a:t>
            </a:r>
            <a:r>
              <a:rPr lang="en-US" sz="1100" b="0" i="1" dirty="0">
                <a:solidFill>
                  <a:srgbClr val="333399"/>
                </a:solidFill>
                <a:effectLst/>
                <a:latin typeface="arial" panose="020B0604020202020204" pitchFamily="34" charset="0"/>
              </a:rPr>
              <a:t>,</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Physical Review B, 103 (18), 184425 (2021)</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hlinkClick r:id="rId4">
                  <a:extLst>
                    <a:ext uri="{A12FA001-AC4F-418D-AE19-62706E023703}">
                      <ahyp:hlinkClr xmlns:ahyp="http://schemas.microsoft.com/office/drawing/2018/hyperlinkcolor" val="tx"/>
                    </a:ext>
                  </a:extLst>
                </a:hlinkClick>
              </a:rPr>
              <a:t>doi.org/10.1103/PhysRevB.103.184425</a:t>
            </a:r>
            <a:r>
              <a:rPr lang="en-US" sz="1100" dirty="0">
                <a:solidFill>
                  <a:srgbClr val="333399"/>
                </a:solidFill>
                <a:latin typeface="Arial" panose="020B0604020202020204" pitchFamily="34" charset="0"/>
                <a:cs typeface="Arial" panose="020B0604020202020204" pitchFamily="34" charset="0"/>
              </a:rPr>
              <a:t>.</a:t>
            </a:r>
            <a:r>
              <a:rPr lang="en-US" sz="1100" dirty="0">
                <a:solidFill>
                  <a:srgbClr val="333399"/>
                </a:solidFill>
              </a:rPr>
              <a:t> </a:t>
            </a:r>
            <a:endParaRPr lang="en-US" sz="1200" dirty="0">
              <a:solidFill>
                <a:srgbClr val="333399"/>
              </a:solidFill>
            </a:endParaRPr>
          </a:p>
        </p:txBody>
      </p:sp>
      <p:sp>
        <p:nvSpPr>
          <p:cNvPr id="13" name="Text Box 62"/>
          <p:cNvSpPr txBox="1">
            <a:spLocks noChangeArrowheads="1"/>
          </p:cNvSpPr>
          <p:nvPr/>
        </p:nvSpPr>
        <p:spPr bwMode="auto">
          <a:xfrm>
            <a:off x="1253766" y="42336"/>
            <a:ext cx="9521072" cy="1015663"/>
          </a:xfrm>
          <a:prstGeom prst="rect">
            <a:avLst/>
          </a:prstGeom>
          <a:noFill/>
          <a:ln w="9525">
            <a:noFill/>
            <a:miter lim="800000"/>
            <a:headEnd/>
            <a:tailEnd/>
          </a:ln>
        </p:spPr>
        <p:txBody>
          <a:bodyPr wrap="square">
            <a:spAutoFit/>
          </a:bodyPr>
          <a:lstStyle/>
          <a:p>
            <a:pPr algn="ctr">
              <a:spcBef>
                <a:spcPts val="0"/>
              </a:spcBef>
            </a:pPr>
            <a:r>
              <a:rPr lang="en-US" sz="1600" b="1" dirty="0"/>
              <a:t>Quantum Fluctuations Induce Stable Magnetic Arrangements in Layered Materials</a:t>
            </a:r>
          </a:p>
          <a:p>
            <a:pPr algn="ctr">
              <a:spcBef>
                <a:spcPts val="0"/>
              </a:spcBef>
            </a:pPr>
            <a:endParaRPr lang="en-US" sz="600" dirty="0"/>
          </a:p>
          <a:p>
            <a:pPr algn="ctr">
              <a:spcBef>
                <a:spcPts val="0"/>
              </a:spcBef>
            </a:pPr>
            <a:r>
              <a:rPr lang="en-US" sz="1100" dirty="0">
                <a:latin typeface="Arial" panose="020B0604020202020204" pitchFamily="34" charset="0"/>
                <a:cs typeface="Arial" panose="020B0604020202020204" pitchFamily="34" charset="0"/>
              </a:rPr>
              <a:t>N.A. Fortune</a:t>
            </a:r>
            <a:r>
              <a:rPr lang="en-US" sz="1100" baseline="30000" dirty="0">
                <a:latin typeface="Arial" panose="020B0604020202020204" pitchFamily="34" charset="0"/>
                <a:cs typeface="Arial" panose="020B0604020202020204" pitchFamily="34" charset="0"/>
              </a:rPr>
              <a:t>1</a:t>
            </a:r>
            <a:r>
              <a:rPr lang="en-US" sz="1100" dirty="0">
                <a:latin typeface="Arial" panose="020B0604020202020204" pitchFamily="34" charset="0"/>
                <a:cs typeface="Arial" panose="020B0604020202020204" pitchFamily="34" charset="0"/>
              </a:rPr>
              <a:t>, S.T. Hannahs</a:t>
            </a:r>
            <a:r>
              <a:rPr lang="en-US" sz="1100" baseline="30000" dirty="0">
                <a:latin typeface="Arial" panose="020B0604020202020204" pitchFamily="34" charset="0"/>
                <a:cs typeface="Arial" panose="020B0604020202020204" pitchFamily="34" charset="0"/>
              </a:rPr>
              <a:t>2</a:t>
            </a:r>
            <a:r>
              <a:rPr lang="en-US" sz="1100" dirty="0">
                <a:latin typeface="Arial" panose="020B0604020202020204" pitchFamily="34" charset="0"/>
                <a:cs typeface="Arial" panose="020B0604020202020204" pitchFamily="34" charset="0"/>
              </a:rPr>
              <a:t>, E.S. Choi</a:t>
            </a:r>
            <a:r>
              <a:rPr lang="en-US" sz="1100" baseline="30000" dirty="0">
                <a:latin typeface="Arial" panose="020B0604020202020204" pitchFamily="34" charset="0"/>
                <a:cs typeface="Arial" panose="020B0604020202020204" pitchFamily="34" charset="0"/>
              </a:rPr>
              <a:t>2</a:t>
            </a:r>
            <a:r>
              <a:rPr lang="en-US" sz="1100" dirty="0">
                <a:latin typeface="Arial" panose="020B0604020202020204" pitchFamily="34" charset="0"/>
                <a:cs typeface="Arial" panose="020B0604020202020204" pitchFamily="34" charset="0"/>
              </a:rPr>
              <a:t>, Y. Takano</a:t>
            </a:r>
            <a:r>
              <a:rPr lang="en-US" sz="1100" baseline="30000" dirty="0">
                <a:latin typeface="Arial" panose="020B0604020202020204" pitchFamily="34" charset="0"/>
                <a:cs typeface="Arial" panose="020B0604020202020204" pitchFamily="34" charset="0"/>
              </a:rPr>
              <a:t>3</a:t>
            </a:r>
            <a:r>
              <a:rPr lang="en-US" sz="1100" dirty="0">
                <a:latin typeface="Arial" panose="020B0604020202020204" pitchFamily="34" charset="0"/>
                <a:cs typeface="Arial" panose="020B0604020202020204" pitchFamily="34" charset="0"/>
              </a:rPr>
              <a:t>, H.D Zhou</a:t>
            </a:r>
            <a:r>
              <a:rPr lang="en-US" sz="1100" baseline="30000" dirty="0">
                <a:latin typeface="Arial" panose="020B0604020202020204" pitchFamily="34" charset="0"/>
                <a:cs typeface="Arial" panose="020B0604020202020204" pitchFamily="34" charset="0"/>
              </a:rPr>
              <a:t>4</a:t>
            </a:r>
          </a:p>
          <a:p>
            <a:pPr algn="ctr">
              <a:spcBef>
                <a:spcPts val="0"/>
              </a:spcBef>
            </a:pPr>
            <a:r>
              <a:rPr lang="en-US" sz="1100" b="1" dirty="0">
                <a:solidFill>
                  <a:srgbClr val="0033CC"/>
                </a:solidFill>
                <a:latin typeface="Arial" panose="020B0604020202020204" pitchFamily="34" charset="0"/>
                <a:cs typeface="Arial" panose="020B0604020202020204" pitchFamily="34" charset="0"/>
              </a:rPr>
              <a:t>1. Smith College; 2. National High Magnetic </a:t>
            </a:r>
            <a:r>
              <a:rPr lang="en-US" sz="1100" b="1">
                <a:solidFill>
                  <a:srgbClr val="0033CC"/>
                </a:solidFill>
                <a:latin typeface="Arial" panose="020B0604020202020204" pitchFamily="34" charset="0"/>
                <a:cs typeface="Arial" panose="020B0604020202020204" pitchFamily="34" charset="0"/>
              </a:rPr>
              <a:t>Field Laboratory </a:t>
            </a:r>
            <a:r>
              <a:rPr lang="en-US" sz="1100" b="1" dirty="0">
                <a:solidFill>
                  <a:srgbClr val="0033CC"/>
                </a:solidFill>
                <a:latin typeface="Arial" panose="020B0604020202020204" pitchFamily="34" charset="0"/>
                <a:cs typeface="Arial" panose="020B0604020202020204" pitchFamily="34" charset="0"/>
              </a:rPr>
              <a:t>; 3. University of Florida ; 4. University of Tennessee </a:t>
            </a:r>
          </a:p>
          <a:p>
            <a:pPr algn="ctr">
              <a:spcBef>
                <a:spcPts val="0"/>
              </a:spcBef>
            </a:pPr>
            <a:r>
              <a:rPr lang="en-US" sz="600" b="1" dirty="0">
                <a:solidFill>
                  <a:srgbClr val="0033CC"/>
                </a:solidFill>
              </a:rPr>
              <a:t> </a:t>
            </a:r>
          </a:p>
          <a:p>
            <a:pPr algn="ctr">
              <a:spcBef>
                <a:spcPts val="0"/>
              </a:spcBef>
            </a:pPr>
            <a:r>
              <a:rPr lang="en-US" sz="1050" b="1" dirty="0">
                <a:latin typeface="Arial" panose="020B0604020202020204" pitchFamily="34" charset="0"/>
                <a:cs typeface="Arial" panose="020B0604020202020204" pitchFamily="34" charset="0"/>
              </a:rPr>
              <a:t>Funding Grants:</a:t>
            </a:r>
            <a:r>
              <a:rPr lang="en-US" sz="1050" dirty="0">
                <a:latin typeface="Arial" panose="020B0604020202020204" pitchFamily="34" charset="0"/>
                <a:cs typeface="Arial" panose="020B0604020202020204" pitchFamily="34" charset="0"/>
              </a:rPr>
              <a:t>  G.S. </a:t>
            </a:r>
            <a:r>
              <a:rPr lang="en-US" sz="1050" dirty="0" err="1">
                <a:latin typeface="Arial" panose="020B0604020202020204" pitchFamily="34" charset="0"/>
                <a:cs typeface="Arial" panose="020B0604020202020204" pitchFamily="34" charset="0"/>
              </a:rPr>
              <a:t>Boebinger</a:t>
            </a:r>
            <a:r>
              <a:rPr lang="en-US" sz="1050" dirty="0">
                <a:latin typeface="Arial" panose="020B0604020202020204" pitchFamily="34" charset="0"/>
                <a:cs typeface="Arial" panose="020B0604020202020204" pitchFamily="34" charset="0"/>
              </a:rPr>
              <a:t> (NSF DMR-1644779), Y. Takano &amp; E.S. Choi (NHMFL UCGP)</a:t>
            </a:r>
            <a:endParaRPr lang="en-US" sz="1050" b="1" dirty="0">
              <a:solidFill>
                <a:srgbClr val="0033CC"/>
              </a:solidFill>
              <a:latin typeface="Arial" panose="020B0604020202020204" pitchFamily="34" charset="0"/>
              <a:cs typeface="Arial" panose="020B0604020202020204" pitchFamily="34" charset="0"/>
            </a:endParaRPr>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1989"/>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3" name="TextBox 1042">
            <a:extLst>
              <a:ext uri="{FF2B5EF4-FFF2-40B4-BE49-F238E27FC236}">
                <a16:creationId xmlns:a16="http://schemas.microsoft.com/office/drawing/2014/main" id="{C40ED3B5-13D1-493E-3284-219DFF1DA135}"/>
              </a:ext>
            </a:extLst>
          </p:cNvPr>
          <p:cNvSpPr txBox="1"/>
          <p:nvPr/>
        </p:nvSpPr>
        <p:spPr>
          <a:xfrm>
            <a:off x="5987585" y="5288358"/>
            <a:ext cx="6084621" cy="938719"/>
          </a:xfrm>
          <a:prstGeom prst="rect">
            <a:avLst/>
          </a:prstGeom>
          <a:noFill/>
        </p:spPr>
        <p:txBody>
          <a:bodyPr wrap="square" rtlCol="0">
            <a:spAutoFit/>
          </a:bodyPr>
          <a:lstStyle/>
          <a:p>
            <a:pPr algn="just"/>
            <a:r>
              <a:rPr lang="en-US" sz="1100" dirty="0">
                <a:latin typeface="Arial" panose="020B0604020202020204" pitchFamily="34" charset="0"/>
                <a:cs typeface="Arial" panose="020B0604020202020204" pitchFamily="34" charset="0"/>
              </a:rPr>
              <a:t>Calorimetrically determined magnetic phase diagram for Ba</a:t>
            </a:r>
            <a:r>
              <a:rPr lang="en-US" sz="1100" baseline="-25000" dirty="0">
                <a:latin typeface="Arial" panose="020B0604020202020204" pitchFamily="34" charset="0"/>
                <a:cs typeface="Arial" panose="020B0604020202020204" pitchFamily="34" charset="0"/>
              </a:rPr>
              <a:t>3</a:t>
            </a:r>
            <a:r>
              <a:rPr lang="en-US" sz="1100" dirty="0">
                <a:latin typeface="Arial" panose="020B0604020202020204" pitchFamily="34" charset="0"/>
                <a:cs typeface="Arial" panose="020B0604020202020204" pitchFamily="34" charset="0"/>
              </a:rPr>
              <a:t>CoSb</a:t>
            </a:r>
            <a:r>
              <a:rPr lang="en-US" sz="1100" baseline="-25000" dirty="0">
                <a:latin typeface="Arial" panose="020B0604020202020204" pitchFamily="34" charset="0"/>
                <a:cs typeface="Arial" panose="020B0604020202020204" pitchFamily="34" charset="0"/>
              </a:rPr>
              <a:t>2</a:t>
            </a:r>
            <a:r>
              <a:rPr lang="en-US" sz="1100" dirty="0">
                <a:latin typeface="Arial" panose="020B0604020202020204" pitchFamily="34" charset="0"/>
                <a:cs typeface="Arial" panose="020B0604020202020204" pitchFamily="34" charset="0"/>
              </a:rPr>
              <a:t>O</a:t>
            </a:r>
            <a:r>
              <a:rPr lang="en-US" sz="1100" baseline="-25000" dirty="0">
                <a:latin typeface="Arial" panose="020B0604020202020204" pitchFamily="34" charset="0"/>
                <a:cs typeface="Arial" panose="020B0604020202020204" pitchFamily="34" charset="0"/>
              </a:rPr>
              <a:t>9 </a:t>
            </a:r>
            <a:r>
              <a:rPr lang="en-US" sz="1100" dirty="0">
                <a:latin typeface="Arial" panose="020B0604020202020204" pitchFamily="34" charset="0"/>
                <a:cs typeface="Arial" panose="020B0604020202020204" pitchFamily="34" charset="0"/>
              </a:rPr>
              <a:t>for in-plane magnetic field (H ∥ a). Insets show the classical ground state (a 3D cone), which contrasts with the observed series of four co-planar (2D) spin arrangements that are stabilized by quantum fluctuations. Note the still-unexplained phase below 1K for magnetic fields between 6T and 11T, as well as the </a:t>
            </a:r>
            <a:r>
              <a:rPr lang="en-US" sz="1100" dirty="0" err="1">
                <a:latin typeface="Arial" panose="020B0604020202020204" pitchFamily="34" charset="0"/>
                <a:cs typeface="Arial" panose="020B0604020202020204" pitchFamily="34" charset="0"/>
              </a:rPr>
              <a:t>tetracritical</a:t>
            </a:r>
            <a:r>
              <a:rPr lang="en-US" sz="1100" dirty="0">
                <a:latin typeface="Arial" panose="020B0604020202020204" pitchFamily="34" charset="0"/>
                <a:cs typeface="Arial" panose="020B0604020202020204" pitchFamily="34" charset="0"/>
              </a:rPr>
              <a:t> point at 4K and 18T, where four states meet at a single point.</a:t>
            </a:r>
            <a:endParaRPr lang="en-US" sz="1100" baseline="-25000" dirty="0"/>
          </a:p>
        </p:txBody>
      </p:sp>
      <p:sp>
        <p:nvSpPr>
          <p:cNvPr id="16" name="Rectangle 15">
            <a:extLst>
              <a:ext uri="{FF2B5EF4-FFF2-40B4-BE49-F238E27FC236}">
                <a16:creationId xmlns:a16="http://schemas.microsoft.com/office/drawing/2014/main" id="{3960AB11-4B13-8A3A-DC43-C21B8BDA0095}"/>
              </a:ext>
            </a:extLst>
          </p:cNvPr>
          <p:cNvSpPr/>
          <p:nvPr/>
        </p:nvSpPr>
        <p:spPr>
          <a:xfrm>
            <a:off x="6968384" y="1508543"/>
            <a:ext cx="590605" cy="997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a16="http://schemas.microsoft.com/office/drawing/2014/main" id="{54FC7656-9BDB-3C72-8304-1F72C288469B}"/>
              </a:ext>
            </a:extLst>
          </p:cNvPr>
          <p:cNvGrpSpPr/>
          <p:nvPr/>
        </p:nvGrpSpPr>
        <p:grpSpPr>
          <a:xfrm>
            <a:off x="6503098" y="3127246"/>
            <a:ext cx="1534292" cy="859909"/>
            <a:chOff x="7246720" y="3304845"/>
            <a:chExt cx="521251" cy="755417"/>
          </a:xfrm>
          <a:scene3d>
            <a:camera prst="orthographicFront">
              <a:rot lat="600000" lon="4200000" rev="0"/>
            </a:camera>
            <a:lightRig rig="threePt" dir="t"/>
          </a:scene3d>
        </p:grpSpPr>
        <p:sp>
          <p:nvSpPr>
            <p:cNvPr id="50" name="Rectangle 49">
              <a:extLst>
                <a:ext uri="{FF2B5EF4-FFF2-40B4-BE49-F238E27FC236}">
                  <a16:creationId xmlns:a16="http://schemas.microsoft.com/office/drawing/2014/main" id="{E2B066D2-A446-1EEF-2813-7D743F68758D}"/>
                </a:ext>
              </a:extLst>
            </p:cNvPr>
            <p:cNvSpPr/>
            <p:nvPr/>
          </p:nvSpPr>
          <p:spPr>
            <a:xfrm rot="16200000">
              <a:off x="7129637" y="3421928"/>
              <a:ext cx="755417" cy="5212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1" name="Picture 50">
              <a:extLst>
                <a:ext uri="{FF2B5EF4-FFF2-40B4-BE49-F238E27FC236}">
                  <a16:creationId xmlns:a16="http://schemas.microsoft.com/office/drawing/2014/main" id="{A4389195-1D52-4D4C-D790-8B69D8FD58FC}"/>
                </a:ext>
              </a:extLst>
            </p:cNvPr>
            <p:cNvPicPr>
              <a:picLocks noChangeAspect="1"/>
            </p:cNvPicPr>
            <p:nvPr/>
          </p:nvPicPr>
          <p:blipFill>
            <a:blip r:embed="rId5"/>
            <a:stretch>
              <a:fillRect/>
            </a:stretch>
          </p:blipFill>
          <p:spPr>
            <a:xfrm>
              <a:off x="7285721" y="3341342"/>
              <a:ext cx="438702" cy="682426"/>
            </a:xfrm>
            <a:prstGeom prst="rect">
              <a:avLst/>
            </a:prstGeom>
          </p:spPr>
        </p:pic>
      </p:grpSp>
      <p:grpSp>
        <p:nvGrpSpPr>
          <p:cNvPr id="61" name="Group 60">
            <a:extLst>
              <a:ext uri="{FF2B5EF4-FFF2-40B4-BE49-F238E27FC236}">
                <a16:creationId xmlns:a16="http://schemas.microsoft.com/office/drawing/2014/main" id="{9C0F835C-FD65-08BA-3EE1-EB96A7A2CE76}"/>
              </a:ext>
            </a:extLst>
          </p:cNvPr>
          <p:cNvGrpSpPr/>
          <p:nvPr/>
        </p:nvGrpSpPr>
        <p:grpSpPr>
          <a:xfrm>
            <a:off x="7529023" y="3486390"/>
            <a:ext cx="1720290" cy="780134"/>
            <a:chOff x="8148534" y="3388210"/>
            <a:chExt cx="635487" cy="815247"/>
          </a:xfrm>
        </p:grpSpPr>
        <p:sp>
          <p:nvSpPr>
            <p:cNvPr id="59" name="Rectangle 58">
              <a:extLst>
                <a:ext uri="{FF2B5EF4-FFF2-40B4-BE49-F238E27FC236}">
                  <a16:creationId xmlns:a16="http://schemas.microsoft.com/office/drawing/2014/main" id="{F2E90F03-5320-48C4-A2CB-13A04CD90E7A}"/>
                </a:ext>
              </a:extLst>
            </p:cNvPr>
            <p:cNvSpPr/>
            <p:nvPr/>
          </p:nvSpPr>
          <p:spPr>
            <a:xfrm rot="10800000">
              <a:off x="8148534" y="3388210"/>
              <a:ext cx="635487" cy="815247"/>
            </a:xfrm>
            <a:prstGeom prst="rect">
              <a:avLst/>
            </a:prstGeom>
            <a:scene3d>
              <a:camera prst="orthographicFront">
                <a:rot lat="600000" lon="42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59">
              <a:extLst>
                <a:ext uri="{FF2B5EF4-FFF2-40B4-BE49-F238E27FC236}">
                  <a16:creationId xmlns:a16="http://schemas.microsoft.com/office/drawing/2014/main" id="{DB86C9E5-FE52-740F-DBC3-39C5773F92BA}"/>
                </a:ext>
              </a:extLst>
            </p:cNvPr>
            <p:cNvPicPr>
              <a:picLocks noChangeAspect="1"/>
            </p:cNvPicPr>
            <p:nvPr/>
          </p:nvPicPr>
          <p:blipFill>
            <a:blip r:embed="rId6"/>
            <a:stretch>
              <a:fillRect/>
            </a:stretch>
          </p:blipFill>
          <p:spPr>
            <a:xfrm>
              <a:off x="8273082" y="3429000"/>
              <a:ext cx="382394" cy="731045"/>
            </a:xfrm>
            <a:prstGeom prst="rect">
              <a:avLst/>
            </a:prstGeom>
            <a:scene3d>
              <a:camera prst="orthographicFront">
                <a:rot lat="600000" lon="4200000" rev="0"/>
              </a:camera>
              <a:lightRig rig="threePt" dir="t"/>
            </a:scene3d>
          </p:spPr>
        </p:pic>
      </p:grpSp>
      <p:grpSp>
        <p:nvGrpSpPr>
          <p:cNvPr id="63" name="Group 62">
            <a:extLst>
              <a:ext uri="{FF2B5EF4-FFF2-40B4-BE49-F238E27FC236}">
                <a16:creationId xmlns:a16="http://schemas.microsoft.com/office/drawing/2014/main" id="{B506204D-5E71-628B-4E26-A8E9858E8F8C}"/>
              </a:ext>
            </a:extLst>
          </p:cNvPr>
          <p:cNvGrpSpPr/>
          <p:nvPr/>
        </p:nvGrpSpPr>
        <p:grpSpPr>
          <a:xfrm>
            <a:off x="8604967" y="3781477"/>
            <a:ext cx="1465049" cy="758821"/>
            <a:chOff x="8975689" y="3449409"/>
            <a:chExt cx="792976" cy="792975"/>
          </a:xfrm>
        </p:grpSpPr>
        <p:sp>
          <p:nvSpPr>
            <p:cNvPr id="58" name="Rectangle 57">
              <a:extLst>
                <a:ext uri="{FF2B5EF4-FFF2-40B4-BE49-F238E27FC236}">
                  <a16:creationId xmlns:a16="http://schemas.microsoft.com/office/drawing/2014/main" id="{CBA90F32-835C-8E6F-DB7F-770007D802FE}"/>
                </a:ext>
              </a:extLst>
            </p:cNvPr>
            <p:cNvSpPr/>
            <p:nvPr/>
          </p:nvSpPr>
          <p:spPr>
            <a:xfrm rot="10800000">
              <a:off x="8975689" y="3449409"/>
              <a:ext cx="792976" cy="792975"/>
            </a:xfrm>
            <a:prstGeom prst="rect">
              <a:avLst/>
            </a:prstGeom>
            <a:scene3d>
              <a:camera prst="orthographicFront">
                <a:rot lat="600000" lon="42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61">
              <a:extLst>
                <a:ext uri="{FF2B5EF4-FFF2-40B4-BE49-F238E27FC236}">
                  <a16:creationId xmlns:a16="http://schemas.microsoft.com/office/drawing/2014/main" id="{FCA9EAEA-13F8-20C7-61FF-7DE076BA2884}"/>
                </a:ext>
              </a:extLst>
            </p:cNvPr>
            <p:cNvPicPr>
              <a:picLocks noChangeAspect="1"/>
            </p:cNvPicPr>
            <p:nvPr/>
          </p:nvPicPr>
          <p:blipFill>
            <a:blip r:embed="rId7"/>
            <a:stretch>
              <a:fillRect/>
            </a:stretch>
          </p:blipFill>
          <p:spPr>
            <a:xfrm>
              <a:off x="9052467" y="3563337"/>
              <a:ext cx="635488" cy="573185"/>
            </a:xfrm>
            <a:prstGeom prst="rect">
              <a:avLst/>
            </a:prstGeom>
            <a:scene3d>
              <a:camera prst="orthographicFront">
                <a:rot lat="600000" lon="4200000" rev="0"/>
              </a:camera>
              <a:lightRig rig="threePt" dir="t"/>
            </a:scene3d>
          </p:spPr>
        </p:pic>
      </p:grpSp>
      <p:sp>
        <p:nvSpPr>
          <p:cNvPr id="1038" name="Parallelogram 1037">
            <a:extLst>
              <a:ext uri="{FF2B5EF4-FFF2-40B4-BE49-F238E27FC236}">
                <a16:creationId xmlns:a16="http://schemas.microsoft.com/office/drawing/2014/main" id="{CEF45D79-E95B-3847-F952-7D687EADFD98}"/>
              </a:ext>
            </a:extLst>
          </p:cNvPr>
          <p:cNvSpPr/>
          <p:nvPr/>
        </p:nvSpPr>
        <p:spPr>
          <a:xfrm rot="16200000">
            <a:off x="9003014" y="1603753"/>
            <a:ext cx="962750" cy="534837"/>
          </a:xfrm>
          <a:prstGeom prst="parallelogram">
            <a:avLst>
              <a:gd name="adj" fmla="val 31523"/>
            </a:avLst>
          </a:prstGeom>
          <a:solidFill>
            <a:schemeClr val="accent1">
              <a:alpha val="92085"/>
            </a:schemeClr>
          </a:solidFill>
          <a:ln>
            <a:solidFill>
              <a:schemeClr val="accent1">
                <a:shade val="50000"/>
              </a:schemeClr>
            </a:solidFill>
          </a:ln>
          <a:effectLst>
            <a:reflection endPos="0" dist="50800" dir="5400000" sy="-100000" algn="bl" rotWithShape="0"/>
          </a:effectLst>
          <a:scene3d>
            <a:camera prst="orthographicFront"/>
            <a:lightRig rig="threePt" dir="t"/>
          </a:scene3d>
          <a:sp3d prstMaterial="powde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9" name="Picture 1038">
            <a:extLst>
              <a:ext uri="{FF2B5EF4-FFF2-40B4-BE49-F238E27FC236}">
                <a16:creationId xmlns:a16="http://schemas.microsoft.com/office/drawing/2014/main" id="{FD642042-A210-604A-9F93-32326B817DAC}"/>
              </a:ext>
            </a:extLst>
          </p:cNvPr>
          <p:cNvPicPr>
            <a:picLocks noChangeAspect="1"/>
          </p:cNvPicPr>
          <p:nvPr/>
        </p:nvPicPr>
        <p:blipFill>
          <a:blip r:embed="rId8">
            <a:alphaModFix amt="66000"/>
          </a:blip>
          <a:stretch>
            <a:fillRect/>
          </a:stretch>
        </p:blipFill>
        <p:spPr>
          <a:xfrm>
            <a:off x="9006012" y="1480332"/>
            <a:ext cx="1043762" cy="778515"/>
          </a:xfrm>
          <a:prstGeom prst="rect">
            <a:avLst/>
          </a:prstGeom>
          <a:scene3d>
            <a:camera prst="orthographicFront">
              <a:rot lat="0" lon="0" rev="0"/>
            </a:camera>
            <a:lightRig rig="threePt" dir="t"/>
          </a:scene3d>
        </p:spPr>
      </p:pic>
      <p:sp>
        <p:nvSpPr>
          <p:cNvPr id="11" name="TextBox 10">
            <a:extLst>
              <a:ext uri="{FF2B5EF4-FFF2-40B4-BE49-F238E27FC236}">
                <a16:creationId xmlns:a16="http://schemas.microsoft.com/office/drawing/2014/main" id="{26EA7EA4-2BBE-3782-0377-AA675EF213FC}"/>
              </a:ext>
            </a:extLst>
          </p:cNvPr>
          <p:cNvSpPr txBox="1"/>
          <p:nvPr/>
        </p:nvSpPr>
        <p:spPr>
          <a:xfrm>
            <a:off x="9832083" y="2012301"/>
            <a:ext cx="1862389" cy="461665"/>
          </a:xfrm>
          <a:prstGeom prst="rect">
            <a:avLst/>
          </a:prstGeom>
          <a:noFill/>
        </p:spPr>
        <p:txBody>
          <a:bodyPr wrap="square" rtlCol="0">
            <a:spAutoFit/>
          </a:bodyPr>
          <a:lstStyle/>
          <a:p>
            <a:r>
              <a:rPr lang="en-US" sz="1200" dirty="0">
                <a:solidFill>
                  <a:srgbClr val="FF0000"/>
                </a:solidFill>
              </a:rPr>
              <a:t>The classical paramagnetic spin structure is a 3D cone</a:t>
            </a:r>
          </a:p>
        </p:txBody>
      </p:sp>
      <p:sp>
        <p:nvSpPr>
          <p:cNvPr id="24" name="Rectangle 23">
            <a:extLst>
              <a:ext uri="{FF2B5EF4-FFF2-40B4-BE49-F238E27FC236}">
                <a16:creationId xmlns:a16="http://schemas.microsoft.com/office/drawing/2014/main" id="{9BF40FAB-DB43-F73B-B26B-53F3C39BDAC2}"/>
              </a:ext>
            </a:extLst>
          </p:cNvPr>
          <p:cNvSpPr/>
          <p:nvPr/>
        </p:nvSpPr>
        <p:spPr>
          <a:xfrm>
            <a:off x="6929415" y="1337361"/>
            <a:ext cx="655543" cy="7661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0B173775-D576-88C6-8CCC-1C92BEDF504A}"/>
              </a:ext>
            </a:extLst>
          </p:cNvPr>
          <p:cNvGrpSpPr/>
          <p:nvPr/>
        </p:nvGrpSpPr>
        <p:grpSpPr>
          <a:xfrm>
            <a:off x="6942688" y="1761551"/>
            <a:ext cx="320656" cy="637046"/>
            <a:chOff x="7283158" y="1648220"/>
            <a:chExt cx="389851" cy="898613"/>
          </a:xfrm>
        </p:grpSpPr>
        <p:sp>
          <p:nvSpPr>
            <p:cNvPr id="26" name="Parallelogram 25">
              <a:extLst>
                <a:ext uri="{FF2B5EF4-FFF2-40B4-BE49-F238E27FC236}">
                  <a16:creationId xmlns:a16="http://schemas.microsoft.com/office/drawing/2014/main" id="{4315A642-6E7C-84AF-B397-5AAAFAF5A384}"/>
                </a:ext>
              </a:extLst>
            </p:cNvPr>
            <p:cNvSpPr/>
            <p:nvPr/>
          </p:nvSpPr>
          <p:spPr>
            <a:xfrm rot="16200000">
              <a:off x="7274676" y="1962729"/>
              <a:ext cx="604357" cy="192309"/>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Parallelogram 26">
              <a:extLst>
                <a:ext uri="{FF2B5EF4-FFF2-40B4-BE49-F238E27FC236}">
                  <a16:creationId xmlns:a16="http://schemas.microsoft.com/office/drawing/2014/main" id="{3EFEE20E-5A65-33A3-CBC2-836C21194AC9}"/>
                </a:ext>
              </a:extLst>
            </p:cNvPr>
            <p:cNvSpPr/>
            <p:nvPr/>
          </p:nvSpPr>
          <p:spPr>
            <a:xfrm rot="16200000">
              <a:off x="7173287" y="1999166"/>
              <a:ext cx="604357" cy="192309"/>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Parallelogram 27">
              <a:extLst>
                <a:ext uri="{FF2B5EF4-FFF2-40B4-BE49-F238E27FC236}">
                  <a16:creationId xmlns:a16="http://schemas.microsoft.com/office/drawing/2014/main" id="{B237D92E-A995-22D0-8765-5A6666DB8A0A}"/>
                </a:ext>
              </a:extLst>
            </p:cNvPr>
            <p:cNvSpPr/>
            <p:nvPr/>
          </p:nvSpPr>
          <p:spPr>
            <a:xfrm rot="16200000">
              <a:off x="7077134" y="2035603"/>
              <a:ext cx="604356" cy="192307"/>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a:extLst>
                <a:ext uri="{FF2B5EF4-FFF2-40B4-BE49-F238E27FC236}">
                  <a16:creationId xmlns:a16="http://schemas.microsoft.com/office/drawing/2014/main" id="{3375BBB3-8E32-77DB-EDFC-714B541474B4}"/>
                </a:ext>
              </a:extLst>
            </p:cNvPr>
            <p:cNvCxnSpPr>
              <a:cxnSpLocks/>
            </p:cNvCxnSpPr>
            <p:nvPr/>
          </p:nvCxnSpPr>
          <p:spPr>
            <a:xfrm flipV="1">
              <a:off x="7509463" y="1648220"/>
              <a:ext cx="0" cy="89861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30" name="TextBox 29">
            <a:extLst>
              <a:ext uri="{FF2B5EF4-FFF2-40B4-BE49-F238E27FC236}">
                <a16:creationId xmlns:a16="http://schemas.microsoft.com/office/drawing/2014/main" id="{8959C3D9-9C08-CF0C-1F3E-2E1202E16477}"/>
              </a:ext>
            </a:extLst>
          </p:cNvPr>
          <p:cNvSpPr txBox="1"/>
          <p:nvPr/>
        </p:nvSpPr>
        <p:spPr>
          <a:xfrm>
            <a:off x="6880632" y="1460063"/>
            <a:ext cx="537561" cy="276999"/>
          </a:xfrm>
          <a:prstGeom prst="rect">
            <a:avLst/>
          </a:prstGeom>
          <a:noFill/>
        </p:spPr>
        <p:txBody>
          <a:bodyPr wrap="square" rtlCol="0">
            <a:spAutoFit/>
          </a:bodyPr>
          <a:lstStyle/>
          <a:p>
            <a:r>
              <a:rPr lang="en-US" sz="1200" dirty="0">
                <a:solidFill>
                  <a:srgbClr val="FF0000"/>
                </a:solidFill>
              </a:rPr>
              <a:t>H ∥ a</a:t>
            </a:r>
          </a:p>
        </p:txBody>
      </p:sp>
      <p:grpSp>
        <p:nvGrpSpPr>
          <p:cNvPr id="35" name="Group 34">
            <a:extLst>
              <a:ext uri="{FF2B5EF4-FFF2-40B4-BE49-F238E27FC236}">
                <a16:creationId xmlns:a16="http://schemas.microsoft.com/office/drawing/2014/main" id="{F4AAD185-C136-4D36-8592-87C39C13A0E2}"/>
              </a:ext>
            </a:extLst>
          </p:cNvPr>
          <p:cNvGrpSpPr/>
          <p:nvPr/>
        </p:nvGrpSpPr>
        <p:grpSpPr>
          <a:xfrm>
            <a:off x="9720351" y="3808934"/>
            <a:ext cx="1693959" cy="758821"/>
            <a:chOff x="9751808" y="3430420"/>
            <a:chExt cx="853202" cy="758821"/>
          </a:xfrm>
        </p:grpSpPr>
        <p:sp>
          <p:nvSpPr>
            <p:cNvPr id="36" name="Rectangle 35">
              <a:extLst>
                <a:ext uri="{FF2B5EF4-FFF2-40B4-BE49-F238E27FC236}">
                  <a16:creationId xmlns:a16="http://schemas.microsoft.com/office/drawing/2014/main" id="{A6AF6A58-0E4E-485B-BE4E-F7D77EBFD36D}"/>
                </a:ext>
              </a:extLst>
            </p:cNvPr>
            <p:cNvSpPr/>
            <p:nvPr/>
          </p:nvSpPr>
          <p:spPr>
            <a:xfrm rot="10800000">
              <a:off x="9751808" y="3430420"/>
              <a:ext cx="853202" cy="758821"/>
            </a:xfrm>
            <a:prstGeom prst="rect">
              <a:avLst/>
            </a:prstGeom>
            <a:scene3d>
              <a:camera prst="orthographicFront">
                <a:rot lat="600000" lon="42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a:extLst>
                <a:ext uri="{FF2B5EF4-FFF2-40B4-BE49-F238E27FC236}">
                  <a16:creationId xmlns:a16="http://schemas.microsoft.com/office/drawing/2014/main" id="{08C80AD7-9DF7-4A0E-A4DB-11EE106FBA83}"/>
                </a:ext>
              </a:extLst>
            </p:cNvPr>
            <p:cNvPicPr>
              <a:picLocks noChangeAspect="1"/>
            </p:cNvPicPr>
            <p:nvPr/>
          </p:nvPicPr>
          <p:blipFill>
            <a:blip r:embed="rId9"/>
            <a:stretch>
              <a:fillRect/>
            </a:stretch>
          </p:blipFill>
          <p:spPr>
            <a:xfrm>
              <a:off x="9845944" y="3529569"/>
              <a:ext cx="658388" cy="548497"/>
            </a:xfrm>
            <a:prstGeom prst="rect">
              <a:avLst/>
            </a:prstGeom>
            <a:scene3d>
              <a:camera prst="orthographicFront">
                <a:rot lat="600000" lon="4200000" rev="0"/>
              </a:camera>
              <a:lightRig rig="threePt" dir="t"/>
            </a:scene3d>
          </p:spPr>
        </p:pic>
      </p:grpSp>
      <p:pic>
        <p:nvPicPr>
          <p:cNvPr id="38" name="Picture 37" descr="NSF logo.jpg">
            <a:extLst>
              <a:ext uri="{FF2B5EF4-FFF2-40B4-BE49-F238E27FC236}">
                <a16:creationId xmlns:a16="http://schemas.microsoft.com/office/drawing/2014/main" id="{C4D3FCA6-A996-48E8-A34A-5CAABC6C42B9}"/>
              </a:ext>
            </a:extLst>
          </p:cNvPr>
          <p:cNvPicPr>
            <a:picLocks noChangeAspect="1"/>
          </p:cNvPicPr>
          <p:nvPr/>
        </p:nvPicPr>
        <p:blipFill>
          <a:blip r:embed="rId10" cstate="print"/>
          <a:stretch>
            <a:fillRect/>
          </a:stretch>
        </p:blipFill>
        <p:spPr>
          <a:xfrm>
            <a:off x="11082654" y="63466"/>
            <a:ext cx="1017188" cy="1023315"/>
          </a:xfrm>
          <a:prstGeom prst="rect">
            <a:avLst/>
          </a:prstGeom>
        </p:spPr>
      </p:pic>
      <p:pic>
        <p:nvPicPr>
          <p:cNvPr id="39" name="Picture 38" descr="JustM_purple.jpg">
            <a:extLst>
              <a:ext uri="{FF2B5EF4-FFF2-40B4-BE49-F238E27FC236}">
                <a16:creationId xmlns:a16="http://schemas.microsoft.com/office/drawing/2014/main" id="{D35CB7AE-F9A1-4F4D-8870-745D62380034}"/>
              </a:ext>
            </a:extLst>
          </p:cNvPr>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91911" y="102745"/>
            <a:ext cx="792698" cy="944759"/>
          </a:xfrm>
          <a:prstGeom prst="rect">
            <a:avLst/>
          </a:prstGeom>
        </p:spPr>
      </p:pic>
    </p:spTree>
    <p:extLst>
      <p:ext uri="{BB962C8B-B14F-4D97-AF65-F5344CB8AC3E}">
        <p14:creationId xmlns:p14="http://schemas.microsoft.com/office/powerpoint/2010/main" val="2557794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58741" y="1168575"/>
            <a:ext cx="5895976" cy="5170646"/>
          </a:xfrm>
          <a:prstGeom prst="rect">
            <a:avLst/>
          </a:prstGeom>
          <a:noFill/>
          <a:ln w="9525">
            <a:noFill/>
            <a:miter lim="800000"/>
            <a:headEnd/>
            <a:tailEnd/>
          </a:ln>
        </p:spPr>
        <p:txBody>
          <a:bodyPr wrap="square">
            <a:spAutoFit/>
          </a:bodyPr>
          <a:lstStyle/>
          <a:p>
            <a:pPr algn="just"/>
            <a:r>
              <a:rPr lang="en-US" sz="1200" b="1" dirty="0">
                <a:solidFill>
                  <a:srgbClr val="000000"/>
                </a:solidFill>
                <a:latin typeface="Arial" panose="020B0604020202020204" pitchFamily="34" charset="0"/>
                <a:cs typeface="Arial" panose="020B0604020202020204" pitchFamily="34" charset="0"/>
              </a:rPr>
              <a:t>What is the finding</a:t>
            </a:r>
            <a:r>
              <a:rPr lang="en-US" sz="1200" dirty="0">
                <a:solidFill>
                  <a:srgbClr val="000000"/>
                </a:solidFill>
                <a:latin typeface="Arial" panose="020B0604020202020204" pitchFamily="34" charset="0"/>
                <a:cs typeface="Arial" panose="020B0604020202020204" pitchFamily="34" charset="0"/>
              </a:rPr>
              <a:t>?  In the quantum world, individual magnetic atoms behave like compass needles and we call these atomic-scale magnets ‘spins.’ A change in orientation of one spin can cause a neighboring spin to change direction as well, and because no atom ever has zero quantum energy, the spins fluctuate in a disordered way. Surprisingly, there are conditions under which these “quantum fluctuations” can cause sets of three spins to stumble upon an ordered arrangement of their spin orientations. </a:t>
            </a:r>
            <a:r>
              <a:rPr lang="en-US" sz="1200" i="1" u="sng" dirty="0">
                <a:solidFill>
                  <a:srgbClr val="000000"/>
                </a:solidFill>
                <a:latin typeface="Arial" panose="020B0604020202020204" pitchFamily="34" charset="0"/>
                <a:cs typeface="Arial" panose="020B0604020202020204" pitchFamily="34" charset="0"/>
              </a:rPr>
              <a:t>That is, quantum fluctuations can create magnetically-ordered materials from typically disordered fluctuations</a:t>
            </a:r>
            <a:r>
              <a:rPr lang="en-US" sz="1200" i="1" dirty="0">
                <a:solidFill>
                  <a:srgbClr val="000000"/>
                </a:solidFill>
                <a:latin typeface="Arial" panose="020B0604020202020204" pitchFamily="34" charset="0"/>
                <a:cs typeface="Arial" panose="020B0604020202020204" pitchFamily="34" charset="0"/>
              </a:rPr>
              <a:t>. </a:t>
            </a:r>
          </a:p>
          <a:p>
            <a:pPr algn="just">
              <a:tabLst>
                <a:tab pos="228600" algn="l"/>
                <a:tab pos="914400" algn="l"/>
              </a:tabLst>
            </a:pPr>
            <a:r>
              <a:rPr lang="en-US" sz="1200" dirty="0">
                <a:solidFill>
                  <a:srgbClr val="000000"/>
                </a:solidFill>
                <a:latin typeface="Arial" panose="020B0604020202020204" pitchFamily="34" charset="0"/>
                <a:cs typeface="Arial" panose="020B0604020202020204" pitchFamily="34" charset="0"/>
              </a:rPr>
              <a:t>	This user collaboration, led by a researcher from an undergraduate institution, studied  Ba</a:t>
            </a:r>
            <a:r>
              <a:rPr lang="en-US" sz="1200" baseline="-25000" dirty="0">
                <a:solidFill>
                  <a:srgbClr val="000000"/>
                </a:solidFill>
                <a:latin typeface="Arial" panose="020B0604020202020204" pitchFamily="34" charset="0"/>
                <a:cs typeface="Arial" panose="020B0604020202020204" pitchFamily="34" charset="0"/>
              </a:rPr>
              <a:t>3</a:t>
            </a:r>
            <a:r>
              <a:rPr lang="en-US" sz="1200" dirty="0">
                <a:solidFill>
                  <a:srgbClr val="000000"/>
                </a:solidFill>
                <a:latin typeface="Arial" panose="020B0604020202020204" pitchFamily="34" charset="0"/>
                <a:cs typeface="Arial" panose="020B0604020202020204" pitchFamily="34" charset="0"/>
              </a:rPr>
              <a:t>CoSb2O</a:t>
            </a:r>
            <a:r>
              <a:rPr lang="en-US" sz="1200" baseline="-25000" dirty="0">
                <a:solidFill>
                  <a:srgbClr val="000000"/>
                </a:solidFill>
                <a:latin typeface="Arial" panose="020B0604020202020204" pitchFamily="34" charset="0"/>
                <a:cs typeface="Arial" panose="020B0604020202020204" pitchFamily="34" charset="0"/>
              </a:rPr>
              <a:t>9</a:t>
            </a:r>
            <a:r>
              <a:rPr lang="en-US" sz="1200" dirty="0">
                <a:solidFill>
                  <a:srgbClr val="000000"/>
                </a:solidFill>
                <a:latin typeface="Arial" panose="020B0604020202020204" pitchFamily="34" charset="0"/>
                <a:cs typeface="Arial" panose="020B0604020202020204" pitchFamily="34" charset="0"/>
              </a:rPr>
              <a:t>, in which magnetic cobalt (Co) atoms are placed in a repeating triangular pattern to form two-dimensional (2D) layers. </a:t>
            </a:r>
            <a:r>
              <a:rPr lang="en-US" sz="1200" i="1" u="sng" dirty="0">
                <a:solidFill>
                  <a:srgbClr val="000000"/>
                </a:solidFill>
                <a:latin typeface="Arial" panose="020B0604020202020204" pitchFamily="34" charset="0"/>
                <a:cs typeface="Arial" panose="020B0604020202020204" pitchFamily="34" charset="0"/>
              </a:rPr>
              <a:t>They discovered that this provides the precise physical arrangement in which a magnetic field directed parallel to the 2D layers will enable quantum fluctuations to create an entire series of stable spin orientations.</a:t>
            </a:r>
            <a:r>
              <a:rPr lang="en-US" sz="1200" dirty="0">
                <a:solidFill>
                  <a:srgbClr val="000000"/>
                </a:solidFill>
                <a:latin typeface="Arial" panose="020B0604020202020204" pitchFamily="34" charset="0"/>
                <a:cs typeface="Arial" panose="020B0604020202020204" pitchFamily="34" charset="0"/>
              </a:rPr>
              <a:t> The four new spin configurations are shown in the figure, with the changes in spin orientation occurring as the magnetic field is increased.</a:t>
            </a:r>
          </a:p>
          <a:p>
            <a:pPr algn="just"/>
            <a:endParaRPr lang="en-US" sz="300" b="1" dirty="0">
              <a:solidFill>
                <a:srgbClr val="000000"/>
              </a:solidFill>
              <a:latin typeface="Arial" panose="020B0604020202020204" pitchFamily="34" charset="0"/>
              <a:cs typeface="Arial" panose="020B0604020202020204" pitchFamily="34" charset="0"/>
            </a:endParaRPr>
          </a:p>
          <a:p>
            <a:pPr algn="just"/>
            <a:r>
              <a:rPr lang="en-US" sz="1200" b="1" dirty="0">
                <a:solidFill>
                  <a:srgbClr val="000000"/>
                </a:solidFill>
                <a:latin typeface="Arial" panose="020B0604020202020204" pitchFamily="34" charset="0"/>
                <a:cs typeface="Arial" panose="020B0604020202020204" pitchFamily="34" charset="0"/>
              </a:rPr>
              <a:t>Why is this important? </a:t>
            </a:r>
            <a:r>
              <a:rPr lang="en-US" sz="1200" dirty="0">
                <a:solidFill>
                  <a:srgbClr val="000000"/>
                </a:solidFill>
                <a:latin typeface="Arial" panose="020B0604020202020204" pitchFamily="34" charset="0"/>
                <a:cs typeface="Arial" panose="020B0604020202020204" pitchFamily="34" charset="0"/>
              </a:rPr>
              <a:t> Stable magnetic spin arrangements in layered materials can be used to store and retrieve information, but researchers do not yet have good models of how having multiple layers (instead of a single isolated layer) will change what happens. </a:t>
            </a:r>
            <a:r>
              <a:rPr lang="en-US" sz="1200" i="1" u="sng" dirty="0">
                <a:solidFill>
                  <a:srgbClr val="000000"/>
                </a:solidFill>
                <a:latin typeface="Arial" panose="020B0604020202020204" pitchFamily="34" charset="0"/>
                <a:cs typeface="Arial" panose="020B0604020202020204" pitchFamily="34" charset="0"/>
              </a:rPr>
              <a:t>These measurements have: (1) discovered new arrangements of magnetic spins in strong magnetic fields, (2) determined what kinds of arrangements are physically possible, and (3) demonstrated that even though the spins are confined to the 2D planes, the magnetic interaction between these planes changes what arrangements are possible. </a:t>
            </a:r>
          </a:p>
          <a:p>
            <a:pPr algn="just"/>
            <a:endParaRPr lang="en-US" sz="300" dirty="0">
              <a:latin typeface="Arial" panose="020B0604020202020204" pitchFamily="34" charset="0"/>
              <a:cs typeface="Arial" panose="020B0604020202020204" pitchFamily="34" charset="0"/>
            </a:endParaRPr>
          </a:p>
          <a:p>
            <a:pPr algn="just"/>
            <a:r>
              <a:rPr lang="en-US" sz="1200" b="1" dirty="0">
                <a:solidFill>
                  <a:srgbClr val="000000"/>
                </a:solidFill>
                <a:latin typeface="Arial" panose="020B0604020202020204" pitchFamily="34" charset="0"/>
                <a:cs typeface="Arial" panose="020B0604020202020204" pitchFamily="34" charset="0"/>
              </a:rPr>
              <a:t>Why did this research need the MagLab?</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Mapping out the magnetic behavior of this material beyond the saturation field at 33T required the MagLab’s unique combination of low temperature cryostats (a dilution refrigerator with a sample rotator), high field resistive magnets, and expert scientific staff. </a:t>
            </a:r>
            <a:endParaRPr lang="en-US" sz="800" dirty="0">
              <a:solidFill>
                <a:srgbClr val="FF0000"/>
              </a:solidFill>
            </a:endParaRPr>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31913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descr="NSF logo.jpg">
            <a:extLst>
              <a:ext uri="{FF2B5EF4-FFF2-40B4-BE49-F238E27FC236}">
                <a16:creationId xmlns:a16="http://schemas.microsoft.com/office/drawing/2014/main" id="{4DE3E4E9-110B-48B5-8785-F38192D953DD}"/>
              </a:ext>
            </a:extLst>
          </p:cNvPr>
          <p:cNvPicPr>
            <a:picLocks noChangeAspect="1"/>
          </p:cNvPicPr>
          <p:nvPr/>
        </p:nvPicPr>
        <p:blipFill>
          <a:blip r:embed="rId3" cstate="print"/>
          <a:stretch>
            <a:fillRect/>
          </a:stretch>
        </p:blipFill>
        <p:spPr>
          <a:xfrm>
            <a:off x="11082654" y="63466"/>
            <a:ext cx="1017188" cy="1023315"/>
          </a:xfrm>
          <a:prstGeom prst="rect">
            <a:avLst/>
          </a:prstGeom>
        </p:spPr>
      </p:pic>
      <p:pic>
        <p:nvPicPr>
          <p:cNvPr id="11" name="Picture 10" descr="JustM_purple.jpg">
            <a:extLst>
              <a:ext uri="{FF2B5EF4-FFF2-40B4-BE49-F238E27FC236}">
                <a16:creationId xmlns:a16="http://schemas.microsoft.com/office/drawing/2014/main" id="{CAC87C3D-4DF9-4BB9-BE52-5650A965E444}"/>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1911" y="102745"/>
            <a:ext cx="792698" cy="944759"/>
          </a:xfrm>
          <a:prstGeom prst="rect">
            <a:avLst/>
          </a:prstGeom>
        </p:spPr>
      </p:pic>
      <p:pic>
        <p:nvPicPr>
          <p:cNvPr id="12" name="Picture 11">
            <a:extLst>
              <a:ext uri="{FF2B5EF4-FFF2-40B4-BE49-F238E27FC236}">
                <a16:creationId xmlns:a16="http://schemas.microsoft.com/office/drawing/2014/main" id="{84F0BDEE-E06F-4569-B3C1-C119EC9E03F0}"/>
              </a:ext>
            </a:extLst>
          </p:cNvPr>
          <p:cNvPicPr>
            <a:picLocks noChangeAspect="1"/>
          </p:cNvPicPr>
          <p:nvPr/>
        </p:nvPicPr>
        <p:blipFill rotWithShape="1">
          <a:blip r:embed="rId5"/>
          <a:srcRect t="229" b="-1"/>
          <a:stretch/>
        </p:blipFill>
        <p:spPr>
          <a:xfrm>
            <a:off x="6141396" y="1248672"/>
            <a:ext cx="5650553" cy="4117079"/>
          </a:xfrm>
          <a:prstGeom prst="rect">
            <a:avLst/>
          </a:prstGeom>
          <a:effectLst>
            <a:reflection endPos="0" dist="50800" dir="5400000" sy="-100000" algn="bl" rotWithShape="0"/>
          </a:effectLst>
          <a:scene3d>
            <a:camera prst="orthographicFront">
              <a:rot lat="0" lon="0" rev="0"/>
            </a:camera>
            <a:lightRig rig="threePt" dir="t"/>
          </a:scene3d>
        </p:spPr>
      </p:pic>
      <p:sp>
        <p:nvSpPr>
          <p:cNvPr id="13" name="Line 42">
            <a:extLst>
              <a:ext uri="{FF2B5EF4-FFF2-40B4-BE49-F238E27FC236}">
                <a16:creationId xmlns:a16="http://schemas.microsoft.com/office/drawing/2014/main" id="{4739EDA1-A762-4DB3-BC41-6AEA466EEDF5}"/>
              </a:ext>
            </a:extLst>
          </p:cNvPr>
          <p:cNvSpPr>
            <a:spLocks noChangeShapeType="1"/>
          </p:cNvSpPr>
          <p:nvPr/>
        </p:nvSpPr>
        <p:spPr bwMode="auto">
          <a:xfrm>
            <a:off x="0" y="1134047"/>
            <a:ext cx="12192000" cy="28082"/>
          </a:xfrm>
          <a:prstGeom prst="line">
            <a:avLst/>
          </a:prstGeom>
          <a:noFill/>
          <a:ln w="82550" cmpd="thickThin">
            <a:solidFill>
              <a:schemeClr val="tx1"/>
            </a:solidFill>
            <a:round/>
            <a:headEnd/>
            <a:tailEnd/>
          </a:ln>
        </p:spPr>
        <p:txBody>
          <a:bodyPr/>
          <a:lstStyle/>
          <a:p>
            <a:endParaRPr lang="en-US"/>
          </a:p>
        </p:txBody>
      </p:sp>
      <p:sp>
        <p:nvSpPr>
          <p:cNvPr id="14" name="Rectangle 49">
            <a:extLst>
              <a:ext uri="{FF2B5EF4-FFF2-40B4-BE49-F238E27FC236}">
                <a16:creationId xmlns:a16="http://schemas.microsoft.com/office/drawing/2014/main" id="{0C27D07E-553D-4A2C-AF4D-CF5D77661E79}"/>
              </a:ext>
            </a:extLst>
          </p:cNvPr>
          <p:cNvSpPr>
            <a:spLocks noChangeArrowheads="1"/>
          </p:cNvSpPr>
          <p:nvPr/>
        </p:nvSpPr>
        <p:spPr bwMode="auto">
          <a:xfrm>
            <a:off x="6019394" y="1232807"/>
            <a:ext cx="6084622" cy="4976685"/>
          </a:xfrm>
          <a:prstGeom prst="rect">
            <a:avLst/>
          </a:prstGeom>
          <a:noFill/>
          <a:ln w="19050">
            <a:solidFill>
              <a:srgbClr val="0033CC"/>
            </a:solidFill>
            <a:miter lim="800000"/>
            <a:headEnd/>
            <a:tailEnd/>
          </a:ln>
        </p:spPr>
        <p:txBody>
          <a:bodyPr wrap="none" anchor="ctr"/>
          <a:lstStyle/>
          <a:p>
            <a:endParaRPr lang="en-US"/>
          </a:p>
        </p:txBody>
      </p:sp>
      <p:sp>
        <p:nvSpPr>
          <p:cNvPr id="15" name="Text Box 28">
            <a:extLst>
              <a:ext uri="{FF2B5EF4-FFF2-40B4-BE49-F238E27FC236}">
                <a16:creationId xmlns:a16="http://schemas.microsoft.com/office/drawing/2014/main" id="{9A170FB9-507C-43B7-9AD2-33D8741D1B4A}"/>
              </a:ext>
            </a:extLst>
          </p:cNvPr>
          <p:cNvSpPr txBox="1">
            <a:spLocks noChangeArrowheads="1"/>
          </p:cNvSpPr>
          <p:nvPr/>
        </p:nvSpPr>
        <p:spPr bwMode="auto">
          <a:xfrm>
            <a:off x="93400" y="6233981"/>
            <a:ext cx="11841804" cy="600164"/>
          </a:xfrm>
          <a:prstGeom prst="rect">
            <a:avLst/>
          </a:prstGeom>
          <a:noFill/>
          <a:ln w="9525">
            <a:noFill/>
            <a:miter lim="800000"/>
            <a:headEnd/>
            <a:tailEnd/>
          </a:ln>
          <a:effectLst/>
          <a:scene3d>
            <a:camera prst="orthographicFront"/>
            <a:lightRig rig="threePt" dir="t"/>
          </a:scene3d>
        </p:spPr>
        <p:txBody>
          <a:bodyPr wrap="square">
            <a:spAutoFit/>
          </a:bodyPr>
          <a:lstStyle/>
          <a:p>
            <a:pPr algn="just"/>
            <a:r>
              <a:rPr lang="en-US" sz="1100" b="1" dirty="0">
                <a:solidFill>
                  <a:srgbClr val="333399"/>
                </a:solidFill>
                <a:latin typeface="Arial" panose="020B0604020202020204" pitchFamily="34" charset="0"/>
                <a:cs typeface="Arial" panose="020B0604020202020204" pitchFamily="34" charset="0"/>
              </a:rPr>
              <a:t>Facilities and instrumentation used:</a:t>
            </a:r>
            <a:r>
              <a:rPr lang="en-US" sz="1100" dirty="0">
                <a:solidFill>
                  <a:srgbClr val="333399"/>
                </a:solidFill>
                <a:latin typeface="Arial" panose="020B0604020202020204" pitchFamily="34" charset="0"/>
                <a:cs typeface="Arial" panose="020B0604020202020204" pitchFamily="34" charset="0"/>
              </a:rPr>
              <a:t>  DC field Facility. Heat capacity measurements shown in black done in 35 T resistive magnet and dilution refrigerator. Blue points done using SCM1.  </a:t>
            </a:r>
          </a:p>
          <a:p>
            <a:pPr algn="just"/>
            <a:r>
              <a:rPr lang="en-US" sz="1100" b="1" dirty="0">
                <a:solidFill>
                  <a:srgbClr val="333399"/>
                </a:solidFill>
                <a:latin typeface="Arial" panose="020B0604020202020204" pitchFamily="34" charset="0"/>
                <a:cs typeface="Arial" panose="020B0604020202020204" pitchFamily="34" charset="0"/>
              </a:rPr>
              <a:t>Citation:</a:t>
            </a:r>
            <a:r>
              <a:rPr lang="en-US" sz="1100" b="0" i="0" dirty="0">
                <a:solidFill>
                  <a:srgbClr val="333399"/>
                </a:solidFill>
                <a:effectLst/>
                <a:latin typeface="arial" panose="020B0604020202020204" pitchFamily="34" charset="0"/>
              </a:rPr>
              <a:t> Fortune, N.A.; Huang, Q.; Hong, T.; Ma, J.; Choi, E.S.; Hannahs, S.T.; Zhao, Z.Y.; Sun, X.F.; Takano, Y.; Zhou, H.D., </a:t>
            </a:r>
            <a:r>
              <a:rPr lang="en-US" sz="1100" b="0" i="1" dirty="0">
                <a:solidFill>
                  <a:srgbClr val="333399"/>
                </a:solidFill>
                <a:effectLst/>
                <a:latin typeface="arial" panose="020B0604020202020204" pitchFamily="34" charset="0"/>
              </a:rPr>
              <a:t>Evolution of magnetic field induced ordering in the layered quantum Heisenberg triangular-lattice antiferromagnet,  </a:t>
            </a:r>
            <a:r>
              <a:rPr lang="en-US" sz="1100" b="0" i="0" dirty="0">
                <a:solidFill>
                  <a:srgbClr val="333399"/>
                </a:solidFill>
                <a:effectLst/>
                <a:latin typeface="MJXc-TeX-main-R"/>
              </a:rPr>
              <a:t>Ba3CoSb2O9</a:t>
            </a:r>
            <a:r>
              <a:rPr lang="en-US" sz="1100" b="0" i="0" dirty="0">
                <a:solidFill>
                  <a:srgbClr val="333399"/>
                </a:solidFill>
                <a:effectLst/>
                <a:latin typeface="arial" panose="020B0604020202020204" pitchFamily="34" charset="0"/>
              </a:rPr>
              <a:t>Ba3CoSb2O9</a:t>
            </a:r>
            <a:r>
              <a:rPr lang="en-US" sz="1100" b="0" i="1" dirty="0">
                <a:solidFill>
                  <a:srgbClr val="333399"/>
                </a:solidFill>
                <a:effectLst/>
                <a:latin typeface="arial" panose="020B0604020202020204" pitchFamily="34" charset="0"/>
              </a:rPr>
              <a:t>,</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Physical Review B, 103 (18), 184425 (2021)</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hlinkClick r:id="rId6">
                  <a:extLst>
                    <a:ext uri="{A12FA001-AC4F-418D-AE19-62706E023703}">
                      <ahyp:hlinkClr xmlns:ahyp="http://schemas.microsoft.com/office/drawing/2018/hyperlinkcolor" val="tx"/>
                    </a:ext>
                  </a:extLst>
                </a:hlinkClick>
              </a:rPr>
              <a:t>doi.org/10.1103/PhysRevB.103.184425</a:t>
            </a:r>
            <a:r>
              <a:rPr lang="en-US" sz="1100" dirty="0">
                <a:solidFill>
                  <a:srgbClr val="333399"/>
                </a:solidFill>
                <a:latin typeface="Arial" panose="020B0604020202020204" pitchFamily="34" charset="0"/>
                <a:cs typeface="Arial" panose="020B0604020202020204" pitchFamily="34" charset="0"/>
              </a:rPr>
              <a:t>.</a:t>
            </a:r>
            <a:r>
              <a:rPr lang="en-US" sz="1100" dirty="0">
                <a:solidFill>
                  <a:srgbClr val="333399"/>
                </a:solidFill>
              </a:rPr>
              <a:t> </a:t>
            </a:r>
            <a:endParaRPr lang="en-US" sz="1200" dirty="0">
              <a:solidFill>
                <a:srgbClr val="333399"/>
              </a:solidFill>
            </a:endParaRPr>
          </a:p>
        </p:txBody>
      </p:sp>
      <p:sp>
        <p:nvSpPr>
          <p:cNvPr id="16" name="Text Box 62">
            <a:extLst>
              <a:ext uri="{FF2B5EF4-FFF2-40B4-BE49-F238E27FC236}">
                <a16:creationId xmlns:a16="http://schemas.microsoft.com/office/drawing/2014/main" id="{50E296F1-C44C-4528-96F6-9048DCB9EFFF}"/>
              </a:ext>
            </a:extLst>
          </p:cNvPr>
          <p:cNvSpPr txBox="1">
            <a:spLocks noChangeArrowheads="1"/>
          </p:cNvSpPr>
          <p:nvPr/>
        </p:nvSpPr>
        <p:spPr bwMode="auto">
          <a:xfrm>
            <a:off x="1253766" y="42336"/>
            <a:ext cx="9521072" cy="1015663"/>
          </a:xfrm>
          <a:prstGeom prst="rect">
            <a:avLst/>
          </a:prstGeom>
          <a:noFill/>
          <a:ln w="9525">
            <a:noFill/>
            <a:miter lim="800000"/>
            <a:headEnd/>
            <a:tailEnd/>
          </a:ln>
        </p:spPr>
        <p:txBody>
          <a:bodyPr wrap="square">
            <a:spAutoFit/>
          </a:bodyPr>
          <a:lstStyle/>
          <a:p>
            <a:pPr algn="ctr">
              <a:spcBef>
                <a:spcPts val="0"/>
              </a:spcBef>
            </a:pPr>
            <a:r>
              <a:rPr lang="en-US" sz="1600" b="1" dirty="0"/>
              <a:t>Quantum Fluctuations Induce Stable Magnetic Arrangements in Layered Materials</a:t>
            </a:r>
          </a:p>
          <a:p>
            <a:pPr algn="ctr">
              <a:spcBef>
                <a:spcPts val="0"/>
              </a:spcBef>
            </a:pPr>
            <a:endParaRPr lang="en-US" sz="600" dirty="0"/>
          </a:p>
          <a:p>
            <a:pPr algn="ctr">
              <a:spcBef>
                <a:spcPts val="0"/>
              </a:spcBef>
            </a:pPr>
            <a:r>
              <a:rPr lang="en-US" sz="1100" dirty="0">
                <a:latin typeface="Arial" panose="020B0604020202020204" pitchFamily="34" charset="0"/>
                <a:cs typeface="Arial" panose="020B0604020202020204" pitchFamily="34" charset="0"/>
              </a:rPr>
              <a:t>N.A. Fortune</a:t>
            </a:r>
            <a:r>
              <a:rPr lang="en-US" sz="1100" baseline="30000" dirty="0">
                <a:latin typeface="Arial" panose="020B0604020202020204" pitchFamily="34" charset="0"/>
                <a:cs typeface="Arial" panose="020B0604020202020204" pitchFamily="34" charset="0"/>
              </a:rPr>
              <a:t>1</a:t>
            </a:r>
            <a:r>
              <a:rPr lang="en-US" sz="1100" dirty="0">
                <a:latin typeface="Arial" panose="020B0604020202020204" pitchFamily="34" charset="0"/>
                <a:cs typeface="Arial" panose="020B0604020202020204" pitchFamily="34" charset="0"/>
              </a:rPr>
              <a:t>, S.T. Hannahs</a:t>
            </a:r>
            <a:r>
              <a:rPr lang="en-US" sz="1100" baseline="30000" dirty="0">
                <a:latin typeface="Arial" panose="020B0604020202020204" pitchFamily="34" charset="0"/>
                <a:cs typeface="Arial" panose="020B0604020202020204" pitchFamily="34" charset="0"/>
              </a:rPr>
              <a:t>2</a:t>
            </a:r>
            <a:r>
              <a:rPr lang="en-US" sz="1100" dirty="0">
                <a:latin typeface="Arial" panose="020B0604020202020204" pitchFamily="34" charset="0"/>
                <a:cs typeface="Arial" panose="020B0604020202020204" pitchFamily="34" charset="0"/>
              </a:rPr>
              <a:t>, E.S. Choi</a:t>
            </a:r>
            <a:r>
              <a:rPr lang="en-US" sz="1100" baseline="30000" dirty="0">
                <a:latin typeface="Arial" panose="020B0604020202020204" pitchFamily="34" charset="0"/>
                <a:cs typeface="Arial" panose="020B0604020202020204" pitchFamily="34" charset="0"/>
              </a:rPr>
              <a:t>2</a:t>
            </a:r>
            <a:r>
              <a:rPr lang="en-US" sz="1100" dirty="0">
                <a:latin typeface="Arial" panose="020B0604020202020204" pitchFamily="34" charset="0"/>
                <a:cs typeface="Arial" panose="020B0604020202020204" pitchFamily="34" charset="0"/>
              </a:rPr>
              <a:t>, Y. Takano</a:t>
            </a:r>
            <a:r>
              <a:rPr lang="en-US" sz="1100" baseline="30000" dirty="0">
                <a:latin typeface="Arial" panose="020B0604020202020204" pitchFamily="34" charset="0"/>
                <a:cs typeface="Arial" panose="020B0604020202020204" pitchFamily="34" charset="0"/>
              </a:rPr>
              <a:t>3</a:t>
            </a:r>
            <a:r>
              <a:rPr lang="en-US" sz="1100" dirty="0">
                <a:latin typeface="Arial" panose="020B0604020202020204" pitchFamily="34" charset="0"/>
                <a:cs typeface="Arial" panose="020B0604020202020204" pitchFamily="34" charset="0"/>
              </a:rPr>
              <a:t>, H.D Zhou</a:t>
            </a:r>
            <a:r>
              <a:rPr lang="en-US" sz="1100" baseline="30000" dirty="0">
                <a:latin typeface="Arial" panose="020B0604020202020204" pitchFamily="34" charset="0"/>
                <a:cs typeface="Arial" panose="020B0604020202020204" pitchFamily="34" charset="0"/>
              </a:rPr>
              <a:t>4</a:t>
            </a:r>
          </a:p>
          <a:p>
            <a:pPr algn="ctr">
              <a:spcBef>
                <a:spcPts val="0"/>
              </a:spcBef>
            </a:pPr>
            <a:r>
              <a:rPr lang="en-US" sz="1100" b="1" dirty="0">
                <a:solidFill>
                  <a:srgbClr val="0033CC"/>
                </a:solidFill>
                <a:latin typeface="Arial" panose="020B0604020202020204" pitchFamily="34" charset="0"/>
                <a:cs typeface="Arial" panose="020B0604020202020204" pitchFamily="34" charset="0"/>
              </a:rPr>
              <a:t>1. Smith College; 2. National High Magnetic </a:t>
            </a:r>
            <a:r>
              <a:rPr lang="en-US" sz="1100" b="1">
                <a:solidFill>
                  <a:srgbClr val="0033CC"/>
                </a:solidFill>
                <a:latin typeface="Arial" panose="020B0604020202020204" pitchFamily="34" charset="0"/>
                <a:cs typeface="Arial" panose="020B0604020202020204" pitchFamily="34" charset="0"/>
              </a:rPr>
              <a:t>Field Laboratory </a:t>
            </a:r>
            <a:r>
              <a:rPr lang="en-US" sz="1100" b="1" dirty="0">
                <a:solidFill>
                  <a:srgbClr val="0033CC"/>
                </a:solidFill>
                <a:latin typeface="Arial" panose="020B0604020202020204" pitchFamily="34" charset="0"/>
                <a:cs typeface="Arial" panose="020B0604020202020204" pitchFamily="34" charset="0"/>
              </a:rPr>
              <a:t>; 3. University of Florida ; 4. University of Tennessee </a:t>
            </a:r>
          </a:p>
          <a:p>
            <a:pPr algn="ctr">
              <a:spcBef>
                <a:spcPts val="0"/>
              </a:spcBef>
            </a:pPr>
            <a:r>
              <a:rPr lang="en-US" sz="600" b="1" dirty="0">
                <a:solidFill>
                  <a:srgbClr val="0033CC"/>
                </a:solidFill>
              </a:rPr>
              <a:t> </a:t>
            </a:r>
          </a:p>
          <a:p>
            <a:pPr algn="ctr">
              <a:spcBef>
                <a:spcPts val="0"/>
              </a:spcBef>
            </a:pPr>
            <a:r>
              <a:rPr lang="en-US" sz="1050" b="1" dirty="0">
                <a:latin typeface="Arial" panose="020B0604020202020204" pitchFamily="34" charset="0"/>
                <a:cs typeface="Arial" panose="020B0604020202020204" pitchFamily="34" charset="0"/>
              </a:rPr>
              <a:t>Funding Grants:</a:t>
            </a:r>
            <a:r>
              <a:rPr lang="en-US" sz="1050" dirty="0">
                <a:latin typeface="Arial" panose="020B0604020202020204" pitchFamily="34" charset="0"/>
                <a:cs typeface="Arial" panose="020B0604020202020204" pitchFamily="34" charset="0"/>
              </a:rPr>
              <a:t>  G.S. </a:t>
            </a:r>
            <a:r>
              <a:rPr lang="en-US" sz="1050" dirty="0" err="1">
                <a:latin typeface="Arial" panose="020B0604020202020204" pitchFamily="34" charset="0"/>
                <a:cs typeface="Arial" panose="020B0604020202020204" pitchFamily="34" charset="0"/>
              </a:rPr>
              <a:t>Boebinger</a:t>
            </a:r>
            <a:r>
              <a:rPr lang="en-US" sz="1050" dirty="0">
                <a:latin typeface="Arial" panose="020B0604020202020204" pitchFamily="34" charset="0"/>
                <a:cs typeface="Arial" panose="020B0604020202020204" pitchFamily="34" charset="0"/>
              </a:rPr>
              <a:t> (NSF DMR-1644779), Y. Takano &amp; E.S. Choi (NHMFL UCGP)</a:t>
            </a:r>
            <a:endParaRPr lang="en-US" sz="1050" b="1" dirty="0">
              <a:solidFill>
                <a:srgbClr val="0033CC"/>
              </a:solidFill>
              <a:latin typeface="Arial" panose="020B0604020202020204" pitchFamily="34" charset="0"/>
              <a:cs typeface="Arial" panose="020B0604020202020204" pitchFamily="34" charset="0"/>
            </a:endParaRPr>
          </a:p>
        </p:txBody>
      </p:sp>
      <p:sp>
        <p:nvSpPr>
          <p:cNvPr id="17" name="AutoShape 2">
            <a:extLst>
              <a:ext uri="{FF2B5EF4-FFF2-40B4-BE49-F238E27FC236}">
                <a16:creationId xmlns:a16="http://schemas.microsoft.com/office/drawing/2014/main" id="{B4DB410C-10D3-421C-8DC1-A982720FD6E1}"/>
              </a:ext>
            </a:extLst>
          </p:cNvPr>
          <p:cNvSpPr>
            <a:spLocks noChangeAspect="1" noChangeArrowheads="1"/>
          </p:cNvSpPr>
          <p:nvPr/>
        </p:nvSpPr>
        <p:spPr bwMode="auto">
          <a:xfrm>
            <a:off x="5743575" y="3302809"/>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TextBox 17">
            <a:extLst>
              <a:ext uri="{FF2B5EF4-FFF2-40B4-BE49-F238E27FC236}">
                <a16:creationId xmlns:a16="http://schemas.microsoft.com/office/drawing/2014/main" id="{B60CE227-1E53-43EE-AF05-E7BD2F2F10B8}"/>
              </a:ext>
            </a:extLst>
          </p:cNvPr>
          <p:cNvSpPr txBox="1"/>
          <p:nvPr/>
        </p:nvSpPr>
        <p:spPr>
          <a:xfrm>
            <a:off x="6009391" y="5441325"/>
            <a:ext cx="6084621" cy="769441"/>
          </a:xfrm>
          <a:prstGeom prst="rect">
            <a:avLst/>
          </a:prstGeom>
          <a:noFill/>
        </p:spPr>
        <p:txBody>
          <a:bodyPr wrap="square" rtlCol="0">
            <a:spAutoFit/>
          </a:bodyPr>
          <a:lstStyle/>
          <a:p>
            <a:pPr algn="just"/>
            <a:r>
              <a:rPr lang="en-US" sz="1100" dirty="0">
                <a:latin typeface="Arial" panose="020B0604020202020204" pitchFamily="34" charset="0"/>
                <a:cs typeface="Arial" panose="020B0604020202020204" pitchFamily="34" charset="0"/>
              </a:rPr>
              <a:t>The magnetic phase diagram for Ba</a:t>
            </a:r>
            <a:r>
              <a:rPr lang="en-US" sz="1100" baseline="-25000" dirty="0">
                <a:latin typeface="Arial" panose="020B0604020202020204" pitchFamily="34" charset="0"/>
                <a:cs typeface="Arial" panose="020B0604020202020204" pitchFamily="34" charset="0"/>
              </a:rPr>
              <a:t>3</a:t>
            </a:r>
            <a:r>
              <a:rPr lang="en-US" sz="1100" dirty="0">
                <a:latin typeface="Arial" panose="020B0604020202020204" pitchFamily="34" charset="0"/>
                <a:cs typeface="Arial" panose="020B0604020202020204" pitchFamily="34" charset="0"/>
              </a:rPr>
              <a:t>CoSb</a:t>
            </a:r>
            <a:r>
              <a:rPr lang="en-US" sz="1100" baseline="-25000" dirty="0">
                <a:latin typeface="Arial" panose="020B0604020202020204" pitchFamily="34" charset="0"/>
                <a:cs typeface="Arial" panose="020B0604020202020204" pitchFamily="34" charset="0"/>
              </a:rPr>
              <a:t>2</a:t>
            </a:r>
            <a:r>
              <a:rPr lang="en-US" sz="1100" dirty="0">
                <a:latin typeface="Arial" panose="020B0604020202020204" pitchFamily="34" charset="0"/>
                <a:cs typeface="Arial" panose="020B0604020202020204" pitchFamily="34" charset="0"/>
              </a:rPr>
              <a:t>O</a:t>
            </a:r>
            <a:r>
              <a:rPr lang="en-US" sz="1100" baseline="-25000" dirty="0">
                <a:latin typeface="Arial" panose="020B0604020202020204" pitchFamily="34" charset="0"/>
                <a:cs typeface="Arial" panose="020B0604020202020204" pitchFamily="34" charset="0"/>
              </a:rPr>
              <a:t>9 </a:t>
            </a:r>
            <a:r>
              <a:rPr lang="en-US" sz="1100" dirty="0">
                <a:latin typeface="Arial" panose="020B0604020202020204" pitchFamily="34" charset="0"/>
                <a:cs typeface="Arial" panose="020B0604020202020204" pitchFamily="34" charset="0"/>
              </a:rPr>
              <a:t>with the observed series of four ordered 2D spin arrangements that are stabilized by quantum fluctuations. Note the discovery of an extremely unusual </a:t>
            </a:r>
            <a:r>
              <a:rPr lang="en-US" sz="1100" dirty="0" err="1">
                <a:latin typeface="Arial" panose="020B0604020202020204" pitchFamily="34" charset="0"/>
                <a:cs typeface="Arial" panose="020B0604020202020204" pitchFamily="34" charset="0"/>
              </a:rPr>
              <a:t>tetracritical</a:t>
            </a:r>
            <a:r>
              <a:rPr lang="en-US" sz="1100" dirty="0">
                <a:latin typeface="Arial" panose="020B0604020202020204" pitchFamily="34" charset="0"/>
                <a:cs typeface="Arial" panose="020B0604020202020204" pitchFamily="34" charset="0"/>
              </a:rPr>
              <a:t> point, where four states meet at a single point when the temperature is 4K and the magnetic field is 18T.</a:t>
            </a:r>
            <a:endParaRPr lang="en-US" sz="1100" baseline="-25000" dirty="0"/>
          </a:p>
        </p:txBody>
      </p:sp>
      <p:grpSp>
        <p:nvGrpSpPr>
          <p:cNvPr id="20" name="Group 19">
            <a:extLst>
              <a:ext uri="{FF2B5EF4-FFF2-40B4-BE49-F238E27FC236}">
                <a16:creationId xmlns:a16="http://schemas.microsoft.com/office/drawing/2014/main" id="{95ECC959-1829-44C9-949F-A9D79B0440BE}"/>
              </a:ext>
            </a:extLst>
          </p:cNvPr>
          <p:cNvGrpSpPr/>
          <p:nvPr/>
        </p:nvGrpSpPr>
        <p:grpSpPr>
          <a:xfrm>
            <a:off x="6503098" y="3168066"/>
            <a:ext cx="1534292" cy="859909"/>
            <a:chOff x="7246720" y="3304845"/>
            <a:chExt cx="521251" cy="755417"/>
          </a:xfrm>
          <a:scene3d>
            <a:camera prst="orthographicFront">
              <a:rot lat="600000" lon="4200000" rev="0"/>
            </a:camera>
            <a:lightRig rig="threePt" dir="t"/>
          </a:scene3d>
        </p:grpSpPr>
        <p:sp>
          <p:nvSpPr>
            <p:cNvPr id="21" name="Rectangle 20">
              <a:extLst>
                <a:ext uri="{FF2B5EF4-FFF2-40B4-BE49-F238E27FC236}">
                  <a16:creationId xmlns:a16="http://schemas.microsoft.com/office/drawing/2014/main" id="{B8BE867F-D1C3-4490-BED8-1536CC38C4D9}"/>
                </a:ext>
              </a:extLst>
            </p:cNvPr>
            <p:cNvSpPr/>
            <p:nvPr/>
          </p:nvSpPr>
          <p:spPr>
            <a:xfrm rot="16200000">
              <a:off x="7129637" y="3421928"/>
              <a:ext cx="755417" cy="5212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5B47B035-BDE2-4D3D-834C-E536932881DE}"/>
                </a:ext>
              </a:extLst>
            </p:cNvPr>
            <p:cNvPicPr>
              <a:picLocks noChangeAspect="1"/>
            </p:cNvPicPr>
            <p:nvPr/>
          </p:nvPicPr>
          <p:blipFill>
            <a:blip r:embed="rId7"/>
            <a:stretch>
              <a:fillRect/>
            </a:stretch>
          </p:blipFill>
          <p:spPr>
            <a:xfrm>
              <a:off x="7285721" y="3341342"/>
              <a:ext cx="438702" cy="682426"/>
            </a:xfrm>
            <a:prstGeom prst="rect">
              <a:avLst/>
            </a:prstGeom>
          </p:spPr>
        </p:pic>
      </p:grpSp>
      <p:grpSp>
        <p:nvGrpSpPr>
          <p:cNvPr id="23" name="Group 22">
            <a:extLst>
              <a:ext uri="{FF2B5EF4-FFF2-40B4-BE49-F238E27FC236}">
                <a16:creationId xmlns:a16="http://schemas.microsoft.com/office/drawing/2014/main" id="{6B9F2BB7-5516-4FB8-B88C-5867B89B0725}"/>
              </a:ext>
            </a:extLst>
          </p:cNvPr>
          <p:cNvGrpSpPr/>
          <p:nvPr/>
        </p:nvGrpSpPr>
        <p:grpSpPr>
          <a:xfrm>
            <a:off x="7529023" y="3527210"/>
            <a:ext cx="1720290" cy="780134"/>
            <a:chOff x="8148534" y="3388210"/>
            <a:chExt cx="635487" cy="815247"/>
          </a:xfrm>
        </p:grpSpPr>
        <p:sp>
          <p:nvSpPr>
            <p:cNvPr id="24" name="Rectangle 23">
              <a:extLst>
                <a:ext uri="{FF2B5EF4-FFF2-40B4-BE49-F238E27FC236}">
                  <a16:creationId xmlns:a16="http://schemas.microsoft.com/office/drawing/2014/main" id="{50FB7CED-0B6B-4501-85D2-0E1A38E416BD}"/>
                </a:ext>
              </a:extLst>
            </p:cNvPr>
            <p:cNvSpPr/>
            <p:nvPr/>
          </p:nvSpPr>
          <p:spPr>
            <a:xfrm rot="10800000">
              <a:off x="8148534" y="3388210"/>
              <a:ext cx="635487" cy="815247"/>
            </a:xfrm>
            <a:prstGeom prst="rect">
              <a:avLst/>
            </a:prstGeom>
            <a:scene3d>
              <a:camera prst="orthographicFront">
                <a:rot lat="600000" lon="42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F9104AD9-6AD9-40E0-8B53-10DC49DB5E06}"/>
                </a:ext>
              </a:extLst>
            </p:cNvPr>
            <p:cNvPicPr>
              <a:picLocks noChangeAspect="1"/>
            </p:cNvPicPr>
            <p:nvPr/>
          </p:nvPicPr>
          <p:blipFill>
            <a:blip r:embed="rId8"/>
            <a:stretch>
              <a:fillRect/>
            </a:stretch>
          </p:blipFill>
          <p:spPr>
            <a:xfrm>
              <a:off x="8273082" y="3429000"/>
              <a:ext cx="382394" cy="731045"/>
            </a:xfrm>
            <a:prstGeom prst="rect">
              <a:avLst/>
            </a:prstGeom>
            <a:scene3d>
              <a:camera prst="orthographicFront">
                <a:rot lat="600000" lon="4200000" rev="0"/>
              </a:camera>
              <a:lightRig rig="threePt" dir="t"/>
            </a:scene3d>
          </p:spPr>
        </p:pic>
      </p:grpSp>
      <p:grpSp>
        <p:nvGrpSpPr>
          <p:cNvPr id="26" name="Group 25">
            <a:extLst>
              <a:ext uri="{FF2B5EF4-FFF2-40B4-BE49-F238E27FC236}">
                <a16:creationId xmlns:a16="http://schemas.microsoft.com/office/drawing/2014/main" id="{DCE94BFD-59E0-4F79-A8A0-425B31FFDF30}"/>
              </a:ext>
            </a:extLst>
          </p:cNvPr>
          <p:cNvGrpSpPr/>
          <p:nvPr/>
        </p:nvGrpSpPr>
        <p:grpSpPr>
          <a:xfrm>
            <a:off x="8604967" y="3822297"/>
            <a:ext cx="1465049" cy="758821"/>
            <a:chOff x="8975689" y="3449409"/>
            <a:chExt cx="792976" cy="792975"/>
          </a:xfrm>
        </p:grpSpPr>
        <p:sp>
          <p:nvSpPr>
            <p:cNvPr id="27" name="Rectangle 26">
              <a:extLst>
                <a:ext uri="{FF2B5EF4-FFF2-40B4-BE49-F238E27FC236}">
                  <a16:creationId xmlns:a16="http://schemas.microsoft.com/office/drawing/2014/main" id="{BA604D5E-FC30-4E1D-993F-8ED3E3589C72}"/>
                </a:ext>
              </a:extLst>
            </p:cNvPr>
            <p:cNvSpPr/>
            <p:nvPr/>
          </p:nvSpPr>
          <p:spPr>
            <a:xfrm rot="10800000">
              <a:off x="8975689" y="3449409"/>
              <a:ext cx="792976" cy="792975"/>
            </a:xfrm>
            <a:prstGeom prst="rect">
              <a:avLst/>
            </a:prstGeom>
            <a:scene3d>
              <a:camera prst="orthographicFront">
                <a:rot lat="600000" lon="42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4E441028-5E63-42D1-8605-3D2527BE0295}"/>
                </a:ext>
              </a:extLst>
            </p:cNvPr>
            <p:cNvPicPr>
              <a:picLocks noChangeAspect="1"/>
            </p:cNvPicPr>
            <p:nvPr/>
          </p:nvPicPr>
          <p:blipFill>
            <a:blip r:embed="rId9"/>
            <a:stretch>
              <a:fillRect/>
            </a:stretch>
          </p:blipFill>
          <p:spPr>
            <a:xfrm>
              <a:off x="9052467" y="3563337"/>
              <a:ext cx="635488" cy="573185"/>
            </a:xfrm>
            <a:prstGeom prst="rect">
              <a:avLst/>
            </a:prstGeom>
            <a:scene3d>
              <a:camera prst="orthographicFront">
                <a:rot lat="600000" lon="4200000" rev="0"/>
              </a:camera>
              <a:lightRig rig="threePt" dir="t"/>
            </a:scene3d>
          </p:spPr>
        </p:pic>
      </p:grpSp>
      <p:grpSp>
        <p:nvGrpSpPr>
          <p:cNvPr id="39" name="Group 38">
            <a:extLst>
              <a:ext uri="{FF2B5EF4-FFF2-40B4-BE49-F238E27FC236}">
                <a16:creationId xmlns:a16="http://schemas.microsoft.com/office/drawing/2014/main" id="{10100B2F-8082-4B28-B0AB-AAA9D30E5463}"/>
              </a:ext>
            </a:extLst>
          </p:cNvPr>
          <p:cNvGrpSpPr/>
          <p:nvPr/>
        </p:nvGrpSpPr>
        <p:grpSpPr>
          <a:xfrm>
            <a:off x="9720351" y="3849754"/>
            <a:ext cx="1693959" cy="758821"/>
            <a:chOff x="9751808" y="3430420"/>
            <a:chExt cx="853202" cy="758821"/>
          </a:xfrm>
        </p:grpSpPr>
        <p:sp>
          <p:nvSpPr>
            <p:cNvPr id="40" name="Rectangle 39">
              <a:extLst>
                <a:ext uri="{FF2B5EF4-FFF2-40B4-BE49-F238E27FC236}">
                  <a16:creationId xmlns:a16="http://schemas.microsoft.com/office/drawing/2014/main" id="{93594EE8-FD92-48FF-B25C-6B2502ECBBD2}"/>
                </a:ext>
              </a:extLst>
            </p:cNvPr>
            <p:cNvSpPr/>
            <p:nvPr/>
          </p:nvSpPr>
          <p:spPr>
            <a:xfrm rot="10800000">
              <a:off x="9751808" y="3430420"/>
              <a:ext cx="853202" cy="758821"/>
            </a:xfrm>
            <a:prstGeom prst="rect">
              <a:avLst/>
            </a:prstGeom>
            <a:scene3d>
              <a:camera prst="orthographicFront">
                <a:rot lat="600000" lon="42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61977324-C09E-4048-A8DB-04078309C844}"/>
                </a:ext>
              </a:extLst>
            </p:cNvPr>
            <p:cNvPicPr>
              <a:picLocks noChangeAspect="1"/>
            </p:cNvPicPr>
            <p:nvPr/>
          </p:nvPicPr>
          <p:blipFill>
            <a:blip r:embed="rId10"/>
            <a:stretch>
              <a:fillRect/>
            </a:stretch>
          </p:blipFill>
          <p:spPr>
            <a:xfrm>
              <a:off x="9845944" y="3529569"/>
              <a:ext cx="658388" cy="548497"/>
            </a:xfrm>
            <a:prstGeom prst="rect">
              <a:avLst/>
            </a:prstGeom>
            <a:scene3d>
              <a:camera prst="orthographicFront">
                <a:rot lat="600000" lon="4200000" rev="0"/>
              </a:camera>
              <a:lightRig rig="threePt" dir="t"/>
            </a:scene3d>
          </p:spPr>
        </p:pic>
      </p:grpSp>
      <p:sp>
        <p:nvSpPr>
          <p:cNvPr id="3" name="Rectangle 2">
            <a:extLst>
              <a:ext uri="{FF2B5EF4-FFF2-40B4-BE49-F238E27FC236}">
                <a16:creationId xmlns:a16="http://schemas.microsoft.com/office/drawing/2014/main" id="{11352C99-DF39-4C9D-B7E7-322A764257BF}"/>
              </a:ext>
            </a:extLst>
          </p:cNvPr>
          <p:cNvSpPr/>
          <p:nvPr/>
        </p:nvSpPr>
        <p:spPr>
          <a:xfrm>
            <a:off x="6972300" y="1608364"/>
            <a:ext cx="556723" cy="282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C22E41-9AF7-4422-906D-CF318DCE3157}"/>
</file>

<file path=customXml/itemProps2.xml><?xml version="1.0" encoding="utf-8"?>
<ds:datastoreItem xmlns:ds="http://schemas.openxmlformats.org/officeDocument/2006/customXml" ds:itemID="{88C93CAE-A797-4D4E-AE34-2A988ADFC384}"/>
</file>

<file path=customXml/itemProps3.xml><?xml version="1.0" encoding="utf-8"?>
<ds:datastoreItem xmlns:ds="http://schemas.openxmlformats.org/officeDocument/2006/customXml" ds:itemID="{F075CD4F-5590-4E4D-AFB6-13F8DE1B7BF6}"/>
</file>

<file path=docProps/app.xml><?xml version="1.0" encoding="utf-8"?>
<Properties xmlns="http://schemas.openxmlformats.org/officeDocument/2006/extended-properties" xmlns:vt="http://schemas.openxmlformats.org/officeDocument/2006/docPropsVTypes">
  <TotalTime>2268</TotalTime>
  <Words>1461</Words>
  <Application>Microsoft Office PowerPoint</Application>
  <PresentationFormat>Widescreen</PresentationFormat>
  <Paragraphs>38</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vt:lpstr>
      <vt:lpstr>Calibri</vt:lpstr>
      <vt:lpstr>Calibri Light</vt:lpstr>
      <vt:lpstr>MJXc-TeX-main-R</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Gregory Boebinger</cp:lastModifiedBy>
  <cp:revision>29</cp:revision>
  <cp:lastPrinted>2023-01-09T18:37:17Z</cp:lastPrinted>
  <dcterms:created xsi:type="dcterms:W3CDTF">2022-12-15T16:28:59Z</dcterms:created>
  <dcterms:modified xsi:type="dcterms:W3CDTF">2023-01-10T22:30:15Z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