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authors.xml" ContentType="application/vnd.ms-powerpoint.authors+xml"/>
  <Override PartName="/ppt/theme/theme3.xml" ContentType="application/vnd.openxmlformats-officedocument.theme+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261" r:id="rId2"/>
    <p:sldId id="266" r:id="rId3"/>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892EC77-48A2-38C0-282E-DDB9F09411EA}" name="Kisgeropoulos, Effie" initials="KE" userId="S::emiller3@nrel.gov::38b26b88-2caa-48ae-adfa-72ffe1a54080" providerId="AD"/>
  <p188:author id="{484F59FD-EC1C-68C4-83DD-6C3FD3ACEC1B}" name="Shafaat, Hannah S." initials="HS" userId="S::shafaat.1@osu.edu::e823d4da-32d4-4074-bb14-d93e06034a8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3399"/>
    <a:srgbClr val="0432FF"/>
    <a:srgbClr val="008F00"/>
    <a:srgbClr val="0033CC"/>
    <a:srgbClr val="008080"/>
    <a:srgbClr val="006600"/>
    <a:srgbClr val="000066"/>
    <a:srgbClr val="FFFF00"/>
    <a:srgbClr val="0066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845" autoAdjust="0"/>
    <p:restoredTop sz="95165" autoAdjust="0"/>
  </p:normalViewPr>
  <p:slideViewPr>
    <p:cSldViewPr snapToGrid="0">
      <p:cViewPr varScale="1">
        <p:scale>
          <a:sx n="99" d="100"/>
          <a:sy n="99" d="100"/>
        </p:scale>
        <p:origin x="58" y="96"/>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notesViewPr>
    <p:cSldViewPr snapToGrid="0">
      <p:cViewPr varScale="1">
        <p:scale>
          <a:sx n="73" d="100"/>
          <a:sy n="73" d="100"/>
        </p:scale>
        <p:origin x="-1986"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1.xml"/><Relationship Id="rId5" Type="http://schemas.openxmlformats.org/officeDocument/2006/relationships/handoutMaster" Target="handoutMasters/handoutMaster1.xml"/><Relationship Id="rId10" Type="http://schemas.microsoft.com/office/2018/10/relationships/authors" Targe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17411" name="Rectangle 3"/>
          <p:cNvSpPr>
            <a:spLocks noGrp="1" noChangeArrowheads="1"/>
          </p:cNvSpPr>
          <p:nvPr>
            <p:ph type="dt" sz="quarter" idx="1"/>
          </p:nvPr>
        </p:nvSpPr>
        <p:spPr bwMode="auto">
          <a:xfrm>
            <a:off x="3970338"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dirty="0"/>
          </a:p>
        </p:txBody>
      </p:sp>
      <p:sp>
        <p:nvSpPr>
          <p:cNvPr id="17412" name="Rectangle 4"/>
          <p:cNvSpPr>
            <a:spLocks noGrp="1" noChangeArrowheads="1"/>
          </p:cNvSpPr>
          <p:nvPr>
            <p:ph type="ftr" sz="quarter" idx="2"/>
          </p:nvPr>
        </p:nvSpPr>
        <p:spPr bwMode="auto">
          <a:xfrm>
            <a:off x="0"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17413" name="Rectangle 5"/>
          <p:cNvSpPr>
            <a:spLocks noGrp="1" noChangeArrowheads="1"/>
          </p:cNvSpPr>
          <p:nvPr>
            <p:ph type="sldNum" sz="quarter" idx="3"/>
          </p:nvPr>
        </p:nvSpPr>
        <p:spPr bwMode="auto">
          <a:xfrm>
            <a:off x="3970338" y="8829675"/>
            <a:ext cx="3038475" cy="465138"/>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722FB8F7-A4EF-491B-8766-3F9B2991C918}" type="slidenum">
              <a:rPr lang="en-US"/>
              <a:pPr>
                <a:defRPr/>
              </a:pPr>
              <a:t>‹#›</a:t>
            </a:fld>
            <a:endParaRPr lang="en-US" dirty="0"/>
          </a:p>
        </p:txBody>
      </p:sp>
    </p:spTree>
    <p:extLst>
      <p:ext uri="{BB962C8B-B14F-4D97-AF65-F5344CB8AC3E}">
        <p14:creationId xmlns:p14="http://schemas.microsoft.com/office/powerpoint/2010/main" val="120163142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9219" name="Rectangle 3"/>
          <p:cNvSpPr>
            <a:spLocks noGrp="1" noChangeArrowheads="1"/>
          </p:cNvSpPr>
          <p:nvPr>
            <p:ph type="dt" idx="1"/>
          </p:nvPr>
        </p:nvSpPr>
        <p:spPr bwMode="auto">
          <a:xfrm>
            <a:off x="3971925" y="0"/>
            <a:ext cx="3038475" cy="465138"/>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lvl1pPr algn="r" defTabSz="931863">
              <a:defRPr sz="1200">
                <a:latin typeface="Arial" charset="0"/>
                <a:cs typeface="+mn-cs"/>
              </a:defRPr>
            </a:lvl1pPr>
          </a:lstStyle>
          <a:p>
            <a:pPr>
              <a:defRPr/>
            </a:pPr>
            <a:endParaRPr lang="en-US" dirty="0"/>
          </a:p>
        </p:txBody>
      </p:sp>
      <p:sp>
        <p:nvSpPr>
          <p:cNvPr id="3076" name="Rectangle 4"/>
          <p:cNvSpPr>
            <a:spLocks noGrp="1" noRot="1" noChangeAspect="1" noChangeArrowheads="1" noTextEdit="1"/>
          </p:cNvSpPr>
          <p:nvPr>
            <p:ph type="sldImg" idx="2"/>
          </p:nvPr>
        </p:nvSpPr>
        <p:spPr bwMode="auto">
          <a:xfrm>
            <a:off x="406400" y="696913"/>
            <a:ext cx="6197600" cy="3486150"/>
          </a:xfrm>
          <a:prstGeom prst="rect">
            <a:avLst/>
          </a:prstGeom>
          <a:noFill/>
          <a:ln w="9525">
            <a:solidFill>
              <a:srgbClr val="000000"/>
            </a:solidFill>
            <a:miter lim="800000"/>
            <a:headEnd/>
            <a:tailEnd/>
          </a:ln>
        </p:spPr>
      </p:sp>
      <p:sp>
        <p:nvSpPr>
          <p:cNvPr id="9221" name="Rectangle 5"/>
          <p:cNvSpPr>
            <a:spLocks noGrp="1" noChangeArrowheads="1"/>
          </p:cNvSpPr>
          <p:nvPr>
            <p:ph type="body" sz="quarter" idx="3"/>
          </p:nvPr>
        </p:nvSpPr>
        <p:spPr bwMode="auto">
          <a:xfrm>
            <a:off x="935038" y="4416425"/>
            <a:ext cx="5140325" cy="4183063"/>
          </a:xfrm>
          <a:prstGeom prst="rect">
            <a:avLst/>
          </a:prstGeom>
          <a:noFill/>
          <a:ln w="9525">
            <a:noFill/>
            <a:miter lim="800000"/>
            <a:headEnd/>
            <a:tailEnd/>
          </a:ln>
          <a:effectLst/>
        </p:spPr>
        <p:txBody>
          <a:bodyPr vert="horz" wrap="square" lIns="93177" tIns="46589" rIns="93177" bIns="4658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222" name="Rectangle 6"/>
          <p:cNvSpPr>
            <a:spLocks noGrp="1" noChangeArrowheads="1"/>
          </p:cNvSpPr>
          <p:nvPr>
            <p:ph type="ftr" sz="quarter" idx="4"/>
          </p:nvPr>
        </p:nvSpPr>
        <p:spPr bwMode="auto">
          <a:xfrm>
            <a:off x="0"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defTabSz="931863">
              <a:defRPr sz="1200">
                <a:latin typeface="Arial" charset="0"/>
                <a:cs typeface="+mn-cs"/>
              </a:defRPr>
            </a:lvl1pPr>
          </a:lstStyle>
          <a:p>
            <a:pPr>
              <a:defRPr/>
            </a:pPr>
            <a:endParaRPr lang="en-US" dirty="0"/>
          </a:p>
        </p:txBody>
      </p:sp>
      <p:sp>
        <p:nvSpPr>
          <p:cNvPr id="9223" name="Rectangle 7"/>
          <p:cNvSpPr>
            <a:spLocks noGrp="1" noChangeArrowheads="1"/>
          </p:cNvSpPr>
          <p:nvPr>
            <p:ph type="sldNum" sz="quarter" idx="5"/>
          </p:nvPr>
        </p:nvSpPr>
        <p:spPr bwMode="auto">
          <a:xfrm>
            <a:off x="3971925" y="8831263"/>
            <a:ext cx="3038475" cy="465137"/>
          </a:xfrm>
          <a:prstGeom prst="rect">
            <a:avLst/>
          </a:prstGeom>
          <a:noFill/>
          <a:ln w="9525">
            <a:noFill/>
            <a:miter lim="800000"/>
            <a:headEnd/>
            <a:tailEnd/>
          </a:ln>
          <a:effectLst/>
        </p:spPr>
        <p:txBody>
          <a:bodyPr vert="horz" wrap="square" lIns="93177" tIns="46589" rIns="93177" bIns="46589" numCol="1" anchor="b" anchorCtr="0" compatLnSpc="1">
            <a:prstTxWarp prst="textNoShape">
              <a:avLst/>
            </a:prstTxWarp>
          </a:bodyPr>
          <a:lstStyle>
            <a:lvl1pPr algn="r" defTabSz="931863">
              <a:defRPr sz="1200">
                <a:latin typeface="Arial" charset="0"/>
                <a:cs typeface="+mn-cs"/>
              </a:defRPr>
            </a:lvl1pPr>
          </a:lstStyle>
          <a:p>
            <a:pPr>
              <a:defRPr/>
            </a:pPr>
            <a:fld id="{5B9D219D-06B3-467B-AA93-169E2354984A}" type="slidenum">
              <a:rPr lang="en-US"/>
              <a:pPr>
                <a:defRPr/>
              </a:pPr>
              <a:t>‹#›</a:t>
            </a:fld>
            <a:endParaRPr lang="en-US" dirty="0"/>
          </a:p>
        </p:txBody>
      </p:sp>
    </p:spTree>
    <p:extLst>
      <p:ext uri="{BB962C8B-B14F-4D97-AF65-F5344CB8AC3E}">
        <p14:creationId xmlns:p14="http://schemas.microsoft.com/office/powerpoint/2010/main" val="37186680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dirty="0"/>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dirty="0"/>
          </a:p>
        </p:txBody>
      </p:sp>
      <p:sp>
        <p:nvSpPr>
          <p:cNvPr id="4099" name="Rectangle 2"/>
          <p:cNvSpPr>
            <a:spLocks noGrp="1" noRot="1" noChangeAspect="1" noChangeArrowheads="1" noTextEdit="1"/>
          </p:cNvSpPr>
          <p:nvPr>
            <p:ph type="sldImg"/>
          </p:nvPr>
        </p:nvSpPr>
        <p:spPr>
          <a:xfrm>
            <a:off x="406400" y="696913"/>
            <a:ext cx="6197600" cy="3486150"/>
          </a:xfrm>
          <a:ln/>
        </p:spPr>
      </p:sp>
      <p:sp>
        <p:nvSpPr>
          <p:cNvPr id="4100" name="Rectangle 3"/>
          <p:cNvSpPr>
            <a:spLocks noGrp="1" noChangeArrowheads="1"/>
          </p:cNvSpPr>
          <p:nvPr>
            <p:ph type="body" idx="1"/>
          </p:nvPr>
        </p:nvSpPr>
        <p:spPr>
          <a:noFill/>
          <a:ln/>
        </p:spPr>
        <p:txBody>
          <a:bodyPr/>
          <a:lstStyle/>
          <a:p>
            <a:endParaRPr lang="en-US" sz="1200" kern="1200" dirty="0">
              <a:solidFill>
                <a:schemeClr val="tx1"/>
              </a:solidFill>
              <a:effectLst/>
              <a:latin typeface="Arial" charset="0"/>
              <a:ea typeface="+mn-ea"/>
              <a:cs typeface="+mn-cs"/>
            </a:endParaRPr>
          </a:p>
        </p:txBody>
      </p:sp>
    </p:spTree>
    <p:extLst>
      <p:ext uri="{BB962C8B-B14F-4D97-AF65-F5344CB8AC3E}">
        <p14:creationId xmlns:p14="http://schemas.microsoft.com/office/powerpoint/2010/main" val="10095305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E3AA275-2248-4703-A6BD-2B2C7E466293}"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5DCB457-3824-4C81-AF28-F5618F2A63D4}"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33992C00-8830-40B8-83C7-509852F4927D}"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70F46750-D5FA-4671-B5BA-E95E7F67745E}"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CC2780E7-AE4B-4A74-913C-69559A8F9A5C}"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6BE93F4C-B641-44D5-88A7-D685C8539F60}"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F7937C37-A518-4341-96B5-795628DF95D5}"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A1634430-B1CB-4CC6-9592-621DF5AC2300}"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49ADFAB3-0539-4C14-B23B-7AC1C4980DD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1B0B7CBC-4F8F-4D89-AE90-5DB130C8D897}"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D41E606A-5DAB-4153-87A7-04FF9161543A}"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09600" y="274638"/>
            <a:ext cx="10972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09600" y="1600201"/>
            <a:ext cx="109728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cs typeface="+mn-cs"/>
              </a:defRPr>
            </a:lvl1pPr>
          </a:lstStyle>
          <a:p>
            <a:pPr>
              <a:defRPr/>
            </a:pPr>
            <a:endParaRPr lang="en-US" dirty="0"/>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cs typeface="+mn-cs"/>
              </a:defRPr>
            </a:lvl1pPr>
          </a:lstStyle>
          <a:p>
            <a:pPr>
              <a:defRPr/>
            </a:pPr>
            <a:endParaRPr lang="en-US" dirty="0"/>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charset="0"/>
                <a:cs typeface="+mn-cs"/>
              </a:defRPr>
            </a:lvl1pPr>
          </a:lstStyle>
          <a:p>
            <a:pPr>
              <a:defRPr/>
            </a:pPr>
            <a:fld id="{7728583B-E7C8-46C8-B594-1E9554A88C29}"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emf"/><Relationship Id="rId3" Type="http://schemas.openxmlformats.org/officeDocument/2006/relationships/hyperlink" Target="https://doi.org/10.1021/jacs.1c13738" TargetMode="External"/><Relationship Id="rId7" Type="http://schemas.openxmlformats.org/officeDocument/2006/relationships/image" Target="../media/image4.emf"/><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3.emf"/><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6.emf"/><Relationship Id="rId7" Type="http://schemas.openxmlformats.org/officeDocument/2006/relationships/hyperlink" Target="https://doi.org/10.1021/jacs.1c13738"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dirty="0"/>
          </a:p>
        </p:txBody>
      </p:sp>
      <p:sp>
        <p:nvSpPr>
          <p:cNvPr id="1028" name="Text Box 28"/>
          <p:cNvSpPr txBox="1">
            <a:spLocks noChangeArrowheads="1"/>
          </p:cNvSpPr>
          <p:nvPr/>
        </p:nvSpPr>
        <p:spPr bwMode="auto">
          <a:xfrm>
            <a:off x="0" y="1239656"/>
            <a:ext cx="5891894" cy="5078313"/>
          </a:xfrm>
          <a:prstGeom prst="rect">
            <a:avLst/>
          </a:prstGeom>
          <a:noFill/>
          <a:ln w="9525">
            <a:noFill/>
            <a:miter lim="800000"/>
            <a:headEnd/>
            <a:tailEnd/>
          </a:ln>
        </p:spPr>
        <p:txBody>
          <a:bodyPr wrap="square">
            <a:spAutoFit/>
          </a:bodyPr>
          <a:lstStyle/>
          <a:p>
            <a:pPr algn="just"/>
            <a:r>
              <a:rPr lang="en-US" sz="1200" dirty="0"/>
              <a:t>Metalloproteins catalyze the most challenging chemical reactions seen in nature. R2lox metalloproteins have an unusual “mixed-metal” manganese-iron (Mn/Fe) active site and are recognized as a virulence factor in pathogens like </a:t>
            </a:r>
            <a:r>
              <a:rPr lang="en-US" sz="1200" i="1" dirty="0"/>
              <a:t>Mycobacterium tuberculosis, </a:t>
            </a:r>
            <a:r>
              <a:rPr lang="en-US" sz="1200" dirty="0"/>
              <a:t>the causative agent of tuberculosis. </a:t>
            </a:r>
            <a:r>
              <a:rPr lang="en-US" sz="1200" i="1" u="sng" dirty="0"/>
              <a:t>While diiron (Fe/Fe) proteins are well-studied, Mn/Fe proteins represent a new class of metalloprotein for which the chemistry is largely unexplored</a:t>
            </a:r>
            <a:r>
              <a:rPr lang="en-US" sz="1200" dirty="0"/>
              <a:t>. In this work, the reactivity of R2lox towards O</a:t>
            </a:r>
            <a:r>
              <a:rPr lang="en-US" sz="1200" baseline="-25000" dirty="0"/>
              <a:t>2</a:t>
            </a:r>
            <a:r>
              <a:rPr lang="en-US" sz="1200" dirty="0"/>
              <a:t> and the structure of a key, short-lived oxidized state have been characterized, demonstrating unusually weak electronic interactions between the Fe and Mn centers and a critical hydrogen bond within the active site that likely play an important role in determining the reactions that R2lox can perform. </a:t>
            </a:r>
          </a:p>
          <a:p>
            <a:pPr algn="just"/>
            <a:endParaRPr lang="en-US" sz="1200" dirty="0"/>
          </a:p>
          <a:p>
            <a:pPr algn="just"/>
            <a:r>
              <a:rPr lang="en-US" sz="1200" dirty="0"/>
              <a:t>Experiments at the </a:t>
            </a:r>
            <a:r>
              <a:rPr lang="en-US" sz="1200" dirty="0" err="1"/>
              <a:t>MagLab</a:t>
            </a:r>
            <a:r>
              <a:rPr lang="en-US" sz="1200" dirty="0"/>
              <a:t> EMR program capitalized on the sensitivity and resolution of the </a:t>
            </a:r>
            <a:r>
              <a:rPr lang="en-US" sz="1200" dirty="0" err="1"/>
              <a:t>HiPER</a:t>
            </a:r>
            <a:r>
              <a:rPr lang="en-US" sz="1200" dirty="0"/>
              <a:t> spectrometer to study transient biochemical species that could only be obtained at low concentrations. </a:t>
            </a:r>
            <a:r>
              <a:rPr lang="en-US" sz="1200" i="1" u="sng" dirty="0"/>
              <a:t>High-field experiments enable resolution of the spin Hamiltonian parameters of the Mn center, suggesting the presence of an open coordination site that a target molecule could subsequently use to bind to the metal(s) and undergo reaction(s)</a:t>
            </a:r>
            <a:r>
              <a:rPr lang="en-US" sz="1200" dirty="0"/>
              <a:t>. Researchers also took advantage of the high-power pulsed EPR capabilities to directly examine protons near the active site using the Electron-Detected NMR technique, which indicated a strongly coupled proton in this short-lived state that disappears as the reaction proceeds, consistent with the proton-coupled reactivity hypothesized for these proteins. </a:t>
            </a:r>
          </a:p>
          <a:p>
            <a:pPr algn="just"/>
            <a:endParaRPr lang="en-US" sz="1200" dirty="0"/>
          </a:p>
          <a:p>
            <a:pPr algn="just"/>
            <a:r>
              <a:rPr lang="en-US" sz="1200" i="1" u="sng" dirty="0"/>
              <a:t>This research revealed what R2lox looks like before it reacts with a target, which will aid in identifying the role that R2lox plays in enhancing tuberculosis virulence</a:t>
            </a:r>
            <a:r>
              <a:rPr lang="en-US" sz="1200" dirty="0"/>
              <a:t>. Moreover, this study provides a roadmap for understanding electronic structure-function relationships in novel Mn/Fe metalloproteins.</a:t>
            </a:r>
          </a:p>
        </p:txBody>
      </p:sp>
      <p:sp>
        <p:nvSpPr>
          <p:cNvPr id="10" name="Text Box 28"/>
          <p:cNvSpPr txBox="1">
            <a:spLocks noChangeArrowheads="1"/>
          </p:cNvSpPr>
          <p:nvPr/>
        </p:nvSpPr>
        <p:spPr bwMode="auto">
          <a:xfrm>
            <a:off x="0" y="6286688"/>
            <a:ext cx="12192000" cy="600164"/>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EMR (W-Band HiPER Pulsed EPR Spectrometer).</a:t>
            </a:r>
          </a:p>
          <a:p>
            <a:pPr algn="just"/>
            <a:r>
              <a:rPr lang="en-US" sz="1100" b="1" dirty="0">
                <a:solidFill>
                  <a:srgbClr val="333399"/>
                </a:solidFill>
              </a:rPr>
              <a:t>Citation: </a:t>
            </a:r>
            <a:r>
              <a:rPr lang="en-US" sz="1100" b="0" i="0" dirty="0" err="1">
                <a:solidFill>
                  <a:srgbClr val="333399"/>
                </a:solidFill>
                <a:effectLst/>
                <a:latin typeface="arial" panose="020B0604020202020204" pitchFamily="34" charset="0"/>
              </a:rPr>
              <a:t>Kisgeropoulos</a:t>
            </a:r>
            <a:r>
              <a:rPr lang="en-US" sz="1100" b="0" i="0" dirty="0">
                <a:solidFill>
                  <a:srgbClr val="333399"/>
                </a:solidFill>
                <a:effectLst/>
                <a:latin typeface="arial" panose="020B0604020202020204" pitchFamily="34" charset="0"/>
              </a:rPr>
              <a:t>, E.C.; Gan, Y.J.; Greer, S.; Hazel, J.M.; </a:t>
            </a:r>
            <a:r>
              <a:rPr lang="en-US" sz="1100" b="0" i="0" dirty="0" err="1">
                <a:solidFill>
                  <a:srgbClr val="333399"/>
                </a:solidFill>
                <a:effectLst/>
                <a:latin typeface="arial" panose="020B0604020202020204" pitchFamily="34" charset="0"/>
              </a:rPr>
              <a:t>Shafaat</a:t>
            </a:r>
            <a:r>
              <a:rPr lang="en-US" sz="1100" b="0" i="0" dirty="0">
                <a:solidFill>
                  <a:srgbClr val="333399"/>
                </a:solidFill>
                <a:effectLst/>
                <a:latin typeface="arial" panose="020B0604020202020204" pitchFamily="34" charset="0"/>
              </a:rPr>
              <a:t>, H.S., </a:t>
            </a:r>
            <a:r>
              <a:rPr lang="en-US" sz="1100" b="0" i="1" dirty="0">
                <a:solidFill>
                  <a:srgbClr val="333399"/>
                </a:solidFill>
                <a:effectLst/>
                <a:latin typeface="arial" panose="020B0604020202020204" pitchFamily="34" charset="0"/>
              </a:rPr>
              <a:t>Pulsed Multifrequency Electron Paramagnetic Resonance Spectroscopy Reveals Key Branch Points for One- vs Two-Electron Reactivity in Mn/Fe Proteins,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the American Chemical Society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144</a:t>
            </a:r>
            <a:r>
              <a:rPr lang="en-US" sz="1100" b="0" i="0" dirty="0">
                <a:solidFill>
                  <a:srgbClr val="333399"/>
                </a:solidFill>
                <a:effectLst/>
                <a:latin typeface="arial" panose="020B0604020202020204" pitchFamily="34" charset="0"/>
              </a:rPr>
              <a:t> (27), 11991-12006 (2022) </a:t>
            </a:r>
            <a:r>
              <a:rPr lang="en-US" sz="1100" b="1" i="0" dirty="0">
                <a:solidFill>
                  <a:srgbClr val="333399"/>
                </a:solidFill>
                <a:effectLst/>
                <a:latin typeface="arial" panose="020B0604020202020204" pitchFamily="34" charset="0"/>
                <a:hlinkClick r:id="rId3">
                  <a:extLst>
                    <a:ext uri="{A12FA001-AC4F-418D-AE19-62706E023703}">
                      <ahyp:hlinkClr xmlns:ahyp="http://schemas.microsoft.com/office/drawing/2018/hyperlinkcolor" val="tx"/>
                    </a:ext>
                  </a:extLst>
                </a:hlinkClick>
              </a:rPr>
              <a:t>doi.org/10.1021/jacs.1c13738</a:t>
            </a:r>
            <a:endParaRPr lang="en-US" sz="1100" dirty="0">
              <a:solidFill>
                <a:srgbClr val="333399"/>
              </a:solidFill>
              <a:effectLst/>
            </a:endParaRPr>
          </a:p>
        </p:txBody>
      </p:sp>
      <p:pic>
        <p:nvPicPr>
          <p:cNvPr id="12" name="Picture 11" descr="NSF logo.jpg"/>
          <p:cNvPicPr>
            <a:picLocks noChangeAspect="1"/>
          </p:cNvPicPr>
          <p:nvPr/>
        </p:nvPicPr>
        <p:blipFill>
          <a:blip r:embed="rId4" cstate="print"/>
          <a:stretch>
            <a:fillRect/>
          </a:stretch>
        </p:blipFill>
        <p:spPr>
          <a:xfrm>
            <a:off x="11082654" y="63466"/>
            <a:ext cx="1017188" cy="1023315"/>
          </a:xfrm>
          <a:prstGeom prst="rect">
            <a:avLst/>
          </a:prstGeom>
        </p:spPr>
      </p:pic>
      <p:sp>
        <p:nvSpPr>
          <p:cNvPr id="13" name="Text Box 62"/>
          <p:cNvSpPr txBox="1">
            <a:spLocks noChangeArrowheads="1"/>
          </p:cNvSpPr>
          <p:nvPr/>
        </p:nvSpPr>
        <p:spPr bwMode="auto">
          <a:xfrm>
            <a:off x="1138295" y="79470"/>
            <a:ext cx="9883863" cy="1015663"/>
          </a:xfrm>
          <a:prstGeom prst="rect">
            <a:avLst/>
          </a:prstGeom>
          <a:noFill/>
          <a:ln w="9525">
            <a:noFill/>
            <a:miter lim="800000"/>
            <a:headEnd/>
            <a:tailEnd/>
          </a:ln>
        </p:spPr>
        <p:txBody>
          <a:bodyPr wrap="square">
            <a:spAutoFit/>
          </a:body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Probing the Reactivity of New Metalloproteins With High-Field Pulsed Electron Magnetic Resonance </a:t>
            </a:r>
          </a:p>
          <a:p>
            <a:pPr algn="ctr">
              <a:spcBef>
                <a:spcPts val="0"/>
              </a:spcBef>
            </a:pPr>
            <a:endParaRPr lang="en-US" sz="600" dirty="0"/>
          </a:p>
          <a:p>
            <a:pPr algn="ctr">
              <a:spcBef>
                <a:spcPts val="0"/>
              </a:spcBef>
            </a:pPr>
            <a:r>
              <a:rPr lang="en-US" sz="1100" dirty="0"/>
              <a:t>E.C. Kisgeropoulos,</a:t>
            </a:r>
            <a:r>
              <a:rPr lang="en-US" sz="1100" baseline="30000" dirty="0"/>
              <a:t>1</a:t>
            </a:r>
            <a:r>
              <a:rPr lang="en-US" sz="1100" dirty="0"/>
              <a:t> Y.J. Gan,</a:t>
            </a:r>
            <a:r>
              <a:rPr lang="en-US" sz="1100" baseline="30000" dirty="0"/>
              <a:t>1</a:t>
            </a:r>
            <a:r>
              <a:rPr lang="en-US" sz="1100" dirty="0"/>
              <a:t> S.M. Greer,</a:t>
            </a:r>
            <a:r>
              <a:rPr lang="en-US" sz="1100" baseline="30000" dirty="0"/>
              <a:t>2</a:t>
            </a:r>
            <a:r>
              <a:rPr lang="en-US" sz="1100" dirty="0"/>
              <a:t> J.M. Hazel,</a:t>
            </a:r>
            <a:r>
              <a:rPr lang="en-US" sz="1100" baseline="30000" dirty="0"/>
              <a:t>1</a:t>
            </a:r>
            <a:r>
              <a:rPr lang="en-US" sz="1100" dirty="0"/>
              <a:t> and H.S. Shafaat</a:t>
            </a:r>
            <a:r>
              <a:rPr lang="en-US" sz="1100" baseline="30000" dirty="0"/>
              <a:t>1</a:t>
            </a:r>
            <a:r>
              <a:rPr lang="en-US" sz="1100" dirty="0"/>
              <a:t> </a:t>
            </a:r>
          </a:p>
          <a:p>
            <a:pPr algn="ctr">
              <a:spcBef>
                <a:spcPts val="0"/>
              </a:spcBef>
            </a:pPr>
            <a:r>
              <a:rPr lang="en-US" sz="1050" b="1" dirty="0">
                <a:solidFill>
                  <a:srgbClr val="0033CC"/>
                </a:solidFill>
              </a:rPr>
              <a:t>1. The Ohio State University; 2. National High Magnetic Field Laboratory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G.S. Boebinger (NSF DMR-1644779); H.S. Shafaat (NIH GM128852) </a:t>
            </a:r>
            <a:endParaRPr lang="en-US" sz="1050" b="1" dirty="0">
              <a:solidFill>
                <a:srgbClr val="0033CC"/>
              </a:solidFil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91911" y="102745"/>
            <a:ext cx="792698" cy="944759"/>
          </a:xfrm>
          <a:prstGeom prst="rect">
            <a:avLst/>
          </a:prstGeom>
        </p:spPr>
      </p:pic>
      <p:sp>
        <p:nvSpPr>
          <p:cNvPr id="2" name="AutoShape 2">
            <a:extLst>
              <a:ext uri="{FF2B5EF4-FFF2-40B4-BE49-F238E27FC236}">
                <a16:creationId xmlns:a16="http://schemas.microsoft.com/office/drawing/2014/main" id="{E4D5DAA7-ACA5-4300-AB3C-9A2A1C32E8E2}"/>
              </a:ext>
            </a:extLst>
          </p:cNvPr>
          <p:cNvSpPr>
            <a:spLocks noChangeAspect="1" noChangeArrowheads="1"/>
          </p:cNvSpPr>
          <p:nvPr/>
        </p:nvSpPr>
        <p:spPr bwMode="auto">
          <a:xfrm>
            <a:off x="5743575" y="3278317"/>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 name="Rectangle 49">
            <a:extLst>
              <a:ext uri="{FF2B5EF4-FFF2-40B4-BE49-F238E27FC236}">
                <a16:creationId xmlns:a16="http://schemas.microsoft.com/office/drawing/2014/main" id="{01874788-8190-315A-0BA1-0B0C121DC4AB}"/>
              </a:ext>
            </a:extLst>
          </p:cNvPr>
          <p:cNvSpPr>
            <a:spLocks noChangeArrowheads="1"/>
          </p:cNvSpPr>
          <p:nvPr/>
        </p:nvSpPr>
        <p:spPr bwMode="auto">
          <a:xfrm>
            <a:off x="5934076" y="1329113"/>
            <a:ext cx="6169940" cy="5078313"/>
          </a:xfrm>
          <a:prstGeom prst="rect">
            <a:avLst/>
          </a:prstGeom>
          <a:noFill/>
          <a:ln w="19050">
            <a:solidFill>
              <a:srgbClr val="0033CC"/>
            </a:solidFill>
            <a:miter lim="800000"/>
            <a:headEnd/>
            <a:tailEnd/>
          </a:ln>
        </p:spPr>
        <p:txBody>
          <a:bodyPr wrap="none" anchor="ctr"/>
          <a:lstStyle/>
          <a:p>
            <a:endParaRPr lang="en-US" dirty="0"/>
          </a:p>
        </p:txBody>
      </p:sp>
      <p:pic>
        <p:nvPicPr>
          <p:cNvPr id="6" name="Picture 5">
            <a:extLst>
              <a:ext uri="{FF2B5EF4-FFF2-40B4-BE49-F238E27FC236}">
                <a16:creationId xmlns:a16="http://schemas.microsoft.com/office/drawing/2014/main" id="{9E9881D8-3243-0C56-012B-80ACC84660B7}"/>
              </a:ext>
            </a:extLst>
          </p:cNvPr>
          <p:cNvPicPr>
            <a:picLocks noChangeAspect="1"/>
          </p:cNvPicPr>
          <p:nvPr/>
        </p:nvPicPr>
        <p:blipFill rotWithShape="1">
          <a:blip r:embed="rId6">
            <a:extLst>
              <a:ext uri="{28A0092B-C50C-407E-A947-70E740481C1C}">
                <a14:useLocalDpi xmlns:a14="http://schemas.microsoft.com/office/drawing/2010/main" val="0"/>
              </a:ext>
            </a:extLst>
          </a:blip>
          <a:srcRect t="13583"/>
          <a:stretch/>
        </p:blipFill>
        <p:spPr>
          <a:xfrm>
            <a:off x="6260378" y="2464162"/>
            <a:ext cx="5531571" cy="3286936"/>
          </a:xfrm>
          <a:prstGeom prst="rect">
            <a:avLst/>
          </a:prstGeom>
        </p:spPr>
      </p:pic>
      <p:grpSp>
        <p:nvGrpSpPr>
          <p:cNvPr id="9" name="Group 8">
            <a:extLst>
              <a:ext uri="{FF2B5EF4-FFF2-40B4-BE49-F238E27FC236}">
                <a16:creationId xmlns:a16="http://schemas.microsoft.com/office/drawing/2014/main" id="{845C8039-F3F2-CC08-8A8E-D1B4D9A64CF6}"/>
              </a:ext>
            </a:extLst>
          </p:cNvPr>
          <p:cNvGrpSpPr/>
          <p:nvPr/>
        </p:nvGrpSpPr>
        <p:grpSpPr>
          <a:xfrm>
            <a:off x="7964099" y="3962958"/>
            <a:ext cx="517316" cy="588163"/>
            <a:chOff x="4493302" y="1436950"/>
            <a:chExt cx="762024" cy="866380"/>
          </a:xfrm>
        </p:grpSpPr>
        <p:cxnSp>
          <p:nvCxnSpPr>
            <p:cNvPr id="17" name="Straight Arrow Connector 16">
              <a:extLst>
                <a:ext uri="{FF2B5EF4-FFF2-40B4-BE49-F238E27FC236}">
                  <a16:creationId xmlns:a16="http://schemas.microsoft.com/office/drawing/2014/main" id="{AC6F2034-11AC-0A2E-2ED5-27A91EED9FD2}"/>
                </a:ext>
              </a:extLst>
            </p:cNvPr>
            <p:cNvCxnSpPr>
              <a:cxnSpLocks/>
            </p:cNvCxnSpPr>
            <p:nvPr/>
          </p:nvCxnSpPr>
          <p:spPr>
            <a:xfrm>
              <a:off x="5129743" y="1436950"/>
              <a:ext cx="0" cy="764384"/>
            </a:xfrm>
            <a:prstGeom prst="straightConnector1">
              <a:avLst/>
            </a:prstGeom>
            <a:ln w="28575">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06997624-652A-0EA5-5B52-280EB36BC558}"/>
                </a:ext>
              </a:extLst>
            </p:cNvPr>
            <p:cNvSpPr txBox="1"/>
            <p:nvPr/>
          </p:nvSpPr>
          <p:spPr>
            <a:xfrm>
              <a:off x="4493302" y="1713957"/>
              <a:ext cx="762024" cy="589373"/>
            </a:xfrm>
            <a:prstGeom prst="rect">
              <a:avLst/>
            </a:prstGeom>
            <a:noFill/>
          </p:spPr>
          <p:txBody>
            <a:bodyPr wrap="square" rtlCol="0">
              <a:spAutoFit/>
            </a:bodyPr>
            <a:lstStyle/>
            <a:p>
              <a:r>
                <a:rPr lang="en-US" sz="2000" i="1" dirty="0"/>
                <a:t>g</a:t>
              </a:r>
              <a:r>
                <a:rPr lang="en-US" sz="2000" i="1" baseline="-25000" dirty="0"/>
                <a:t>1</a:t>
              </a:r>
            </a:p>
          </p:txBody>
        </p:sp>
      </p:grpSp>
      <p:sp>
        <p:nvSpPr>
          <p:cNvPr id="15" name="TextBox 14">
            <a:extLst>
              <a:ext uri="{FF2B5EF4-FFF2-40B4-BE49-F238E27FC236}">
                <a16:creationId xmlns:a16="http://schemas.microsoft.com/office/drawing/2014/main" id="{7CD44D0F-DC34-379F-2ADE-8ADB368AE61F}"/>
              </a:ext>
            </a:extLst>
          </p:cNvPr>
          <p:cNvSpPr txBox="1"/>
          <p:nvPr/>
        </p:nvSpPr>
        <p:spPr>
          <a:xfrm>
            <a:off x="11134855" y="4611523"/>
            <a:ext cx="1287925" cy="634096"/>
          </a:xfrm>
          <a:prstGeom prst="rect">
            <a:avLst/>
          </a:prstGeom>
          <a:noFill/>
        </p:spPr>
        <p:txBody>
          <a:bodyPr wrap="square" rtlCol="0">
            <a:spAutoFit/>
          </a:bodyPr>
          <a:lstStyle/>
          <a:p>
            <a:pPr algn="ctr"/>
            <a:r>
              <a:rPr lang="en-US" dirty="0">
                <a:solidFill>
                  <a:srgbClr val="0000FF"/>
                </a:solidFill>
              </a:rPr>
              <a:t>H</a:t>
            </a:r>
            <a:r>
              <a:rPr lang="en-US" baseline="-25000" dirty="0">
                <a:solidFill>
                  <a:srgbClr val="0000FF"/>
                </a:solidFill>
              </a:rPr>
              <a:t>2</a:t>
            </a:r>
            <a:r>
              <a:rPr lang="en-US" dirty="0">
                <a:solidFill>
                  <a:srgbClr val="0000FF"/>
                </a:solidFill>
              </a:rPr>
              <a:t>O  </a:t>
            </a:r>
          </a:p>
          <a:p>
            <a:pPr algn="ctr"/>
            <a:r>
              <a:rPr lang="en-US" dirty="0">
                <a:solidFill>
                  <a:srgbClr val="FF0000"/>
                </a:solidFill>
              </a:rPr>
              <a:t>D</a:t>
            </a:r>
            <a:r>
              <a:rPr lang="en-US" baseline="-25000" dirty="0">
                <a:solidFill>
                  <a:srgbClr val="FF0000"/>
                </a:solidFill>
              </a:rPr>
              <a:t>2</a:t>
            </a:r>
            <a:r>
              <a:rPr lang="en-US" dirty="0">
                <a:solidFill>
                  <a:srgbClr val="FF0000"/>
                </a:solidFill>
              </a:rPr>
              <a:t>O</a:t>
            </a:r>
          </a:p>
        </p:txBody>
      </p:sp>
      <p:sp>
        <p:nvSpPr>
          <p:cNvPr id="21" name="Freeform 20">
            <a:extLst>
              <a:ext uri="{FF2B5EF4-FFF2-40B4-BE49-F238E27FC236}">
                <a16:creationId xmlns:a16="http://schemas.microsoft.com/office/drawing/2014/main" id="{02729D9E-8A7D-BA40-09D3-C3B92D761E0D}"/>
              </a:ext>
            </a:extLst>
          </p:cNvPr>
          <p:cNvSpPr/>
          <p:nvPr/>
        </p:nvSpPr>
        <p:spPr>
          <a:xfrm flipH="1">
            <a:off x="7067568" y="2007549"/>
            <a:ext cx="635005" cy="1593273"/>
          </a:xfrm>
          <a:custGeom>
            <a:avLst/>
            <a:gdLst>
              <a:gd name="connsiteX0" fmla="*/ 0 w 1122218"/>
              <a:gd name="connsiteY0" fmla="*/ 27709 h 1607127"/>
              <a:gd name="connsiteX1" fmla="*/ 41563 w 1122218"/>
              <a:gd name="connsiteY1" fmla="*/ 346363 h 1607127"/>
              <a:gd name="connsiteX2" fmla="*/ 831272 w 1122218"/>
              <a:gd name="connsiteY2" fmla="*/ 332509 h 1607127"/>
              <a:gd name="connsiteX3" fmla="*/ 858981 w 1122218"/>
              <a:gd name="connsiteY3" fmla="*/ 1607127 h 1607127"/>
              <a:gd name="connsiteX4" fmla="*/ 1122218 w 1122218"/>
              <a:gd name="connsiteY4" fmla="*/ 1607127 h 1607127"/>
              <a:gd name="connsiteX5" fmla="*/ 1122218 w 1122218"/>
              <a:gd name="connsiteY5" fmla="*/ 0 h 1607127"/>
              <a:gd name="connsiteX6" fmla="*/ 0 w 1122218"/>
              <a:gd name="connsiteY6" fmla="*/ 27709 h 1607127"/>
              <a:gd name="connsiteX0" fmla="*/ 421192 w 1080655"/>
              <a:gd name="connsiteY0" fmla="*/ 27709 h 1607127"/>
              <a:gd name="connsiteX1" fmla="*/ 0 w 1080655"/>
              <a:gd name="connsiteY1" fmla="*/ 346363 h 1607127"/>
              <a:gd name="connsiteX2" fmla="*/ 789709 w 1080655"/>
              <a:gd name="connsiteY2" fmla="*/ 332509 h 1607127"/>
              <a:gd name="connsiteX3" fmla="*/ 817418 w 1080655"/>
              <a:gd name="connsiteY3" fmla="*/ 1607127 h 1607127"/>
              <a:gd name="connsiteX4" fmla="*/ 1080655 w 1080655"/>
              <a:gd name="connsiteY4" fmla="*/ 1607127 h 1607127"/>
              <a:gd name="connsiteX5" fmla="*/ 1080655 w 1080655"/>
              <a:gd name="connsiteY5" fmla="*/ 0 h 1607127"/>
              <a:gd name="connsiteX6" fmla="*/ 421192 w 1080655"/>
              <a:gd name="connsiteY6" fmla="*/ 27709 h 1607127"/>
              <a:gd name="connsiteX0" fmla="*/ 0 w 659463"/>
              <a:gd name="connsiteY0" fmla="*/ 27709 h 1607127"/>
              <a:gd name="connsiteX1" fmla="*/ 17208 w 659463"/>
              <a:gd name="connsiteY1" fmla="*/ 387927 h 1607127"/>
              <a:gd name="connsiteX2" fmla="*/ 368517 w 659463"/>
              <a:gd name="connsiteY2" fmla="*/ 332509 h 1607127"/>
              <a:gd name="connsiteX3" fmla="*/ 396226 w 659463"/>
              <a:gd name="connsiteY3" fmla="*/ 1607127 h 1607127"/>
              <a:gd name="connsiteX4" fmla="*/ 659463 w 659463"/>
              <a:gd name="connsiteY4" fmla="*/ 1607127 h 1607127"/>
              <a:gd name="connsiteX5" fmla="*/ 659463 w 659463"/>
              <a:gd name="connsiteY5" fmla="*/ 0 h 1607127"/>
              <a:gd name="connsiteX6" fmla="*/ 0 w 659463"/>
              <a:gd name="connsiteY6" fmla="*/ 27709 h 1607127"/>
              <a:gd name="connsiteX0" fmla="*/ 0 w 659463"/>
              <a:gd name="connsiteY0" fmla="*/ 13855 h 1593273"/>
              <a:gd name="connsiteX1" fmla="*/ 17208 w 659463"/>
              <a:gd name="connsiteY1" fmla="*/ 374073 h 1593273"/>
              <a:gd name="connsiteX2" fmla="*/ 368517 w 659463"/>
              <a:gd name="connsiteY2" fmla="*/ 318655 h 1593273"/>
              <a:gd name="connsiteX3" fmla="*/ 396226 w 659463"/>
              <a:gd name="connsiteY3" fmla="*/ 1593273 h 1593273"/>
              <a:gd name="connsiteX4" fmla="*/ 659463 w 659463"/>
              <a:gd name="connsiteY4" fmla="*/ 1593273 h 1593273"/>
              <a:gd name="connsiteX5" fmla="*/ 537686 w 659463"/>
              <a:gd name="connsiteY5" fmla="*/ 0 h 1593273"/>
              <a:gd name="connsiteX6" fmla="*/ 0 w 659463"/>
              <a:gd name="connsiteY6" fmla="*/ 13855 h 1593273"/>
              <a:gd name="connsiteX0" fmla="*/ 0 w 549863"/>
              <a:gd name="connsiteY0" fmla="*/ 13855 h 1607127"/>
              <a:gd name="connsiteX1" fmla="*/ 17208 w 549863"/>
              <a:gd name="connsiteY1" fmla="*/ 374073 h 1607127"/>
              <a:gd name="connsiteX2" fmla="*/ 368517 w 549863"/>
              <a:gd name="connsiteY2" fmla="*/ 318655 h 1607127"/>
              <a:gd name="connsiteX3" fmla="*/ 396226 w 549863"/>
              <a:gd name="connsiteY3" fmla="*/ 1593273 h 1607127"/>
              <a:gd name="connsiteX4" fmla="*/ 549863 w 549863"/>
              <a:gd name="connsiteY4" fmla="*/ 1607127 h 1607127"/>
              <a:gd name="connsiteX5" fmla="*/ 537686 w 549863"/>
              <a:gd name="connsiteY5" fmla="*/ 0 h 1607127"/>
              <a:gd name="connsiteX6" fmla="*/ 0 w 549863"/>
              <a:gd name="connsiteY6" fmla="*/ 13855 h 1607127"/>
              <a:gd name="connsiteX0" fmla="*/ 0 w 549863"/>
              <a:gd name="connsiteY0" fmla="*/ 13855 h 1648691"/>
              <a:gd name="connsiteX1" fmla="*/ 17208 w 549863"/>
              <a:gd name="connsiteY1" fmla="*/ 374073 h 1648691"/>
              <a:gd name="connsiteX2" fmla="*/ 368517 w 549863"/>
              <a:gd name="connsiteY2" fmla="*/ 318655 h 1648691"/>
              <a:gd name="connsiteX3" fmla="*/ 396226 w 549863"/>
              <a:gd name="connsiteY3" fmla="*/ 1593273 h 1648691"/>
              <a:gd name="connsiteX4" fmla="*/ 549863 w 549863"/>
              <a:gd name="connsiteY4" fmla="*/ 1648691 h 1648691"/>
              <a:gd name="connsiteX5" fmla="*/ 537686 w 549863"/>
              <a:gd name="connsiteY5" fmla="*/ 0 h 1648691"/>
              <a:gd name="connsiteX6" fmla="*/ 0 w 549863"/>
              <a:gd name="connsiteY6" fmla="*/ 13855 h 1648691"/>
              <a:gd name="connsiteX0" fmla="*/ 0 w 549863"/>
              <a:gd name="connsiteY0" fmla="*/ 13855 h 1648691"/>
              <a:gd name="connsiteX1" fmla="*/ 17208 w 549863"/>
              <a:gd name="connsiteY1" fmla="*/ 304800 h 1648691"/>
              <a:gd name="connsiteX2" fmla="*/ 368517 w 549863"/>
              <a:gd name="connsiteY2" fmla="*/ 318655 h 1648691"/>
              <a:gd name="connsiteX3" fmla="*/ 396226 w 549863"/>
              <a:gd name="connsiteY3" fmla="*/ 1593273 h 1648691"/>
              <a:gd name="connsiteX4" fmla="*/ 549863 w 549863"/>
              <a:gd name="connsiteY4" fmla="*/ 1648691 h 1648691"/>
              <a:gd name="connsiteX5" fmla="*/ 537686 w 549863"/>
              <a:gd name="connsiteY5" fmla="*/ 0 h 1648691"/>
              <a:gd name="connsiteX6" fmla="*/ 0 w 549863"/>
              <a:gd name="connsiteY6" fmla="*/ 13855 h 1648691"/>
              <a:gd name="connsiteX0" fmla="*/ 0 w 586397"/>
              <a:gd name="connsiteY0" fmla="*/ 13855 h 1593273"/>
              <a:gd name="connsiteX1" fmla="*/ 17208 w 586397"/>
              <a:gd name="connsiteY1" fmla="*/ 304800 h 1593273"/>
              <a:gd name="connsiteX2" fmla="*/ 368517 w 586397"/>
              <a:gd name="connsiteY2" fmla="*/ 318655 h 1593273"/>
              <a:gd name="connsiteX3" fmla="*/ 396226 w 586397"/>
              <a:gd name="connsiteY3" fmla="*/ 1593273 h 1593273"/>
              <a:gd name="connsiteX4" fmla="*/ 586397 w 586397"/>
              <a:gd name="connsiteY4" fmla="*/ 1579418 h 1593273"/>
              <a:gd name="connsiteX5" fmla="*/ 537686 w 586397"/>
              <a:gd name="connsiteY5" fmla="*/ 0 h 1593273"/>
              <a:gd name="connsiteX6" fmla="*/ 0 w 586397"/>
              <a:gd name="connsiteY6" fmla="*/ 13855 h 1593273"/>
              <a:gd name="connsiteX0" fmla="*/ 104570 w 569189"/>
              <a:gd name="connsiteY0" fmla="*/ 13855 h 1593273"/>
              <a:gd name="connsiteX1" fmla="*/ 0 w 569189"/>
              <a:gd name="connsiteY1" fmla="*/ 304800 h 1593273"/>
              <a:gd name="connsiteX2" fmla="*/ 351309 w 569189"/>
              <a:gd name="connsiteY2" fmla="*/ 318655 h 1593273"/>
              <a:gd name="connsiteX3" fmla="*/ 379018 w 569189"/>
              <a:gd name="connsiteY3" fmla="*/ 1593273 h 1593273"/>
              <a:gd name="connsiteX4" fmla="*/ 569189 w 569189"/>
              <a:gd name="connsiteY4" fmla="*/ 1579418 h 1593273"/>
              <a:gd name="connsiteX5" fmla="*/ 520478 w 569189"/>
              <a:gd name="connsiteY5" fmla="*/ 0 h 1593273"/>
              <a:gd name="connsiteX6" fmla="*/ 104570 w 569189"/>
              <a:gd name="connsiteY6" fmla="*/ 13855 h 1593273"/>
              <a:gd name="connsiteX0" fmla="*/ 19325 w 483944"/>
              <a:gd name="connsiteY0" fmla="*/ 13855 h 1593273"/>
              <a:gd name="connsiteX1" fmla="*/ 0 w 483944"/>
              <a:gd name="connsiteY1" fmla="*/ 332510 h 1593273"/>
              <a:gd name="connsiteX2" fmla="*/ 266064 w 483944"/>
              <a:gd name="connsiteY2" fmla="*/ 318655 h 1593273"/>
              <a:gd name="connsiteX3" fmla="*/ 293773 w 483944"/>
              <a:gd name="connsiteY3" fmla="*/ 1593273 h 1593273"/>
              <a:gd name="connsiteX4" fmla="*/ 483944 w 483944"/>
              <a:gd name="connsiteY4" fmla="*/ 1579418 h 1593273"/>
              <a:gd name="connsiteX5" fmla="*/ 435233 w 483944"/>
              <a:gd name="connsiteY5" fmla="*/ 0 h 1593273"/>
              <a:gd name="connsiteX6" fmla="*/ 19325 w 483944"/>
              <a:gd name="connsiteY6" fmla="*/ 13855 h 15932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3944" h="1593273">
                <a:moveTo>
                  <a:pt x="19325" y="13855"/>
                </a:moveTo>
                <a:lnTo>
                  <a:pt x="0" y="332510"/>
                </a:lnTo>
                <a:lnTo>
                  <a:pt x="266064" y="318655"/>
                </a:lnTo>
                <a:lnTo>
                  <a:pt x="293773" y="1593273"/>
                </a:lnTo>
                <a:lnTo>
                  <a:pt x="483944" y="1579418"/>
                </a:lnTo>
                <a:lnTo>
                  <a:pt x="435233" y="0"/>
                </a:lnTo>
                <a:lnTo>
                  <a:pt x="19325" y="13855"/>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Freeform 36">
            <a:extLst>
              <a:ext uri="{FF2B5EF4-FFF2-40B4-BE49-F238E27FC236}">
                <a16:creationId xmlns:a16="http://schemas.microsoft.com/office/drawing/2014/main" id="{D4479BB1-5815-0915-C250-FFCDE84979EC}"/>
              </a:ext>
            </a:extLst>
          </p:cNvPr>
          <p:cNvSpPr/>
          <p:nvPr/>
        </p:nvSpPr>
        <p:spPr>
          <a:xfrm>
            <a:off x="10117452" y="1856962"/>
            <a:ext cx="827747" cy="1717963"/>
          </a:xfrm>
          <a:custGeom>
            <a:avLst/>
            <a:gdLst>
              <a:gd name="connsiteX0" fmla="*/ 0 w 1122218"/>
              <a:gd name="connsiteY0" fmla="*/ 27709 h 1607127"/>
              <a:gd name="connsiteX1" fmla="*/ 41563 w 1122218"/>
              <a:gd name="connsiteY1" fmla="*/ 346363 h 1607127"/>
              <a:gd name="connsiteX2" fmla="*/ 831272 w 1122218"/>
              <a:gd name="connsiteY2" fmla="*/ 332509 h 1607127"/>
              <a:gd name="connsiteX3" fmla="*/ 858981 w 1122218"/>
              <a:gd name="connsiteY3" fmla="*/ 1607127 h 1607127"/>
              <a:gd name="connsiteX4" fmla="*/ 1122218 w 1122218"/>
              <a:gd name="connsiteY4" fmla="*/ 1607127 h 1607127"/>
              <a:gd name="connsiteX5" fmla="*/ 1122218 w 1122218"/>
              <a:gd name="connsiteY5" fmla="*/ 0 h 1607127"/>
              <a:gd name="connsiteX6" fmla="*/ 0 w 1122218"/>
              <a:gd name="connsiteY6" fmla="*/ 27709 h 1607127"/>
              <a:gd name="connsiteX0" fmla="*/ 0 w 1122218"/>
              <a:gd name="connsiteY0" fmla="*/ 27709 h 1801090"/>
              <a:gd name="connsiteX1" fmla="*/ 41563 w 1122218"/>
              <a:gd name="connsiteY1" fmla="*/ 346363 h 1801090"/>
              <a:gd name="connsiteX2" fmla="*/ 831272 w 1122218"/>
              <a:gd name="connsiteY2" fmla="*/ 332509 h 1801090"/>
              <a:gd name="connsiteX3" fmla="*/ 997527 w 1122218"/>
              <a:gd name="connsiteY3" fmla="*/ 1801090 h 1801090"/>
              <a:gd name="connsiteX4" fmla="*/ 1122218 w 1122218"/>
              <a:gd name="connsiteY4" fmla="*/ 1607127 h 1801090"/>
              <a:gd name="connsiteX5" fmla="*/ 1122218 w 1122218"/>
              <a:gd name="connsiteY5" fmla="*/ 0 h 1801090"/>
              <a:gd name="connsiteX6" fmla="*/ 0 w 1122218"/>
              <a:gd name="connsiteY6" fmla="*/ 27709 h 1801090"/>
              <a:gd name="connsiteX0" fmla="*/ 0 w 1136073"/>
              <a:gd name="connsiteY0" fmla="*/ 27709 h 1801090"/>
              <a:gd name="connsiteX1" fmla="*/ 41563 w 1136073"/>
              <a:gd name="connsiteY1" fmla="*/ 346363 h 1801090"/>
              <a:gd name="connsiteX2" fmla="*/ 831272 w 1136073"/>
              <a:gd name="connsiteY2" fmla="*/ 332509 h 1801090"/>
              <a:gd name="connsiteX3" fmla="*/ 997527 w 1136073"/>
              <a:gd name="connsiteY3" fmla="*/ 1801090 h 1801090"/>
              <a:gd name="connsiteX4" fmla="*/ 1136073 w 1136073"/>
              <a:gd name="connsiteY4" fmla="*/ 1759527 h 1801090"/>
              <a:gd name="connsiteX5" fmla="*/ 1122218 w 1136073"/>
              <a:gd name="connsiteY5" fmla="*/ 0 h 1801090"/>
              <a:gd name="connsiteX6" fmla="*/ 0 w 1136073"/>
              <a:gd name="connsiteY6" fmla="*/ 27709 h 1801090"/>
              <a:gd name="connsiteX0" fmla="*/ 0 w 1136073"/>
              <a:gd name="connsiteY0" fmla="*/ 27709 h 1759527"/>
              <a:gd name="connsiteX1" fmla="*/ 41563 w 1136073"/>
              <a:gd name="connsiteY1" fmla="*/ 346363 h 1759527"/>
              <a:gd name="connsiteX2" fmla="*/ 831272 w 1136073"/>
              <a:gd name="connsiteY2" fmla="*/ 332509 h 1759527"/>
              <a:gd name="connsiteX3" fmla="*/ 969818 w 1136073"/>
              <a:gd name="connsiteY3" fmla="*/ 1717963 h 1759527"/>
              <a:gd name="connsiteX4" fmla="*/ 1136073 w 1136073"/>
              <a:gd name="connsiteY4" fmla="*/ 1759527 h 1759527"/>
              <a:gd name="connsiteX5" fmla="*/ 1122218 w 1136073"/>
              <a:gd name="connsiteY5" fmla="*/ 0 h 1759527"/>
              <a:gd name="connsiteX6" fmla="*/ 0 w 1136073"/>
              <a:gd name="connsiteY6" fmla="*/ 27709 h 1759527"/>
              <a:gd name="connsiteX0" fmla="*/ 0 w 1136073"/>
              <a:gd name="connsiteY0" fmla="*/ 27709 h 1717963"/>
              <a:gd name="connsiteX1" fmla="*/ 41563 w 1136073"/>
              <a:gd name="connsiteY1" fmla="*/ 346363 h 1717963"/>
              <a:gd name="connsiteX2" fmla="*/ 831272 w 1136073"/>
              <a:gd name="connsiteY2" fmla="*/ 332509 h 1717963"/>
              <a:gd name="connsiteX3" fmla="*/ 969818 w 1136073"/>
              <a:gd name="connsiteY3" fmla="*/ 1717963 h 1717963"/>
              <a:gd name="connsiteX4" fmla="*/ 1136073 w 1136073"/>
              <a:gd name="connsiteY4" fmla="*/ 1676399 h 1717963"/>
              <a:gd name="connsiteX5" fmla="*/ 1122218 w 1136073"/>
              <a:gd name="connsiteY5" fmla="*/ 0 h 1717963"/>
              <a:gd name="connsiteX6" fmla="*/ 0 w 1136073"/>
              <a:gd name="connsiteY6" fmla="*/ 27709 h 17179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36073" h="1717963">
                <a:moveTo>
                  <a:pt x="0" y="27709"/>
                </a:moveTo>
                <a:lnTo>
                  <a:pt x="41563" y="346363"/>
                </a:lnTo>
                <a:lnTo>
                  <a:pt x="831272" y="332509"/>
                </a:lnTo>
                <a:lnTo>
                  <a:pt x="969818" y="1717963"/>
                </a:lnTo>
                <a:lnTo>
                  <a:pt x="1136073" y="1676399"/>
                </a:lnTo>
                <a:lnTo>
                  <a:pt x="1122218" y="0"/>
                </a:lnTo>
                <a:lnTo>
                  <a:pt x="0" y="27709"/>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8" name="Picture 47">
            <a:extLst>
              <a:ext uri="{FF2B5EF4-FFF2-40B4-BE49-F238E27FC236}">
                <a16:creationId xmlns:a16="http://schemas.microsoft.com/office/drawing/2014/main" id="{9DA33250-E7FE-4123-CE6B-E30FE710192F}"/>
              </a:ext>
            </a:extLst>
          </p:cNvPr>
          <p:cNvPicPr>
            <a:picLocks noChangeAspect="1"/>
          </p:cNvPicPr>
          <p:nvPr/>
        </p:nvPicPr>
        <p:blipFill>
          <a:blip r:embed="rId7"/>
          <a:stretch>
            <a:fillRect/>
          </a:stretch>
        </p:blipFill>
        <p:spPr>
          <a:xfrm>
            <a:off x="9536659" y="1327484"/>
            <a:ext cx="2470810" cy="2377922"/>
          </a:xfrm>
          <a:prstGeom prst="rect">
            <a:avLst/>
          </a:prstGeom>
          <a:effectLst/>
        </p:spPr>
      </p:pic>
      <p:sp>
        <p:nvSpPr>
          <p:cNvPr id="49" name="TextBox 48">
            <a:extLst>
              <a:ext uri="{FF2B5EF4-FFF2-40B4-BE49-F238E27FC236}">
                <a16:creationId xmlns:a16="http://schemas.microsoft.com/office/drawing/2014/main" id="{606168AD-9BD6-56C5-F466-4948558FDF81}"/>
              </a:ext>
            </a:extLst>
          </p:cNvPr>
          <p:cNvSpPr txBox="1"/>
          <p:nvPr/>
        </p:nvSpPr>
        <p:spPr>
          <a:xfrm>
            <a:off x="5945244" y="5601904"/>
            <a:ext cx="6154598" cy="769441"/>
          </a:xfrm>
          <a:prstGeom prst="rect">
            <a:avLst/>
          </a:prstGeom>
          <a:noFill/>
        </p:spPr>
        <p:txBody>
          <a:bodyPr wrap="square" rtlCol="0">
            <a:spAutoFit/>
          </a:bodyPr>
          <a:lstStyle/>
          <a:p>
            <a:pPr algn="just"/>
            <a:r>
              <a:rPr lang="en-US" sz="1100" b="1" dirty="0"/>
              <a:t>Figure</a:t>
            </a:r>
            <a:r>
              <a:rPr lang="en-US" sz="1100" dirty="0"/>
              <a:t>. (</a:t>
            </a:r>
            <a:r>
              <a:rPr lang="en-US" sz="1100" i="1" dirty="0"/>
              <a:t>Center</a:t>
            </a:r>
            <a:r>
              <a:rPr lang="en-US" sz="1100" dirty="0"/>
              <a:t>) Magnetic field-swept pulsed electron echo-detected (ED) spectrum of a reactive, short-lived state of Mn/Fe R2lox after binding oxygen. (</a:t>
            </a:r>
            <a:r>
              <a:rPr lang="en-US" sz="1100" i="1" dirty="0"/>
              <a:t>Top left</a:t>
            </a:r>
            <a:r>
              <a:rPr lang="en-US" sz="1100" dirty="0"/>
              <a:t>) High-field ED-NMR spectrum of the same Mn/Fe R2lox state. The weak signals due to the observed protons [A(H)] are highlighted. (</a:t>
            </a:r>
            <a:r>
              <a:rPr lang="en-US" sz="1100" i="1" dirty="0"/>
              <a:t>Top right</a:t>
            </a:r>
            <a:r>
              <a:rPr lang="en-US" sz="1100" dirty="0"/>
              <a:t>) Structure of the trapped species proposed from EPR spectroscopy.</a:t>
            </a:r>
          </a:p>
        </p:txBody>
      </p:sp>
      <p:sp>
        <p:nvSpPr>
          <p:cNvPr id="50" name="TextBox 49">
            <a:extLst>
              <a:ext uri="{FF2B5EF4-FFF2-40B4-BE49-F238E27FC236}">
                <a16:creationId xmlns:a16="http://schemas.microsoft.com/office/drawing/2014/main" id="{52C873BD-127E-7A10-64CF-5D8C06C9C8A3}"/>
              </a:ext>
            </a:extLst>
          </p:cNvPr>
          <p:cNvSpPr txBox="1"/>
          <p:nvPr/>
        </p:nvSpPr>
        <p:spPr>
          <a:xfrm>
            <a:off x="9563038" y="4014286"/>
            <a:ext cx="1256682" cy="400110"/>
          </a:xfrm>
          <a:prstGeom prst="rect">
            <a:avLst/>
          </a:prstGeom>
          <a:noFill/>
        </p:spPr>
        <p:txBody>
          <a:bodyPr wrap="square" rtlCol="0">
            <a:spAutoFit/>
          </a:bodyPr>
          <a:lstStyle/>
          <a:p>
            <a:pPr algn="ctr"/>
            <a:r>
              <a:rPr lang="en-US" sz="2000" b="1" dirty="0"/>
              <a:t>R2lox</a:t>
            </a:r>
            <a:endParaRPr lang="en-US" sz="2000" b="1" i="1" baseline="-25000" dirty="0"/>
          </a:p>
        </p:txBody>
      </p:sp>
      <p:grpSp>
        <p:nvGrpSpPr>
          <p:cNvPr id="1048" name="Group 1047">
            <a:extLst>
              <a:ext uri="{FF2B5EF4-FFF2-40B4-BE49-F238E27FC236}">
                <a16:creationId xmlns:a16="http://schemas.microsoft.com/office/drawing/2014/main" id="{7740FF3E-87A0-DB98-028E-543F58CE2751}"/>
              </a:ext>
            </a:extLst>
          </p:cNvPr>
          <p:cNvGrpSpPr/>
          <p:nvPr/>
        </p:nvGrpSpPr>
        <p:grpSpPr>
          <a:xfrm>
            <a:off x="5916842" y="1351039"/>
            <a:ext cx="2873272" cy="2783577"/>
            <a:chOff x="5698561" y="7324878"/>
            <a:chExt cx="2873272" cy="2783577"/>
          </a:xfrm>
        </p:grpSpPr>
        <p:pic>
          <p:nvPicPr>
            <p:cNvPr id="56" name="Picture 55">
              <a:extLst>
                <a:ext uri="{FF2B5EF4-FFF2-40B4-BE49-F238E27FC236}">
                  <a16:creationId xmlns:a16="http://schemas.microsoft.com/office/drawing/2014/main" id="{A3465F03-273C-26F2-107F-BBE707985ECA}"/>
                </a:ext>
              </a:extLst>
            </p:cNvPr>
            <p:cNvPicPr>
              <a:picLocks noChangeAspect="1"/>
            </p:cNvPicPr>
            <p:nvPr/>
          </p:nvPicPr>
          <p:blipFill>
            <a:blip r:embed="rId8">
              <a:extLst>
                <a:ext uri="{28A0092B-C50C-407E-A947-70E740481C1C}">
                  <a14:useLocalDpi xmlns:a14="http://schemas.microsoft.com/office/drawing/2010/main" val="0"/>
                </a:ext>
              </a:extLst>
            </a:blip>
            <a:srcRect/>
            <a:stretch/>
          </p:blipFill>
          <p:spPr>
            <a:xfrm>
              <a:off x="5740264" y="7324878"/>
              <a:ext cx="2831569" cy="2783577"/>
            </a:xfrm>
            <a:prstGeom prst="rect">
              <a:avLst/>
            </a:prstGeom>
          </p:spPr>
        </p:pic>
        <p:sp>
          <p:nvSpPr>
            <p:cNvPr id="60" name="TextBox 59">
              <a:extLst>
                <a:ext uri="{FF2B5EF4-FFF2-40B4-BE49-F238E27FC236}">
                  <a16:creationId xmlns:a16="http://schemas.microsoft.com/office/drawing/2014/main" id="{B3E475C0-2412-3E57-966C-2A91C69EC50F}"/>
                </a:ext>
              </a:extLst>
            </p:cNvPr>
            <p:cNvSpPr txBox="1"/>
            <p:nvPr/>
          </p:nvSpPr>
          <p:spPr>
            <a:xfrm rot="16200000">
              <a:off x="4976956" y="8280714"/>
              <a:ext cx="1769981" cy="307777"/>
            </a:xfrm>
            <a:prstGeom prst="rect">
              <a:avLst/>
            </a:prstGeom>
            <a:noFill/>
          </p:spPr>
          <p:txBody>
            <a:bodyPr wrap="square" rtlCol="0">
              <a:spAutoFit/>
            </a:bodyPr>
            <a:lstStyle/>
            <a:p>
              <a:pPr algn="ctr"/>
              <a:r>
                <a:rPr lang="en-US" sz="1400" dirty="0">
                  <a:latin typeface="Arial" panose="020B0604020202020204" pitchFamily="34" charset="0"/>
                  <a:cs typeface="Arial" panose="020B0604020202020204" pitchFamily="34" charset="0"/>
                </a:rPr>
                <a:t>EDNMR Amplitude</a:t>
              </a:r>
            </a:p>
          </p:txBody>
        </p:sp>
        <p:grpSp>
          <p:nvGrpSpPr>
            <p:cNvPr id="61" name="Group 60">
              <a:extLst>
                <a:ext uri="{FF2B5EF4-FFF2-40B4-BE49-F238E27FC236}">
                  <a16:creationId xmlns:a16="http://schemas.microsoft.com/office/drawing/2014/main" id="{E094F2C2-EB5B-D4F8-8F8D-BC0ADBFF9798}"/>
                </a:ext>
              </a:extLst>
            </p:cNvPr>
            <p:cNvGrpSpPr/>
            <p:nvPr/>
          </p:nvGrpSpPr>
          <p:grpSpPr>
            <a:xfrm>
              <a:off x="6636178" y="8665667"/>
              <a:ext cx="884579" cy="128774"/>
              <a:chOff x="41170730" y="23254196"/>
              <a:chExt cx="1738792" cy="253820"/>
            </a:xfrm>
          </p:grpSpPr>
          <p:cxnSp>
            <p:nvCxnSpPr>
              <p:cNvPr id="1045" name="Straight Arrow Connector 1044">
                <a:extLst>
                  <a:ext uri="{FF2B5EF4-FFF2-40B4-BE49-F238E27FC236}">
                    <a16:creationId xmlns:a16="http://schemas.microsoft.com/office/drawing/2014/main" id="{4C972033-8897-E513-E52C-49EBC8B49980}"/>
                  </a:ext>
                </a:extLst>
              </p:cNvPr>
              <p:cNvCxnSpPr>
                <a:cxnSpLocks/>
              </p:cNvCxnSpPr>
              <p:nvPr/>
            </p:nvCxnSpPr>
            <p:spPr>
              <a:xfrm>
                <a:off x="41170730" y="23376033"/>
                <a:ext cx="1728001" cy="0"/>
              </a:xfrm>
              <a:prstGeom prst="straightConnector1">
                <a:avLst/>
              </a:prstGeom>
              <a:ln w="9525">
                <a:headEnd type="none" w="sm" len="sm"/>
                <a:tailEnd type="none" w="sm" len="sm"/>
              </a:ln>
              <a:effectLst/>
            </p:spPr>
            <p:style>
              <a:lnRef idx="2">
                <a:schemeClr val="dk1"/>
              </a:lnRef>
              <a:fillRef idx="0">
                <a:schemeClr val="dk1"/>
              </a:fillRef>
              <a:effectRef idx="1">
                <a:schemeClr val="dk1"/>
              </a:effectRef>
              <a:fontRef idx="minor">
                <a:schemeClr val="tx1"/>
              </a:fontRef>
            </p:style>
          </p:cxnSp>
          <p:cxnSp>
            <p:nvCxnSpPr>
              <p:cNvPr id="1046" name="Straight Connector 1045">
                <a:extLst>
                  <a:ext uri="{FF2B5EF4-FFF2-40B4-BE49-F238E27FC236}">
                    <a16:creationId xmlns:a16="http://schemas.microsoft.com/office/drawing/2014/main" id="{FB26C7BE-F3DA-8F08-1006-A981120AD223}"/>
                  </a:ext>
                </a:extLst>
              </p:cNvPr>
              <p:cNvCxnSpPr/>
              <p:nvPr/>
            </p:nvCxnSpPr>
            <p:spPr>
              <a:xfrm>
                <a:off x="41183543" y="23254196"/>
                <a:ext cx="0" cy="246091"/>
              </a:xfrm>
              <a:prstGeom prst="line">
                <a:avLst/>
              </a:prstGeom>
              <a:ln w="9525"/>
            </p:spPr>
            <p:style>
              <a:lnRef idx="1">
                <a:schemeClr val="dk1"/>
              </a:lnRef>
              <a:fillRef idx="0">
                <a:schemeClr val="dk1"/>
              </a:fillRef>
              <a:effectRef idx="0">
                <a:schemeClr val="dk1"/>
              </a:effectRef>
              <a:fontRef idx="minor">
                <a:schemeClr val="tx1"/>
              </a:fontRef>
            </p:style>
          </p:cxnSp>
          <p:cxnSp>
            <p:nvCxnSpPr>
              <p:cNvPr id="1047" name="Straight Connector 1046">
                <a:extLst>
                  <a:ext uri="{FF2B5EF4-FFF2-40B4-BE49-F238E27FC236}">
                    <a16:creationId xmlns:a16="http://schemas.microsoft.com/office/drawing/2014/main" id="{DD48A55D-33F1-C3A7-8AB5-656D01C30C10}"/>
                  </a:ext>
                </a:extLst>
              </p:cNvPr>
              <p:cNvCxnSpPr/>
              <p:nvPr/>
            </p:nvCxnSpPr>
            <p:spPr>
              <a:xfrm>
                <a:off x="42909522" y="23261925"/>
                <a:ext cx="0" cy="246091"/>
              </a:xfrm>
              <a:prstGeom prst="line">
                <a:avLst/>
              </a:prstGeom>
              <a:ln w="9525"/>
            </p:spPr>
            <p:style>
              <a:lnRef idx="1">
                <a:schemeClr val="dk1"/>
              </a:lnRef>
              <a:fillRef idx="0">
                <a:schemeClr val="dk1"/>
              </a:fillRef>
              <a:effectRef idx="0">
                <a:schemeClr val="dk1"/>
              </a:effectRef>
              <a:fontRef idx="minor">
                <a:schemeClr val="tx1"/>
              </a:fontRef>
            </p:style>
          </p:cxnSp>
        </p:grpSp>
        <p:sp>
          <p:nvSpPr>
            <p:cNvPr id="62" name="TextBox 61">
              <a:extLst>
                <a:ext uri="{FF2B5EF4-FFF2-40B4-BE49-F238E27FC236}">
                  <a16:creationId xmlns:a16="http://schemas.microsoft.com/office/drawing/2014/main" id="{BBA0DEB3-8E83-49C6-56E7-78932F8D881D}"/>
                </a:ext>
              </a:extLst>
            </p:cNvPr>
            <p:cNvSpPr txBox="1"/>
            <p:nvPr/>
          </p:nvSpPr>
          <p:spPr>
            <a:xfrm>
              <a:off x="5907536" y="8303626"/>
              <a:ext cx="934687" cy="369332"/>
            </a:xfrm>
            <a:prstGeom prst="rect">
              <a:avLst/>
            </a:prstGeom>
            <a:noFill/>
          </p:spPr>
          <p:txBody>
            <a:bodyPr wrap="square" rtlCol="0">
              <a:spAutoFit/>
            </a:bodyPr>
            <a:lstStyle/>
            <a:p>
              <a:pPr algn="r"/>
              <a:r>
                <a:rPr lang="en-US" dirty="0">
                  <a:latin typeface="Arial" panose="020B0604020202020204" pitchFamily="34" charset="0"/>
                  <a:cs typeface="Arial" panose="020B0604020202020204" pitchFamily="34" charset="0"/>
                </a:rPr>
                <a:t>A(</a:t>
              </a:r>
              <a:r>
                <a:rPr lang="en-US" dirty="0">
                  <a:solidFill>
                    <a:srgbClr val="008F00"/>
                  </a:solidFill>
                  <a:latin typeface="Arial" panose="020B0604020202020204" pitchFamily="34" charset="0"/>
                  <a:cs typeface="Arial" panose="020B0604020202020204" pitchFamily="34" charset="0"/>
                </a:rPr>
                <a:t>H</a:t>
              </a:r>
              <a:r>
                <a:rPr lang="en-US" dirty="0">
                  <a:latin typeface="Arial" panose="020B0604020202020204" pitchFamily="34" charset="0"/>
                  <a:cs typeface="Arial" panose="020B0604020202020204" pitchFamily="34" charset="0"/>
                </a:rPr>
                <a:t>)</a:t>
              </a:r>
              <a:endParaRPr lang="en-US" baseline="-25000" dirty="0">
                <a:latin typeface="Arial" panose="020B0604020202020204" pitchFamily="34" charset="0"/>
                <a:cs typeface="Arial" panose="020B0604020202020204" pitchFamily="34" charset="0"/>
              </a:endParaRPr>
            </a:p>
          </p:txBody>
        </p:sp>
        <p:sp>
          <p:nvSpPr>
            <p:cNvPr id="63" name="TextBox 62">
              <a:extLst>
                <a:ext uri="{FF2B5EF4-FFF2-40B4-BE49-F238E27FC236}">
                  <a16:creationId xmlns:a16="http://schemas.microsoft.com/office/drawing/2014/main" id="{FF62E306-0C73-4846-2EF1-46CABB609A82}"/>
                </a:ext>
              </a:extLst>
            </p:cNvPr>
            <p:cNvSpPr txBox="1"/>
            <p:nvPr/>
          </p:nvSpPr>
          <p:spPr>
            <a:xfrm>
              <a:off x="5698561" y="8550004"/>
              <a:ext cx="944135" cy="369332"/>
            </a:xfrm>
            <a:prstGeom prst="rect">
              <a:avLst/>
            </a:prstGeom>
            <a:noFill/>
          </p:spPr>
          <p:txBody>
            <a:bodyPr wrap="square" rtlCol="0">
              <a:spAutoFit/>
            </a:bodyPr>
            <a:lstStyle/>
            <a:p>
              <a:pPr algn="r"/>
              <a:r>
                <a:rPr lang="en-US" dirty="0">
                  <a:latin typeface="Arial" panose="020B0604020202020204" pitchFamily="34" charset="0"/>
                  <a:cs typeface="Arial" panose="020B0604020202020204" pitchFamily="34" charset="0"/>
                </a:rPr>
                <a:t>A(</a:t>
              </a:r>
              <a:r>
                <a:rPr lang="en-US" dirty="0">
                  <a:solidFill>
                    <a:srgbClr val="FF0000"/>
                  </a:solidFill>
                  <a:latin typeface="Arial" panose="020B0604020202020204" pitchFamily="34" charset="0"/>
                  <a:cs typeface="Arial" panose="020B0604020202020204" pitchFamily="34" charset="0"/>
                </a:rPr>
                <a:t>H</a:t>
              </a:r>
              <a:r>
                <a:rPr lang="en-US" dirty="0">
                  <a:latin typeface="Arial" panose="020B0604020202020204" pitchFamily="34" charset="0"/>
                  <a:cs typeface="Arial" panose="020B0604020202020204" pitchFamily="34" charset="0"/>
                </a:rPr>
                <a:t>)</a:t>
              </a:r>
              <a:endParaRPr lang="en-US" baseline="-25000" dirty="0">
                <a:latin typeface="Arial" panose="020B0604020202020204" pitchFamily="34" charset="0"/>
                <a:cs typeface="Arial" panose="020B0604020202020204" pitchFamily="34" charset="0"/>
              </a:endParaRPr>
            </a:p>
          </p:txBody>
        </p:sp>
        <p:sp>
          <p:nvSpPr>
            <p:cNvPr id="1024" name="TextBox 1023">
              <a:extLst>
                <a:ext uri="{FF2B5EF4-FFF2-40B4-BE49-F238E27FC236}">
                  <a16:creationId xmlns:a16="http://schemas.microsoft.com/office/drawing/2014/main" id="{AEB312B6-2CEC-ED81-6771-F301B4CCB349}"/>
                </a:ext>
              </a:extLst>
            </p:cNvPr>
            <p:cNvSpPr txBox="1"/>
            <p:nvPr/>
          </p:nvSpPr>
          <p:spPr>
            <a:xfrm>
              <a:off x="7077308" y="7359432"/>
              <a:ext cx="1148867" cy="646331"/>
            </a:xfrm>
            <a:prstGeom prst="rect">
              <a:avLst/>
            </a:prstGeom>
            <a:noFill/>
          </p:spPr>
          <p:txBody>
            <a:bodyPr wrap="square" rtlCol="0">
              <a:spAutoFit/>
            </a:bodyPr>
            <a:lstStyle/>
            <a:p>
              <a:pPr algn="r"/>
              <a:r>
                <a:rPr lang="en-US" dirty="0">
                  <a:solidFill>
                    <a:schemeClr val="bg1">
                      <a:lumMod val="65000"/>
                    </a:schemeClr>
                  </a:solidFill>
                  <a:latin typeface="Arial" panose="020B0604020202020204" pitchFamily="34" charset="0"/>
                  <a:cs typeface="Arial" panose="020B0604020202020204" pitchFamily="34" charset="0"/>
                </a:rPr>
                <a:t>Control</a:t>
              </a:r>
            </a:p>
            <a:p>
              <a:pPr algn="r"/>
              <a:r>
                <a:rPr lang="en-US" dirty="0">
                  <a:solidFill>
                    <a:srgbClr val="7030A0"/>
                  </a:solidFill>
                  <a:latin typeface="Arial" panose="020B0604020202020204" pitchFamily="34" charset="0"/>
                  <a:cs typeface="Arial" panose="020B0604020202020204" pitchFamily="34" charset="0"/>
                </a:rPr>
                <a:t>R2lox</a:t>
              </a:r>
            </a:p>
          </p:txBody>
        </p:sp>
        <p:grpSp>
          <p:nvGrpSpPr>
            <p:cNvPr id="1025" name="Group 1024">
              <a:extLst>
                <a:ext uri="{FF2B5EF4-FFF2-40B4-BE49-F238E27FC236}">
                  <a16:creationId xmlns:a16="http://schemas.microsoft.com/office/drawing/2014/main" id="{2477701B-7014-DB97-EA46-DE79479DD1D3}"/>
                </a:ext>
              </a:extLst>
            </p:cNvPr>
            <p:cNvGrpSpPr/>
            <p:nvPr/>
          </p:nvGrpSpPr>
          <p:grpSpPr>
            <a:xfrm>
              <a:off x="6836995" y="8427509"/>
              <a:ext cx="550579" cy="153551"/>
              <a:chOff x="41170730" y="23254196"/>
              <a:chExt cx="1738792" cy="253820"/>
            </a:xfrm>
          </p:grpSpPr>
          <p:cxnSp>
            <p:nvCxnSpPr>
              <p:cNvPr id="1042" name="Straight Arrow Connector 1041">
                <a:extLst>
                  <a:ext uri="{FF2B5EF4-FFF2-40B4-BE49-F238E27FC236}">
                    <a16:creationId xmlns:a16="http://schemas.microsoft.com/office/drawing/2014/main" id="{2E256A71-D5AD-7580-C1EA-ED557D0645EA}"/>
                  </a:ext>
                </a:extLst>
              </p:cNvPr>
              <p:cNvCxnSpPr>
                <a:cxnSpLocks/>
              </p:cNvCxnSpPr>
              <p:nvPr/>
            </p:nvCxnSpPr>
            <p:spPr>
              <a:xfrm>
                <a:off x="41170730" y="23376033"/>
                <a:ext cx="1727997" cy="0"/>
              </a:xfrm>
              <a:prstGeom prst="straightConnector1">
                <a:avLst/>
              </a:prstGeom>
              <a:ln w="9525">
                <a:headEnd type="none" w="sm" len="sm"/>
                <a:tailEnd type="none" w="sm" len="sm"/>
              </a:ln>
              <a:effectLst/>
            </p:spPr>
            <p:style>
              <a:lnRef idx="2">
                <a:schemeClr val="dk1"/>
              </a:lnRef>
              <a:fillRef idx="0">
                <a:schemeClr val="dk1"/>
              </a:fillRef>
              <a:effectRef idx="1">
                <a:schemeClr val="dk1"/>
              </a:effectRef>
              <a:fontRef idx="minor">
                <a:schemeClr val="tx1"/>
              </a:fontRef>
            </p:style>
          </p:cxnSp>
          <p:cxnSp>
            <p:nvCxnSpPr>
              <p:cNvPr id="1043" name="Straight Connector 1042">
                <a:extLst>
                  <a:ext uri="{FF2B5EF4-FFF2-40B4-BE49-F238E27FC236}">
                    <a16:creationId xmlns:a16="http://schemas.microsoft.com/office/drawing/2014/main" id="{26C1B8AA-6C59-3548-55D1-8374957D04AE}"/>
                  </a:ext>
                </a:extLst>
              </p:cNvPr>
              <p:cNvCxnSpPr/>
              <p:nvPr/>
            </p:nvCxnSpPr>
            <p:spPr>
              <a:xfrm>
                <a:off x="41183540" y="23254196"/>
                <a:ext cx="0" cy="246091"/>
              </a:xfrm>
              <a:prstGeom prst="line">
                <a:avLst/>
              </a:prstGeom>
              <a:ln w="9525"/>
            </p:spPr>
            <p:style>
              <a:lnRef idx="1">
                <a:schemeClr val="dk1"/>
              </a:lnRef>
              <a:fillRef idx="0">
                <a:schemeClr val="dk1"/>
              </a:fillRef>
              <a:effectRef idx="0">
                <a:schemeClr val="dk1"/>
              </a:effectRef>
              <a:fontRef idx="minor">
                <a:schemeClr val="tx1"/>
              </a:fontRef>
            </p:style>
          </p:cxnSp>
          <p:cxnSp>
            <p:nvCxnSpPr>
              <p:cNvPr id="1044" name="Straight Connector 1043">
                <a:extLst>
                  <a:ext uri="{FF2B5EF4-FFF2-40B4-BE49-F238E27FC236}">
                    <a16:creationId xmlns:a16="http://schemas.microsoft.com/office/drawing/2014/main" id="{EB0602B9-0ED6-C372-756B-09976164C3DA}"/>
                  </a:ext>
                </a:extLst>
              </p:cNvPr>
              <p:cNvCxnSpPr/>
              <p:nvPr/>
            </p:nvCxnSpPr>
            <p:spPr>
              <a:xfrm>
                <a:off x="42909522" y="23261925"/>
                <a:ext cx="0" cy="246091"/>
              </a:xfrm>
              <a:prstGeom prst="line">
                <a:avLst/>
              </a:prstGeom>
              <a:ln w="9525"/>
            </p:spPr>
            <p:style>
              <a:lnRef idx="1">
                <a:schemeClr val="dk1"/>
              </a:lnRef>
              <a:fillRef idx="0">
                <a:schemeClr val="dk1"/>
              </a:fillRef>
              <a:effectRef idx="0">
                <a:schemeClr val="dk1"/>
              </a:effectRef>
              <a:fontRef idx="minor">
                <a:schemeClr val="tx1"/>
              </a:fontRef>
            </p:style>
          </p:cxnSp>
        </p:grpSp>
      </p:grpSp>
      <p:sp>
        <p:nvSpPr>
          <p:cNvPr id="1050" name="TextBox 1049">
            <a:extLst>
              <a:ext uri="{FF2B5EF4-FFF2-40B4-BE49-F238E27FC236}">
                <a16:creationId xmlns:a16="http://schemas.microsoft.com/office/drawing/2014/main" id="{D68D7542-CA43-3B25-75E2-CB6ECDF44521}"/>
              </a:ext>
            </a:extLst>
          </p:cNvPr>
          <p:cNvSpPr txBox="1"/>
          <p:nvPr/>
        </p:nvSpPr>
        <p:spPr>
          <a:xfrm>
            <a:off x="5926339" y="5122179"/>
            <a:ext cx="1394596" cy="400110"/>
          </a:xfrm>
          <a:prstGeom prst="rect">
            <a:avLst/>
          </a:prstGeom>
          <a:noFill/>
        </p:spPr>
        <p:txBody>
          <a:bodyPr wrap="square" rtlCol="0">
            <a:spAutoFit/>
          </a:bodyPr>
          <a:lstStyle/>
          <a:p>
            <a:r>
              <a:rPr lang="en-US" sz="2000" i="1" dirty="0"/>
              <a:t>g-value</a:t>
            </a:r>
            <a:endParaRPr lang="en-US" sz="2000" i="1" baseline="-25000" dirty="0"/>
          </a:p>
        </p:txBody>
      </p:sp>
      <p:sp>
        <p:nvSpPr>
          <p:cNvPr id="1052" name="TextBox 1051">
            <a:extLst>
              <a:ext uri="{FF2B5EF4-FFF2-40B4-BE49-F238E27FC236}">
                <a16:creationId xmlns:a16="http://schemas.microsoft.com/office/drawing/2014/main" id="{28168C3F-C4A0-59C5-4089-C2671FC28B3B}"/>
              </a:ext>
            </a:extLst>
          </p:cNvPr>
          <p:cNvSpPr txBox="1"/>
          <p:nvPr/>
        </p:nvSpPr>
        <p:spPr>
          <a:xfrm>
            <a:off x="6235987" y="1385375"/>
            <a:ext cx="902065" cy="338554"/>
          </a:xfrm>
          <a:prstGeom prst="rect">
            <a:avLst/>
          </a:prstGeom>
          <a:noFill/>
        </p:spPr>
        <p:txBody>
          <a:bodyPr wrap="square" rtlCol="0">
            <a:spAutoFit/>
          </a:bodyPr>
          <a:lstStyle/>
          <a:p>
            <a:r>
              <a:rPr lang="en-US" sz="1600" i="1" dirty="0"/>
              <a:t>@ g</a:t>
            </a:r>
            <a:r>
              <a:rPr lang="en-US" sz="1600" i="1" baseline="-25000" dirty="0"/>
              <a:t>1</a:t>
            </a:r>
          </a:p>
        </p:txBody>
      </p:sp>
      <p:sp>
        <p:nvSpPr>
          <p:cNvPr id="38" name="Line 42">
            <a:extLst>
              <a:ext uri="{FF2B5EF4-FFF2-40B4-BE49-F238E27FC236}">
                <a16:creationId xmlns:a16="http://schemas.microsoft.com/office/drawing/2014/main" id="{55F7A411-0483-45C3-A17A-08B9B89F65BA}"/>
              </a:ext>
            </a:extLst>
          </p:cNvPr>
          <p:cNvSpPr>
            <a:spLocks noChangeShapeType="1"/>
          </p:cNvSpPr>
          <p:nvPr/>
        </p:nvSpPr>
        <p:spPr bwMode="auto">
          <a:xfrm>
            <a:off x="0" y="1129539"/>
            <a:ext cx="12192000" cy="28082"/>
          </a:xfrm>
          <a:prstGeom prst="line">
            <a:avLst/>
          </a:prstGeom>
          <a:noFill/>
          <a:ln w="82550" cmpd="thickThin">
            <a:solidFill>
              <a:schemeClr val="tx1"/>
            </a:solidFill>
            <a:round/>
            <a:headEnd/>
            <a:tailEnd/>
          </a:ln>
        </p:spPr>
        <p:txBody>
          <a:bodyPr/>
          <a:lstStyle/>
          <a:p>
            <a:endParaRPr lang="en-US" dirty="0"/>
          </a:p>
        </p:txBody>
      </p:sp>
    </p:spTree>
    <p:extLst>
      <p:ext uri="{BB962C8B-B14F-4D97-AF65-F5344CB8AC3E}">
        <p14:creationId xmlns:p14="http://schemas.microsoft.com/office/powerpoint/2010/main" val="334584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11CB8633-BEE5-14F0-F5B5-3C9FC463332B}"/>
              </a:ext>
            </a:extLst>
          </p:cNvPr>
          <p:cNvGrpSpPr/>
          <p:nvPr/>
        </p:nvGrpSpPr>
        <p:grpSpPr>
          <a:xfrm>
            <a:off x="5939313" y="962829"/>
            <a:ext cx="6203646" cy="4921379"/>
            <a:chOff x="5756842" y="1241413"/>
            <a:chExt cx="6203646" cy="4921379"/>
          </a:xfrm>
        </p:grpSpPr>
        <p:pic>
          <p:nvPicPr>
            <p:cNvPr id="24" name="Picture 23">
              <a:extLst>
                <a:ext uri="{FF2B5EF4-FFF2-40B4-BE49-F238E27FC236}">
                  <a16:creationId xmlns:a16="http://schemas.microsoft.com/office/drawing/2014/main" id="{0D127F24-24EB-CC6A-3E43-22C55EBA076B}"/>
                </a:ext>
              </a:extLst>
            </p:cNvPr>
            <p:cNvPicPr>
              <a:picLocks noChangeAspect="1"/>
            </p:cNvPicPr>
            <p:nvPr/>
          </p:nvPicPr>
          <p:blipFill>
            <a:blip r:embed="rId3"/>
            <a:stretch>
              <a:fillRect/>
            </a:stretch>
          </p:blipFill>
          <p:spPr>
            <a:xfrm>
              <a:off x="7323976" y="3291054"/>
              <a:ext cx="2565400" cy="1917700"/>
            </a:xfrm>
            <a:prstGeom prst="rect">
              <a:avLst/>
            </a:prstGeom>
          </p:spPr>
        </p:pic>
        <p:cxnSp>
          <p:nvCxnSpPr>
            <p:cNvPr id="25" name="Straight Connector 24">
              <a:extLst>
                <a:ext uri="{FF2B5EF4-FFF2-40B4-BE49-F238E27FC236}">
                  <a16:creationId xmlns:a16="http://schemas.microsoft.com/office/drawing/2014/main" id="{F9D94CCB-D8F8-2B97-ECE3-985B9B3BBEC4}"/>
                </a:ext>
              </a:extLst>
            </p:cNvPr>
            <p:cNvCxnSpPr>
              <a:cxnSpLocks/>
            </p:cNvCxnSpPr>
            <p:nvPr/>
          </p:nvCxnSpPr>
          <p:spPr>
            <a:xfrm>
              <a:off x="9176493" y="4404997"/>
              <a:ext cx="822351" cy="225185"/>
            </a:xfrm>
            <a:prstGeom prst="line">
              <a:avLst/>
            </a:prstGeom>
            <a:ln w="28575">
              <a:solidFill>
                <a:schemeClr val="bg1">
                  <a:lumMod val="50000"/>
                </a:schemeClr>
              </a:solidFill>
              <a:prstDash val="sysDash"/>
            </a:ln>
          </p:spPr>
          <p:style>
            <a:lnRef idx="1">
              <a:schemeClr val="dk1"/>
            </a:lnRef>
            <a:fillRef idx="0">
              <a:schemeClr val="dk1"/>
            </a:fillRef>
            <a:effectRef idx="0">
              <a:schemeClr val="dk1"/>
            </a:effectRef>
            <a:fontRef idx="minor">
              <a:schemeClr val="tx1"/>
            </a:fontRef>
          </p:style>
        </p:cxnSp>
        <p:pic>
          <p:nvPicPr>
            <p:cNvPr id="6" name="Picture 5" descr="A picture containing light&#10;&#10;Description automatically generated">
              <a:extLst>
                <a:ext uri="{FF2B5EF4-FFF2-40B4-BE49-F238E27FC236}">
                  <a16:creationId xmlns:a16="http://schemas.microsoft.com/office/drawing/2014/main" id="{223044EA-4880-74B4-A6B4-D976C38DADA1}"/>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19614" t="18492" r="17601" b="6945"/>
            <a:stretch/>
          </p:blipFill>
          <p:spPr>
            <a:xfrm rot="6945208">
              <a:off x="5829880" y="1600070"/>
              <a:ext cx="3531370" cy="2814056"/>
            </a:xfrm>
            <a:prstGeom prst="rect">
              <a:avLst/>
            </a:prstGeom>
          </p:spPr>
        </p:pic>
        <p:sp>
          <p:nvSpPr>
            <p:cNvPr id="8" name="TextBox 7">
              <a:extLst>
                <a:ext uri="{FF2B5EF4-FFF2-40B4-BE49-F238E27FC236}">
                  <a16:creationId xmlns:a16="http://schemas.microsoft.com/office/drawing/2014/main" id="{3F909882-A783-DF29-93D5-309634CDF1B8}"/>
                </a:ext>
              </a:extLst>
            </p:cNvPr>
            <p:cNvSpPr txBox="1"/>
            <p:nvPr/>
          </p:nvSpPr>
          <p:spPr>
            <a:xfrm>
              <a:off x="11016930" y="3041612"/>
              <a:ext cx="554960" cy="707886"/>
            </a:xfrm>
            <a:prstGeom prst="rect">
              <a:avLst/>
            </a:prstGeom>
            <a:noFill/>
          </p:spPr>
          <p:txBody>
            <a:bodyPr wrap="none" rtlCol="0">
              <a:spAutoFit/>
            </a:bodyPr>
            <a:lstStyle/>
            <a:p>
              <a:r>
                <a:rPr lang="en-US" sz="4000" b="1" dirty="0">
                  <a:solidFill>
                    <a:srgbClr val="FF0000"/>
                  </a:solidFill>
                </a:rPr>
                <a:t>H</a:t>
              </a:r>
              <a:endParaRPr lang="en-US" sz="3600" b="1" dirty="0">
                <a:solidFill>
                  <a:srgbClr val="FF0000"/>
                </a:solidFill>
              </a:endParaRPr>
            </a:p>
          </p:txBody>
        </p:sp>
        <p:sp>
          <p:nvSpPr>
            <p:cNvPr id="20" name="TextBox 19">
              <a:extLst>
                <a:ext uri="{FF2B5EF4-FFF2-40B4-BE49-F238E27FC236}">
                  <a16:creationId xmlns:a16="http://schemas.microsoft.com/office/drawing/2014/main" id="{D0BB0EB2-295C-B673-35A8-F243F44309BB}"/>
                </a:ext>
              </a:extLst>
            </p:cNvPr>
            <p:cNvSpPr txBox="1"/>
            <p:nvPr/>
          </p:nvSpPr>
          <p:spPr>
            <a:xfrm>
              <a:off x="5756842" y="5454906"/>
              <a:ext cx="6202803" cy="707886"/>
            </a:xfrm>
            <a:prstGeom prst="rect">
              <a:avLst/>
            </a:prstGeom>
            <a:noFill/>
          </p:spPr>
          <p:txBody>
            <a:bodyPr wrap="square" rtlCol="0">
              <a:spAutoFit/>
            </a:bodyPr>
            <a:lstStyle/>
            <a:p>
              <a:pPr algn="just"/>
              <a:r>
                <a:rPr lang="en-US" sz="1000" b="1" dirty="0"/>
                <a:t>Figure</a:t>
              </a:r>
              <a:r>
                <a:rPr lang="en-US" sz="1000" dirty="0"/>
                <a:t>.  The figure at top right shows the detailed structure of the “R2lox” metalloprotein, a protein in which one or more metal atoms plays an active role. High-field pulsed electron magnetic resonance acts as a magnifying glass, enabling researchers to propose the arrangement of atoms around the manganese (Mn) / iron (Fe) core within R2lox. The empty spot where the target binds to the Mn metal atom is highlighted.</a:t>
              </a:r>
            </a:p>
          </p:txBody>
        </p:sp>
        <p:grpSp>
          <p:nvGrpSpPr>
            <p:cNvPr id="21" name="Group 20">
              <a:extLst>
                <a:ext uri="{FF2B5EF4-FFF2-40B4-BE49-F238E27FC236}">
                  <a16:creationId xmlns:a16="http://schemas.microsoft.com/office/drawing/2014/main" id="{FABA8AA9-902E-A503-2861-536174802A21}"/>
                </a:ext>
              </a:extLst>
            </p:cNvPr>
            <p:cNvGrpSpPr/>
            <p:nvPr/>
          </p:nvGrpSpPr>
          <p:grpSpPr>
            <a:xfrm>
              <a:off x="8601185" y="3709532"/>
              <a:ext cx="3359303" cy="978221"/>
              <a:chOff x="3988532" y="-1559344"/>
              <a:chExt cx="3359303" cy="978221"/>
            </a:xfrm>
          </p:grpSpPr>
          <p:sp>
            <p:nvSpPr>
              <p:cNvPr id="29" name="TextBox 28">
                <a:extLst>
                  <a:ext uri="{FF2B5EF4-FFF2-40B4-BE49-F238E27FC236}">
                    <a16:creationId xmlns:a16="http://schemas.microsoft.com/office/drawing/2014/main" id="{471ED68C-1437-16CD-4C2A-283887D15B0D}"/>
                  </a:ext>
                </a:extLst>
              </p:cNvPr>
              <p:cNvSpPr txBox="1"/>
              <p:nvPr/>
            </p:nvSpPr>
            <p:spPr>
              <a:xfrm rot="21191560">
                <a:off x="3988532" y="-1525797"/>
                <a:ext cx="898003" cy="707886"/>
              </a:xfrm>
              <a:prstGeom prst="rect">
                <a:avLst/>
              </a:prstGeom>
              <a:noFill/>
            </p:spPr>
            <p:txBody>
              <a:bodyPr wrap="none" rtlCol="0">
                <a:spAutoFit/>
              </a:bodyPr>
              <a:lstStyle/>
              <a:p>
                <a:r>
                  <a:rPr lang="en-US" sz="4000" dirty="0">
                    <a:solidFill>
                      <a:srgbClr val="7030A0"/>
                    </a:solidFill>
                  </a:rPr>
                  <a:t>Mn</a:t>
                </a:r>
              </a:p>
            </p:txBody>
          </p:sp>
          <p:sp>
            <p:nvSpPr>
              <p:cNvPr id="30" name="TextBox 29">
                <a:extLst>
                  <a:ext uri="{FF2B5EF4-FFF2-40B4-BE49-F238E27FC236}">
                    <a16:creationId xmlns:a16="http://schemas.microsoft.com/office/drawing/2014/main" id="{7BAD83C1-D4CF-4756-970F-96956C80E2FD}"/>
                  </a:ext>
                </a:extLst>
              </p:cNvPr>
              <p:cNvSpPr txBox="1"/>
              <p:nvPr/>
            </p:nvSpPr>
            <p:spPr>
              <a:xfrm>
                <a:off x="6565248" y="-1289009"/>
                <a:ext cx="782587" cy="707886"/>
              </a:xfrm>
              <a:prstGeom prst="rect">
                <a:avLst/>
              </a:prstGeom>
              <a:noFill/>
            </p:spPr>
            <p:txBody>
              <a:bodyPr wrap="none" rtlCol="0">
                <a:spAutoFit/>
              </a:bodyPr>
              <a:lstStyle/>
              <a:p>
                <a:r>
                  <a:rPr lang="en-US" sz="4000" dirty="0">
                    <a:solidFill>
                      <a:srgbClr val="FF7334"/>
                    </a:solidFill>
                  </a:rPr>
                  <a:t>Fe</a:t>
                </a:r>
              </a:p>
            </p:txBody>
          </p:sp>
          <p:cxnSp>
            <p:nvCxnSpPr>
              <p:cNvPr id="31" name="Straight Connector 30">
                <a:extLst>
                  <a:ext uri="{FF2B5EF4-FFF2-40B4-BE49-F238E27FC236}">
                    <a16:creationId xmlns:a16="http://schemas.microsoft.com/office/drawing/2014/main" id="{671604E4-9A5C-3A33-2093-43BBC387F0DE}"/>
                  </a:ext>
                </a:extLst>
              </p:cNvPr>
              <p:cNvCxnSpPr>
                <a:cxnSpLocks/>
                <a:stCxn id="32" idx="1"/>
              </p:cNvCxnSpPr>
              <p:nvPr/>
            </p:nvCxnSpPr>
            <p:spPr>
              <a:xfrm flipH="1" flipV="1">
                <a:off x="4957143" y="-1171853"/>
                <a:ext cx="602009" cy="17154"/>
              </a:xfrm>
              <a:prstGeom prst="line">
                <a:avLst/>
              </a:prstGeom>
              <a:ln w="28575"/>
            </p:spPr>
            <p:style>
              <a:lnRef idx="1">
                <a:schemeClr val="dk1"/>
              </a:lnRef>
              <a:fillRef idx="0">
                <a:schemeClr val="dk1"/>
              </a:fillRef>
              <a:effectRef idx="0">
                <a:schemeClr val="dk1"/>
              </a:effectRef>
              <a:fontRef idx="minor">
                <a:schemeClr val="tx1"/>
              </a:fontRef>
            </p:style>
          </p:cxnSp>
          <p:sp>
            <p:nvSpPr>
              <p:cNvPr id="32" name="TextBox 31">
                <a:extLst>
                  <a:ext uri="{FF2B5EF4-FFF2-40B4-BE49-F238E27FC236}">
                    <a16:creationId xmlns:a16="http://schemas.microsoft.com/office/drawing/2014/main" id="{F820D9CC-E343-6E16-0DFF-A35795ADAB89}"/>
                  </a:ext>
                </a:extLst>
              </p:cNvPr>
              <p:cNvSpPr txBox="1"/>
              <p:nvPr/>
            </p:nvSpPr>
            <p:spPr>
              <a:xfrm rot="20999843">
                <a:off x="5554715" y="-1559344"/>
                <a:ext cx="583814" cy="707886"/>
              </a:xfrm>
              <a:prstGeom prst="rect">
                <a:avLst/>
              </a:prstGeom>
              <a:noFill/>
            </p:spPr>
            <p:txBody>
              <a:bodyPr wrap="none" rtlCol="0">
                <a:spAutoFit/>
              </a:bodyPr>
              <a:lstStyle/>
              <a:p>
                <a:r>
                  <a:rPr lang="en-US" sz="4000" dirty="0"/>
                  <a:t>O</a:t>
                </a:r>
              </a:p>
            </p:txBody>
          </p:sp>
          <p:cxnSp>
            <p:nvCxnSpPr>
              <p:cNvPr id="33" name="Straight Connector 32">
                <a:extLst>
                  <a:ext uri="{FF2B5EF4-FFF2-40B4-BE49-F238E27FC236}">
                    <a16:creationId xmlns:a16="http://schemas.microsoft.com/office/drawing/2014/main" id="{1F5B5875-0EE8-7324-77E4-7944434A73EE}"/>
                  </a:ext>
                </a:extLst>
              </p:cNvPr>
              <p:cNvCxnSpPr>
                <a:cxnSpLocks/>
              </p:cNvCxnSpPr>
              <p:nvPr/>
            </p:nvCxnSpPr>
            <p:spPr>
              <a:xfrm flipH="1" flipV="1">
                <a:off x="6114678" y="-1104282"/>
                <a:ext cx="482162" cy="124275"/>
              </a:xfrm>
              <a:prstGeom prst="line">
                <a:avLst/>
              </a:prstGeom>
              <a:ln w="28575"/>
            </p:spPr>
            <p:style>
              <a:lnRef idx="1">
                <a:schemeClr val="dk1"/>
              </a:lnRef>
              <a:fillRef idx="0">
                <a:schemeClr val="dk1"/>
              </a:fillRef>
              <a:effectRef idx="0">
                <a:schemeClr val="dk1"/>
              </a:effectRef>
              <a:fontRef idx="minor">
                <a:schemeClr val="tx1"/>
              </a:fontRef>
            </p:style>
          </p:cxnSp>
        </p:grpSp>
        <p:cxnSp>
          <p:nvCxnSpPr>
            <p:cNvPr id="22" name="Straight Connector 21">
              <a:extLst>
                <a:ext uri="{FF2B5EF4-FFF2-40B4-BE49-F238E27FC236}">
                  <a16:creationId xmlns:a16="http://schemas.microsoft.com/office/drawing/2014/main" id="{AE1E9551-447E-109E-291B-74E06DDC1B9F}"/>
                </a:ext>
              </a:extLst>
            </p:cNvPr>
            <p:cNvCxnSpPr>
              <a:cxnSpLocks/>
            </p:cNvCxnSpPr>
            <p:nvPr/>
          </p:nvCxnSpPr>
          <p:spPr>
            <a:xfrm flipH="1">
              <a:off x="10708407" y="3502854"/>
              <a:ext cx="333365" cy="429180"/>
            </a:xfrm>
            <a:prstGeom prst="line">
              <a:avLst/>
            </a:prstGeom>
            <a:ln w="28575"/>
          </p:spPr>
          <p:style>
            <a:lnRef idx="1">
              <a:schemeClr val="dk1"/>
            </a:lnRef>
            <a:fillRef idx="0">
              <a:schemeClr val="dk1"/>
            </a:fillRef>
            <a:effectRef idx="0">
              <a:schemeClr val="dk1"/>
            </a:effectRef>
            <a:fontRef idx="minor">
              <a:schemeClr val="tx1"/>
            </a:fontRef>
          </p:style>
        </p:cxnSp>
        <p:sp>
          <p:nvSpPr>
            <p:cNvPr id="26" name="Rectangle 25">
              <a:extLst>
                <a:ext uri="{FF2B5EF4-FFF2-40B4-BE49-F238E27FC236}">
                  <a16:creationId xmlns:a16="http://schemas.microsoft.com/office/drawing/2014/main" id="{2347075A-4858-F417-7AA2-6ADA17FC318F}"/>
                </a:ext>
              </a:extLst>
            </p:cNvPr>
            <p:cNvSpPr/>
            <p:nvPr/>
          </p:nvSpPr>
          <p:spPr>
            <a:xfrm>
              <a:off x="9993092" y="4632761"/>
              <a:ext cx="659541" cy="659541"/>
            </a:xfrm>
            <a:prstGeom prst="rect">
              <a:avLst/>
            </a:prstGeom>
            <a:noFill/>
            <a:ln w="31750">
              <a:solidFill>
                <a:schemeClr val="bg1">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p>
          </p:txBody>
        </p:sp>
        <p:cxnSp>
          <p:nvCxnSpPr>
            <p:cNvPr id="27" name="Straight Connector 26">
              <a:extLst>
                <a:ext uri="{FF2B5EF4-FFF2-40B4-BE49-F238E27FC236}">
                  <a16:creationId xmlns:a16="http://schemas.microsoft.com/office/drawing/2014/main" id="{F2A5243B-2184-97A3-5869-391E49A7AB78}"/>
                </a:ext>
              </a:extLst>
            </p:cNvPr>
            <p:cNvCxnSpPr>
              <a:cxnSpLocks/>
            </p:cNvCxnSpPr>
            <p:nvPr/>
          </p:nvCxnSpPr>
          <p:spPr>
            <a:xfrm flipH="1">
              <a:off x="9054577" y="3091083"/>
              <a:ext cx="635359" cy="722500"/>
            </a:xfrm>
            <a:prstGeom prst="line">
              <a:avLst/>
            </a:prstGeom>
            <a:ln w="28575"/>
          </p:spPr>
          <p:style>
            <a:lnRef idx="1">
              <a:schemeClr val="dk1"/>
            </a:lnRef>
            <a:fillRef idx="0">
              <a:schemeClr val="dk1"/>
            </a:fillRef>
            <a:effectRef idx="0">
              <a:schemeClr val="dk1"/>
            </a:effectRef>
            <a:fontRef idx="minor">
              <a:schemeClr val="tx1"/>
            </a:fontRef>
          </p:style>
        </p:cxnSp>
        <p:sp>
          <p:nvSpPr>
            <p:cNvPr id="28" name="TextBox 27">
              <a:extLst>
                <a:ext uri="{FF2B5EF4-FFF2-40B4-BE49-F238E27FC236}">
                  <a16:creationId xmlns:a16="http://schemas.microsoft.com/office/drawing/2014/main" id="{A9ECDF82-1C7F-EBFE-2AF8-052EE2DC13B3}"/>
                </a:ext>
              </a:extLst>
            </p:cNvPr>
            <p:cNvSpPr txBox="1"/>
            <p:nvPr/>
          </p:nvSpPr>
          <p:spPr>
            <a:xfrm>
              <a:off x="9623010" y="2477168"/>
              <a:ext cx="1144865" cy="707886"/>
            </a:xfrm>
            <a:prstGeom prst="rect">
              <a:avLst/>
            </a:prstGeom>
            <a:noFill/>
          </p:spPr>
          <p:txBody>
            <a:bodyPr wrap="none" rtlCol="0">
              <a:spAutoFit/>
            </a:bodyPr>
            <a:lstStyle/>
            <a:p>
              <a:r>
                <a:rPr lang="en-US" sz="4000" b="1" dirty="0">
                  <a:solidFill>
                    <a:srgbClr val="008F00"/>
                  </a:solidFill>
                </a:rPr>
                <a:t>H</a:t>
              </a:r>
              <a:r>
                <a:rPr lang="en-US" sz="4000" baseline="-25000" dirty="0"/>
                <a:t>2</a:t>
              </a:r>
              <a:r>
                <a:rPr lang="en-US" sz="4000" dirty="0"/>
                <a:t>O</a:t>
              </a:r>
              <a:endParaRPr lang="en-US" sz="3600" dirty="0"/>
            </a:p>
          </p:txBody>
        </p:sp>
      </p:grpSp>
      <p:sp>
        <p:nvSpPr>
          <p:cNvPr id="1027" name="Rectangle 5"/>
          <p:cNvSpPr>
            <a:spLocks noChangeArrowheads="1"/>
          </p:cNvSpPr>
          <p:nvPr/>
        </p:nvSpPr>
        <p:spPr bwMode="auto">
          <a:xfrm>
            <a:off x="2308225" y="6281739"/>
            <a:ext cx="184150" cy="274637"/>
          </a:xfrm>
          <a:prstGeom prst="rect">
            <a:avLst/>
          </a:prstGeom>
          <a:noFill/>
          <a:ln w="9525">
            <a:noFill/>
            <a:miter lim="800000"/>
            <a:headEnd/>
            <a:tailEnd/>
          </a:ln>
        </p:spPr>
        <p:txBody>
          <a:bodyPr wrap="none">
            <a:spAutoFit/>
          </a:bodyPr>
          <a:lstStyle/>
          <a:p>
            <a:endParaRPr lang="en-US" sz="1200" dirty="0"/>
          </a:p>
        </p:txBody>
      </p:sp>
      <p:sp>
        <p:nvSpPr>
          <p:cNvPr id="1029" name="Line 42"/>
          <p:cNvSpPr>
            <a:spLocks noChangeShapeType="1"/>
          </p:cNvSpPr>
          <p:nvPr/>
        </p:nvSpPr>
        <p:spPr bwMode="auto">
          <a:xfrm>
            <a:off x="0" y="1129539"/>
            <a:ext cx="12192000" cy="28082"/>
          </a:xfrm>
          <a:prstGeom prst="line">
            <a:avLst/>
          </a:prstGeom>
          <a:noFill/>
          <a:ln w="82550" cmpd="thickThin">
            <a:solidFill>
              <a:schemeClr val="tx1"/>
            </a:solidFill>
            <a:round/>
            <a:headEnd/>
            <a:tailEnd/>
          </a:ln>
        </p:spPr>
        <p:txBody>
          <a:bodyPr/>
          <a:lstStyle/>
          <a:p>
            <a:endParaRPr lang="en-US" dirty="0"/>
          </a:p>
        </p:txBody>
      </p:sp>
      <p:sp>
        <p:nvSpPr>
          <p:cNvPr id="40" name="Rectangle 49">
            <a:extLst>
              <a:ext uri="{FF2B5EF4-FFF2-40B4-BE49-F238E27FC236}">
                <a16:creationId xmlns:a16="http://schemas.microsoft.com/office/drawing/2014/main" id="{F1C9A66B-9829-44BE-144F-A2FC6A6747E5}"/>
              </a:ext>
            </a:extLst>
          </p:cNvPr>
          <p:cNvSpPr>
            <a:spLocks noChangeArrowheads="1"/>
          </p:cNvSpPr>
          <p:nvPr/>
        </p:nvSpPr>
        <p:spPr bwMode="auto">
          <a:xfrm>
            <a:off x="5934076" y="1329113"/>
            <a:ext cx="6169940" cy="4555095"/>
          </a:xfrm>
          <a:prstGeom prst="rect">
            <a:avLst/>
          </a:prstGeom>
          <a:noFill/>
          <a:ln w="19050">
            <a:solidFill>
              <a:srgbClr val="0033CC"/>
            </a:solidFill>
            <a:miter lim="800000"/>
            <a:headEnd/>
            <a:tailEnd/>
          </a:ln>
        </p:spPr>
        <p:txBody>
          <a:bodyPr wrap="none" anchor="ctr"/>
          <a:lstStyle/>
          <a:p>
            <a:endParaRPr lang="en-US" dirty="0"/>
          </a:p>
        </p:txBody>
      </p:sp>
      <p:sp>
        <p:nvSpPr>
          <p:cNvPr id="58" name="Text Box 28">
            <a:extLst>
              <a:ext uri="{FF2B5EF4-FFF2-40B4-BE49-F238E27FC236}">
                <a16:creationId xmlns:a16="http://schemas.microsoft.com/office/drawing/2014/main" id="{AC7E0D85-6BC2-C146-7761-C1581DAEE07A}"/>
              </a:ext>
            </a:extLst>
          </p:cNvPr>
          <p:cNvSpPr txBox="1">
            <a:spLocks noChangeArrowheads="1"/>
          </p:cNvSpPr>
          <p:nvPr/>
        </p:nvSpPr>
        <p:spPr bwMode="auto">
          <a:xfrm>
            <a:off x="70741" y="1164134"/>
            <a:ext cx="5771606" cy="5693866"/>
          </a:xfrm>
          <a:prstGeom prst="rect">
            <a:avLst/>
          </a:prstGeom>
          <a:noFill/>
          <a:ln w="9525">
            <a:noFill/>
            <a:miter lim="800000"/>
            <a:headEnd/>
            <a:tailEnd/>
          </a:ln>
        </p:spPr>
        <p:txBody>
          <a:bodyPr wrap="square">
            <a:spAutoFit/>
          </a:bodyPr>
          <a:lstStyle/>
          <a:p>
            <a:pPr algn="just"/>
            <a:r>
              <a:rPr lang="en-US" sz="1200" b="1" dirty="0">
                <a:solidFill>
                  <a:srgbClr val="000000"/>
                </a:solidFill>
                <a:latin typeface="+mn-lt"/>
              </a:rPr>
              <a:t>What is the finding? </a:t>
            </a:r>
            <a:r>
              <a:rPr lang="en-US" sz="1200" dirty="0">
                <a:latin typeface="+mn-lt"/>
              </a:rPr>
              <a:t>Using high-magnetic-field pulsed electron magnetic resonance, MagLab users were able to interrogate the electrons that are presumed to play an important role in the disease-causing activity of a particular protein in the </a:t>
            </a:r>
            <a:r>
              <a:rPr lang="en-US" sz="1200" dirty="0">
                <a:solidFill>
                  <a:srgbClr val="000000"/>
                </a:solidFill>
                <a:latin typeface="+mn-lt"/>
              </a:rPr>
              <a:t>tuberculosis bacterium, a protein </a:t>
            </a:r>
            <a:r>
              <a:rPr lang="en-US" sz="1200" dirty="0">
                <a:latin typeface="+mn-lt"/>
              </a:rPr>
              <a:t>that features an unusual manganese-iron pair of metal atoms. </a:t>
            </a:r>
            <a:r>
              <a:rPr lang="en-US" sz="1200" i="1" u="sng" dirty="0">
                <a:latin typeface="+mn-lt"/>
              </a:rPr>
              <a:t>The extremely fine structural information afforded by these experiments revealed an unoccupied atomic site right next to the manganese atom (dashed box in the </a:t>
            </a:r>
            <a:r>
              <a:rPr lang="en-US" sz="1200" b="1" i="1" u="sng" dirty="0">
                <a:latin typeface="+mn-lt"/>
              </a:rPr>
              <a:t>Figure</a:t>
            </a:r>
            <a:r>
              <a:rPr lang="en-US" sz="1200" i="1" u="sng" dirty="0">
                <a:latin typeface="+mn-lt"/>
              </a:rPr>
              <a:t>) which signifies a likely way that target molecules can approach and bind to the metal core</a:t>
            </a:r>
            <a:r>
              <a:rPr lang="en-US" sz="1200" dirty="0">
                <a:latin typeface="+mn-lt"/>
              </a:rPr>
              <a:t>. This finding represents a critical first step towards understanding the chemistry that R2lox performs in </a:t>
            </a:r>
            <a:r>
              <a:rPr lang="en-US" sz="1200" dirty="0">
                <a:solidFill>
                  <a:srgbClr val="000000"/>
                </a:solidFill>
                <a:latin typeface="+mn-lt"/>
              </a:rPr>
              <a:t>tuberculosis bacteria.</a:t>
            </a:r>
            <a:endParaRPr lang="en-US" sz="1200" dirty="0">
              <a:latin typeface="+mn-lt"/>
            </a:endParaRPr>
          </a:p>
          <a:p>
            <a:pPr algn="just"/>
            <a:endParaRPr lang="en-US" sz="800" dirty="0">
              <a:solidFill>
                <a:srgbClr val="000000"/>
              </a:solidFill>
              <a:latin typeface="+mn-lt"/>
            </a:endParaRPr>
          </a:p>
          <a:p>
            <a:pPr algn="just"/>
            <a:r>
              <a:rPr lang="en-US" sz="1200" b="1" dirty="0">
                <a:solidFill>
                  <a:srgbClr val="000000"/>
                </a:solidFill>
                <a:latin typeface="+mn-lt"/>
              </a:rPr>
              <a:t>Why is this important? </a:t>
            </a:r>
            <a:r>
              <a:rPr lang="en-US" sz="1200" dirty="0">
                <a:solidFill>
                  <a:srgbClr val="000000"/>
                </a:solidFill>
                <a:latin typeface="+mn-lt"/>
              </a:rPr>
              <a:t>Tuberculosis superbugs have evolved many ways to overcome the immune system of their hosts. While all organisms need iron to live, one way that bacteria can survive is to substitute other metals for iron in their metabolisms. In tuberculosis and some other pathogens, the metalloprotein “R2lox” has evolved with a “mixed-metal” manganese-iron (Mn/Fe) site in place of the typical two-iron (Fe/Fe) active site. </a:t>
            </a:r>
            <a:r>
              <a:rPr lang="en-US" sz="1200" i="1" u="sng" dirty="0">
                <a:solidFill>
                  <a:srgbClr val="000000"/>
                </a:solidFill>
                <a:latin typeface="+mn-lt"/>
              </a:rPr>
              <a:t>Because R2lox has been identified as a virulence factor for tuberculosis, understanding its chemistry offers a new and potentially valuable approach towards fighting this disease</a:t>
            </a:r>
            <a:r>
              <a:rPr lang="en-US" sz="1200" dirty="0">
                <a:solidFill>
                  <a:srgbClr val="000000"/>
                </a:solidFill>
                <a:latin typeface="+mn-lt"/>
              </a:rPr>
              <a:t>. This study investigates the structure of the two metals at the center of R2lox during the first reaction cycle with oxygen, with a specific emphasis on the short-lived state that controls downstream reactions.</a:t>
            </a:r>
          </a:p>
          <a:p>
            <a:pPr algn="just"/>
            <a:endParaRPr lang="en-US" sz="800" dirty="0">
              <a:latin typeface="+mn-lt"/>
            </a:endParaRPr>
          </a:p>
          <a:p>
            <a:pPr algn="just"/>
            <a:r>
              <a:rPr lang="en-US" sz="1200" b="1" dirty="0">
                <a:solidFill>
                  <a:srgbClr val="000000"/>
                </a:solidFill>
                <a:latin typeface="+mn-lt"/>
              </a:rPr>
              <a:t>Why did this research need the </a:t>
            </a:r>
            <a:r>
              <a:rPr lang="en-US" sz="1200" b="1" dirty="0" err="1">
                <a:solidFill>
                  <a:srgbClr val="000000"/>
                </a:solidFill>
                <a:latin typeface="+mn-lt"/>
              </a:rPr>
              <a:t>MagLab</a:t>
            </a:r>
            <a:r>
              <a:rPr lang="en-US" sz="1200" b="1" dirty="0">
                <a:solidFill>
                  <a:srgbClr val="000000"/>
                </a:solidFill>
                <a:latin typeface="+mn-lt"/>
              </a:rPr>
              <a:t>?</a:t>
            </a:r>
            <a:r>
              <a:rPr lang="en-US" sz="1200" dirty="0">
                <a:latin typeface="+mn-lt"/>
              </a:rPr>
              <a:t> R2lox shows unusually weak communication between its Mn and Fe atoms, necessitating the ultra-high resolution </a:t>
            </a:r>
            <a:r>
              <a:rPr lang="en-US" sz="1200" dirty="0" err="1">
                <a:latin typeface="+mn-lt"/>
              </a:rPr>
              <a:t>HiPER</a:t>
            </a:r>
            <a:r>
              <a:rPr lang="en-US" sz="1200" dirty="0">
                <a:latin typeface="+mn-lt"/>
              </a:rPr>
              <a:t> instrument available in the MagLab’s EMR user program. This interaction would otherwise be impossible to resolve using commercial low-field spectrometers. Furthermore, in order to study atoms bound to the metals, the uniquely high-power capabilities of </a:t>
            </a:r>
            <a:r>
              <a:rPr lang="en-US" sz="1200" dirty="0" err="1">
                <a:latin typeface="+mn-lt"/>
              </a:rPr>
              <a:t>HiPER</a:t>
            </a:r>
            <a:r>
              <a:rPr lang="en-US" sz="1200" dirty="0">
                <a:latin typeface="+mn-lt"/>
              </a:rPr>
              <a:t> were essential. Indeed, these studies can interrogate both the electrons and protons (hydrogens) involved in the reactivity of R2lox in the same experiment, directly showing which protons interact with the metal center (also shown in the </a:t>
            </a:r>
            <a:r>
              <a:rPr lang="en-US" sz="1200" b="1" dirty="0">
                <a:latin typeface="+mn-lt"/>
              </a:rPr>
              <a:t>Figure</a:t>
            </a:r>
            <a:r>
              <a:rPr lang="en-US" sz="1200" dirty="0">
                <a:latin typeface="+mn-lt"/>
              </a:rPr>
              <a:t>).</a:t>
            </a:r>
          </a:p>
        </p:txBody>
      </p:sp>
      <p:pic>
        <p:nvPicPr>
          <p:cNvPr id="60" name="Picture 59" descr="NSF logo.jpg">
            <a:extLst>
              <a:ext uri="{FF2B5EF4-FFF2-40B4-BE49-F238E27FC236}">
                <a16:creationId xmlns:a16="http://schemas.microsoft.com/office/drawing/2014/main" id="{A0082929-DF1B-4D6D-BC8F-B4330D082FBF}"/>
              </a:ext>
            </a:extLst>
          </p:cNvPr>
          <p:cNvPicPr>
            <a:picLocks noChangeAspect="1"/>
          </p:cNvPicPr>
          <p:nvPr/>
        </p:nvPicPr>
        <p:blipFill>
          <a:blip r:embed="rId5" cstate="print"/>
          <a:stretch>
            <a:fillRect/>
          </a:stretch>
        </p:blipFill>
        <p:spPr>
          <a:xfrm>
            <a:off x="11082654" y="63466"/>
            <a:ext cx="1017188" cy="1023315"/>
          </a:xfrm>
          <a:prstGeom prst="rect">
            <a:avLst/>
          </a:prstGeom>
        </p:spPr>
      </p:pic>
      <p:pic>
        <p:nvPicPr>
          <p:cNvPr id="61" name="Picture 60" descr="JustM_purple.jpg">
            <a:extLst>
              <a:ext uri="{FF2B5EF4-FFF2-40B4-BE49-F238E27FC236}">
                <a16:creationId xmlns:a16="http://schemas.microsoft.com/office/drawing/2014/main" id="{A258C25A-ADCA-4EAE-80FA-1A8060A55798}"/>
              </a:ext>
            </a:extLst>
          </p:cNvPr>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91911" y="102745"/>
            <a:ext cx="792698" cy="944759"/>
          </a:xfrm>
          <a:prstGeom prst="rect">
            <a:avLst/>
          </a:prstGeom>
        </p:spPr>
      </p:pic>
      <p:sp>
        <p:nvSpPr>
          <p:cNvPr id="59" name="Text Box 28">
            <a:extLst>
              <a:ext uri="{FF2B5EF4-FFF2-40B4-BE49-F238E27FC236}">
                <a16:creationId xmlns:a16="http://schemas.microsoft.com/office/drawing/2014/main" id="{4A3AB123-2CE3-4230-93FD-8BF4B14E5269}"/>
              </a:ext>
            </a:extLst>
          </p:cNvPr>
          <p:cNvSpPr txBox="1">
            <a:spLocks noChangeArrowheads="1"/>
          </p:cNvSpPr>
          <p:nvPr/>
        </p:nvSpPr>
        <p:spPr bwMode="auto">
          <a:xfrm>
            <a:off x="5971046" y="5916597"/>
            <a:ext cx="6096000" cy="938719"/>
          </a:xfrm>
          <a:prstGeom prst="rect">
            <a:avLst/>
          </a:prstGeom>
          <a:noFill/>
          <a:ln w="9525">
            <a:noFill/>
            <a:miter lim="800000"/>
            <a:headEnd/>
            <a:tailEnd/>
          </a:ln>
        </p:spPr>
        <p:txBody>
          <a:bodyPr wrap="square">
            <a:spAutoFit/>
          </a:bodyPr>
          <a:lstStyle/>
          <a:p>
            <a:r>
              <a:rPr lang="en-US" sz="1100" b="1" dirty="0">
                <a:solidFill>
                  <a:srgbClr val="333399"/>
                </a:solidFill>
              </a:rPr>
              <a:t>Facilities and instrumentation used:</a:t>
            </a:r>
            <a:r>
              <a:rPr lang="en-US" sz="1100" dirty="0">
                <a:solidFill>
                  <a:srgbClr val="333399"/>
                </a:solidFill>
              </a:rPr>
              <a:t>  EMR (W-Band HiPER Pulsed EPR Spectrometer).</a:t>
            </a:r>
          </a:p>
          <a:p>
            <a:pPr algn="just"/>
            <a:r>
              <a:rPr lang="en-US" sz="1100" b="1" dirty="0">
                <a:solidFill>
                  <a:srgbClr val="333399"/>
                </a:solidFill>
              </a:rPr>
              <a:t>Citation: </a:t>
            </a:r>
            <a:r>
              <a:rPr lang="en-US" sz="1100" b="0" i="0" dirty="0" err="1">
                <a:solidFill>
                  <a:srgbClr val="333399"/>
                </a:solidFill>
                <a:effectLst/>
                <a:latin typeface="arial" panose="020B0604020202020204" pitchFamily="34" charset="0"/>
              </a:rPr>
              <a:t>Kisgeropoulos</a:t>
            </a:r>
            <a:r>
              <a:rPr lang="en-US" sz="1100" b="0" i="0" dirty="0">
                <a:solidFill>
                  <a:srgbClr val="333399"/>
                </a:solidFill>
                <a:effectLst/>
                <a:latin typeface="arial" panose="020B0604020202020204" pitchFamily="34" charset="0"/>
              </a:rPr>
              <a:t>, E.C.; Gan, Y.J.; Greer, S.; Hazel, J.M.; Shafaat, H.S., </a:t>
            </a:r>
          </a:p>
          <a:p>
            <a:pPr algn="just"/>
            <a:r>
              <a:rPr lang="en-US" sz="1100" b="0" i="1" dirty="0">
                <a:solidFill>
                  <a:srgbClr val="333399"/>
                </a:solidFill>
                <a:effectLst/>
                <a:latin typeface="arial" panose="020B0604020202020204" pitchFamily="34" charset="0"/>
              </a:rPr>
              <a:t>Pulsed Multifrequency Electron Paramagnetic Resonance Spectroscopy Reveals Key Branch Points for One- vs Two-Electron Reactivity in Mn/Fe Proteins,</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Journal of the American Chemical Society</a:t>
            </a:r>
            <a:r>
              <a:rPr lang="en-US" sz="1100" b="0" i="0" dirty="0">
                <a:solidFill>
                  <a:srgbClr val="333399"/>
                </a:solidFill>
                <a:effectLst/>
                <a:latin typeface="arial" panose="020B0604020202020204" pitchFamily="34" charset="0"/>
              </a:rPr>
              <a:t>, </a:t>
            </a:r>
            <a:r>
              <a:rPr lang="en-US" sz="1100" b="1" i="0" dirty="0">
                <a:solidFill>
                  <a:srgbClr val="333399"/>
                </a:solidFill>
                <a:effectLst/>
                <a:latin typeface="arial" panose="020B0604020202020204" pitchFamily="34" charset="0"/>
              </a:rPr>
              <a:t>144</a:t>
            </a:r>
            <a:r>
              <a:rPr lang="en-US" sz="1100" b="0" i="0" dirty="0">
                <a:solidFill>
                  <a:srgbClr val="333399"/>
                </a:solidFill>
                <a:effectLst/>
                <a:latin typeface="arial" panose="020B0604020202020204" pitchFamily="34" charset="0"/>
              </a:rPr>
              <a:t> (27), 11991-12006 (2022) </a:t>
            </a:r>
            <a:r>
              <a:rPr lang="en-US" sz="1100" b="1" i="0" dirty="0">
                <a:solidFill>
                  <a:srgbClr val="333399"/>
                </a:solidFill>
                <a:effectLst/>
                <a:latin typeface="arial" panose="020B0604020202020204" pitchFamily="34" charset="0"/>
                <a:hlinkClick r:id="rId7">
                  <a:extLst>
                    <a:ext uri="{A12FA001-AC4F-418D-AE19-62706E023703}">
                      <ahyp:hlinkClr xmlns:ahyp="http://schemas.microsoft.com/office/drawing/2018/hyperlinkcolor" val="tx"/>
                    </a:ext>
                  </a:extLst>
                </a:hlinkClick>
              </a:rPr>
              <a:t>doi.org/10.1021/jacs.1c13738</a:t>
            </a:r>
            <a:endParaRPr lang="en-US" sz="1100" dirty="0">
              <a:solidFill>
                <a:srgbClr val="333399"/>
              </a:solidFill>
              <a:effectLst/>
            </a:endParaRPr>
          </a:p>
        </p:txBody>
      </p:sp>
      <p:sp>
        <p:nvSpPr>
          <p:cNvPr id="62" name="Text Box 62">
            <a:extLst>
              <a:ext uri="{FF2B5EF4-FFF2-40B4-BE49-F238E27FC236}">
                <a16:creationId xmlns:a16="http://schemas.microsoft.com/office/drawing/2014/main" id="{D5A6E295-5FF7-47E3-87D8-D2783997B8B4}"/>
              </a:ext>
            </a:extLst>
          </p:cNvPr>
          <p:cNvSpPr txBox="1">
            <a:spLocks noChangeArrowheads="1"/>
          </p:cNvSpPr>
          <p:nvPr/>
        </p:nvSpPr>
        <p:spPr bwMode="auto">
          <a:xfrm>
            <a:off x="1138295" y="79470"/>
            <a:ext cx="9883863" cy="1015663"/>
          </a:xfrm>
          <a:prstGeom prst="rect">
            <a:avLst/>
          </a:prstGeom>
          <a:noFill/>
          <a:ln w="9525">
            <a:noFill/>
            <a:miter lim="800000"/>
            <a:headEnd/>
            <a:tailEnd/>
          </a:ln>
        </p:spPr>
        <p:txBody>
          <a:bodyPr wrap="square">
            <a:spAutoFit/>
          </a:bodyPr>
          <a:lstStyle/>
          <a:p>
            <a:pPr marL="0" marR="0" lvl="0" indent="0" algn="ctr" defTabSz="914400" rtl="0" eaLnBrk="1" fontAlgn="base" latinLnBrk="0" hangingPunct="1">
              <a:lnSpc>
                <a:spcPct val="100000"/>
              </a:lnSpc>
              <a:spcBef>
                <a:spcPts val="0"/>
              </a:spcBef>
              <a:spcAft>
                <a:spcPct val="0"/>
              </a:spcAft>
              <a:buClrTx/>
              <a:buSzTx/>
              <a:buFontTx/>
              <a:buNone/>
              <a:tabLst/>
              <a:defRPr/>
            </a:pPr>
            <a:r>
              <a:rPr kumimoji="0" lang="en-US" sz="1600" b="1" i="0" u="none" strike="noStrike" kern="1200" cap="none" spc="0" normalizeH="0" baseline="0" noProof="0" dirty="0">
                <a:ln>
                  <a:noFill/>
                </a:ln>
                <a:solidFill>
                  <a:srgbClr val="000000"/>
                </a:solidFill>
                <a:effectLst/>
                <a:uLnTx/>
                <a:uFillTx/>
                <a:latin typeface="Arial" pitchFamily="34" charset="0"/>
                <a:ea typeface="+mn-ea"/>
                <a:cs typeface="Arial" pitchFamily="34" charset="0"/>
              </a:rPr>
              <a:t>Probing the Reactivity of New Metalloproteins With High-Field Pulsed Electron Magnetic Resonance </a:t>
            </a:r>
          </a:p>
          <a:p>
            <a:pPr algn="ctr">
              <a:spcBef>
                <a:spcPts val="0"/>
              </a:spcBef>
            </a:pPr>
            <a:endParaRPr lang="en-US" sz="600" dirty="0"/>
          </a:p>
          <a:p>
            <a:pPr algn="ctr">
              <a:spcBef>
                <a:spcPts val="0"/>
              </a:spcBef>
            </a:pPr>
            <a:r>
              <a:rPr lang="en-US" sz="1100" dirty="0"/>
              <a:t>E.C. Kisgeropoulos,</a:t>
            </a:r>
            <a:r>
              <a:rPr lang="en-US" sz="1100" baseline="30000" dirty="0"/>
              <a:t>1</a:t>
            </a:r>
            <a:r>
              <a:rPr lang="en-US" sz="1100" dirty="0"/>
              <a:t> Y.J. Gan,</a:t>
            </a:r>
            <a:r>
              <a:rPr lang="en-US" sz="1100" baseline="30000" dirty="0"/>
              <a:t>1</a:t>
            </a:r>
            <a:r>
              <a:rPr lang="en-US" sz="1100" dirty="0"/>
              <a:t> S.M. Greer,</a:t>
            </a:r>
            <a:r>
              <a:rPr lang="en-US" sz="1100" baseline="30000" dirty="0"/>
              <a:t>2</a:t>
            </a:r>
            <a:r>
              <a:rPr lang="en-US" sz="1100" dirty="0"/>
              <a:t> J.M. Hazel,</a:t>
            </a:r>
            <a:r>
              <a:rPr lang="en-US" sz="1100" baseline="30000" dirty="0"/>
              <a:t>1</a:t>
            </a:r>
            <a:r>
              <a:rPr lang="en-US" sz="1100" dirty="0"/>
              <a:t> and H.S. Shafaat</a:t>
            </a:r>
            <a:r>
              <a:rPr lang="en-US" sz="1100" baseline="30000" dirty="0"/>
              <a:t>1</a:t>
            </a:r>
            <a:r>
              <a:rPr lang="en-US" sz="1100" dirty="0"/>
              <a:t> </a:t>
            </a:r>
          </a:p>
          <a:p>
            <a:pPr algn="ctr">
              <a:spcBef>
                <a:spcPts val="0"/>
              </a:spcBef>
            </a:pPr>
            <a:r>
              <a:rPr lang="en-US" sz="1050" b="1" dirty="0">
                <a:solidFill>
                  <a:srgbClr val="0033CC"/>
                </a:solidFill>
              </a:rPr>
              <a:t>1. The Ohio State University; 2. National High Magnetic Field Laboratory</a:t>
            </a:r>
          </a:p>
          <a:p>
            <a:pPr algn="ctr">
              <a:spcBef>
                <a:spcPts val="0"/>
              </a:spcBef>
            </a:pPr>
            <a:r>
              <a:rPr lang="en-US" sz="600" b="1" dirty="0">
                <a:solidFill>
                  <a:srgbClr val="0033CC"/>
                </a:solidFill>
              </a:rPr>
              <a:t> </a:t>
            </a:r>
          </a:p>
          <a:p>
            <a:pPr algn="ctr">
              <a:spcBef>
                <a:spcPts val="0"/>
              </a:spcBef>
            </a:pPr>
            <a:r>
              <a:rPr lang="en-US" sz="1050" b="1" dirty="0"/>
              <a:t>Funding Grants:</a:t>
            </a:r>
            <a:r>
              <a:rPr lang="en-US" sz="1050" dirty="0"/>
              <a:t>  G.S. Boebinger (NSF DMR-1644779); H.S. Shafaat (NIH GM128852) </a:t>
            </a:r>
            <a:endParaRPr lang="en-US" sz="1050" b="1" dirty="0">
              <a:solidFill>
                <a:srgbClr val="0033CC"/>
              </a:solidFill>
            </a:endParaRPr>
          </a:p>
        </p:txBody>
      </p:sp>
    </p:spTree>
    <p:extLst>
      <p:ext uri="{BB962C8B-B14F-4D97-AF65-F5344CB8AC3E}">
        <p14:creationId xmlns:p14="http://schemas.microsoft.com/office/powerpoint/2010/main" val="30160292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F02BCADD0C0F3489BB50C17E15D282B" ma:contentTypeVersion="1" ma:contentTypeDescription="Create a new document." ma:contentTypeScope="" ma:versionID="ace17ca2901e30305b9830c67992e450">
  <xsd:schema xmlns:xsd="http://www.w3.org/2001/XMLSchema" xmlns:xs="http://www.w3.org/2001/XMLSchema" xmlns:p="http://schemas.microsoft.com/office/2006/metadata/properties" xmlns:ns2="2ba5d019-e4dc-4c77-b441-444c3562fe17" targetNamespace="http://schemas.microsoft.com/office/2006/metadata/properties" ma:root="true" ma:fieldsID="400a779ef7cc78711cad3a81b79875b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75D751E-C86C-4174-985F-2E1F56A40B61}"/>
</file>

<file path=customXml/itemProps2.xml><?xml version="1.0" encoding="utf-8"?>
<ds:datastoreItem xmlns:ds="http://schemas.openxmlformats.org/officeDocument/2006/customXml" ds:itemID="{8533A903-D889-4B12-B839-CE7CB0E35513}"/>
</file>

<file path=customXml/itemProps3.xml><?xml version="1.0" encoding="utf-8"?>
<ds:datastoreItem xmlns:ds="http://schemas.openxmlformats.org/officeDocument/2006/customXml" ds:itemID="{D87E77D6-6800-4B55-B680-1C90CF977B63}"/>
</file>

<file path=docProps/app.xml><?xml version="1.0" encoding="utf-8"?>
<Properties xmlns="http://schemas.openxmlformats.org/officeDocument/2006/extended-properties" xmlns:vt="http://schemas.openxmlformats.org/officeDocument/2006/docPropsVTypes">
  <TotalTime>16890</TotalTime>
  <Words>1199</Words>
  <Application>Microsoft Office PowerPoint</Application>
  <PresentationFormat>Widescreen</PresentationFormat>
  <Paragraphs>47</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Arial</vt:lpstr>
      <vt:lpstr>Default Design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Li</dc:creator>
  <cp:lastModifiedBy>Gregory Boebinger</cp:lastModifiedBy>
  <cp:revision>175</cp:revision>
  <cp:lastPrinted>2023-01-09T18:36:40Z</cp:lastPrinted>
  <dcterms:created xsi:type="dcterms:W3CDTF">2004-08-07T03:10:56Z</dcterms:created>
  <dcterms:modified xsi:type="dcterms:W3CDTF">2023-01-10T22:32:56Z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0x010100DF02BCADD0C0F3489BB50C17E15D282B</vt:lpwstr>
  </property>
</Properties>
</file>